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5" r:id="rId2"/>
    <p:sldId id="296" r:id="rId3"/>
    <p:sldId id="297" r:id="rId4"/>
    <p:sldId id="310" r:id="rId5"/>
    <p:sldId id="309" r:id="rId6"/>
    <p:sldId id="305" r:id="rId7"/>
    <p:sldId id="308" r:id="rId8"/>
    <p:sldId id="306" r:id="rId9"/>
    <p:sldId id="311" r:id="rId10"/>
    <p:sldId id="307" r:id="rId11"/>
    <p:sldId id="303" r:id="rId12"/>
    <p:sldId id="304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98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2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28051-A4B0-4BB2-97F7-CE9552B5A2EE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8850" y="4559300"/>
            <a:ext cx="5395913" cy="4608513"/>
          </a:xfrm>
          <a:noFill/>
          <a:ln/>
        </p:spPr>
        <p:txBody>
          <a:bodyPr lIns="98764" tIns="48546" rIns="98764" bIns="48546"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Nolan’s model--three questions and PDSA, but not just one PDSA.  Difference between this and Juran is the emphasis on repeated PDSA cycles</a:t>
            </a:r>
          </a:p>
        </p:txBody>
      </p:sp>
      <p:sp>
        <p:nvSpPr>
          <p:cNvPr id="624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A58D1A-BEE2-4BAA-8424-B702AE2D465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/>
                <a:cs typeface="ＭＳ Ｐゴシック"/>
              </a:rPr>
              <a:t>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E16296-8810-4C66-969B-B9D6CF506C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 dirty="0">
                <a:solidFill>
                  <a:schemeClr val="bg1"/>
                </a:solidFill>
                <a:latin typeface="Arial" pitchFamily="34" charset="0"/>
              </a:rPr>
              <a:t>Designing Change </a:t>
            </a:r>
            <a:r>
              <a:rPr lang="en-US" sz="6600" b="1" i="0" dirty="0" smtClean="0">
                <a:solidFill>
                  <a:schemeClr val="bg1"/>
                </a:solidFill>
                <a:latin typeface="Arial" pitchFamily="34" charset="0"/>
              </a:rPr>
              <a:t>Projects</a:t>
            </a:r>
            <a:endParaRPr lang="en-US" sz="6600" b="1" i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5271" y="4572000"/>
            <a:ext cx="174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5pPr>
            <a:lvl6pPr marL="22860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6pPr>
            <a:lvl7pPr marL="27432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7pPr>
            <a:lvl8pPr marL="32004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8pPr>
            <a:lvl9pPr marL="3657600" algn="l" defTabSz="914400" rtl="0" eaLnBrk="1" latinLnBrk="0" hangingPunct="1">
              <a:defRPr sz="2400" i="1" kern="12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  <a:cs typeface="+mn-cs"/>
              </a:defRPr>
            </a:lvl9pPr>
          </a:lstStyle>
          <a:p>
            <a:pPr algn="ctr"/>
            <a:r>
              <a:rPr lang="en-US" sz="4000" b="1" i="0" smtClean="0">
                <a:solidFill>
                  <a:schemeClr val="bg1"/>
                </a:solidFill>
                <a:latin typeface="Arial" charset="0"/>
              </a:rPr>
              <a:t>Tab 11</a:t>
            </a: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lonna MT" charset="0"/>
              </a:rPr>
              <a:t>BOTTOM LINE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75 Hospitalizations Diverted from 3/29 through 10/06.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Average Hospital Stay Costs the county $3000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	 </a:t>
            </a:r>
            <a:r>
              <a:rPr lang="en-US" b="1" dirty="0"/>
              <a:t>SAVINGS=$225,000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In 2008, readmission rate=35%,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During </a:t>
            </a:r>
            <a:r>
              <a:rPr lang="en-US" sz="2400" dirty="0" err="1"/>
              <a:t>Niatx</a:t>
            </a:r>
            <a:r>
              <a:rPr lang="en-US" sz="2400" dirty="0"/>
              <a:t> Grant period, readmission rate=28%.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7% Decrease in hospital readmission: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3200" b="1" dirty="0"/>
              <a:t>SAVINGS=$135,000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5400" dirty="0"/>
              <a:t>	</a:t>
            </a:r>
            <a:r>
              <a:rPr lang="en-US" sz="2400" i="1" dirty="0"/>
              <a:t>By reducing hospitalizations, we reduce the potential for </a:t>
            </a:r>
            <a:r>
              <a:rPr lang="en-US" sz="2400" i="1" dirty="0" err="1"/>
              <a:t>rehospitalizations</a:t>
            </a:r>
            <a:endParaRPr lang="en-US" sz="5400" i="1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i="1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57200"/>
          <a:ext cx="8229600" cy="6109126"/>
        </p:xfrm>
        <a:graphic>
          <a:graphicData uri="http://schemas.openxmlformats.org/drawingml/2006/table">
            <a:tbl>
              <a:tblPr/>
              <a:tblGrid>
                <a:gridCol w="2238141"/>
                <a:gridCol w="5991459"/>
              </a:tblGrid>
              <a:tr h="402635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CHANGE PROJECT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 </a:t>
                      </a:r>
                      <a:endParaRPr lang="en-US" sz="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48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2. What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AIM 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will the Change Project address?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Choose one aim and indicate </a:t>
                      </a:r>
                      <a:r>
                        <a:rPr lang="en-US" sz="1400" u="sng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measure and </a:t>
                      </a:r>
                      <a:r>
                        <a:rPr lang="en-US" sz="1400" u="sng" dirty="0">
                          <a:latin typeface="Arial"/>
                          <a:ea typeface="Times New Roman"/>
                          <a:cs typeface="Times New Roman"/>
                        </a:rPr>
                        <a:t>target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3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3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START DATE 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and expected completion date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3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LEVEL OF CARE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71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6. What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CUSTOMER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POPULATION 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are you trying to help,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3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EXECUTIVE SPONSOR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37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CHANGE LEADER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34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CHANGE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TEAM MEMBERS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511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10. How will you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COLLECT DATA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to measure the impact of change?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  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76">
                <a:tc>
                  <a:txBody>
                    <a:bodyPr/>
                    <a:lstStyle/>
                    <a:p>
                      <a:pPr marL="114300" marR="0" indent="-1143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11. What is the expected 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FINANCIAL IMPACT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of this change project?   How will the Executive Sponsor know?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Arial"/>
                          <a:ea typeface="Times New Roman"/>
                          <a:cs typeface="Times New Roman"/>
                        </a:rPr>
                        <a:t>  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44" name="Rectangle 1"/>
          <p:cNvSpPr>
            <a:spLocks noChangeArrowheads="1"/>
          </p:cNvSpPr>
          <p:nvPr/>
        </p:nvSpPr>
        <p:spPr bwMode="auto">
          <a:xfrm>
            <a:off x="182563" y="66675"/>
            <a:ext cx="2646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1800" b="1" i="0">
                <a:latin typeface="Arial" pitchFamily="34" charset="0"/>
                <a:ea typeface="Times New Roman" pitchFamily="18" charset="0"/>
                <a:cs typeface="Arial" pitchFamily="34" charset="0"/>
              </a:rPr>
              <a:t>Name of Organization:</a:t>
            </a:r>
            <a:endParaRPr lang="en-US" sz="1800" i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1800" b="1" i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800" b="1" i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i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28600" y="214313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1800" i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What is your aim or problem you are trying to solve?</a:t>
            </a:r>
            <a:endParaRPr lang="en-US" sz="1800" i="0">
              <a:latin typeface="Arial" pitchFamily="34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1800" b="1" i="0">
                <a:latin typeface="Arial" pitchFamily="34" charset="0"/>
                <a:cs typeface="Times New Roman" pitchFamily="18" charset="0"/>
              </a:rPr>
              <a:t/>
            </a:r>
            <a:br>
              <a:rPr lang="en-US" sz="1800" b="1" i="0">
                <a:latin typeface="Arial" pitchFamily="34" charset="0"/>
                <a:cs typeface="Times New Roman" pitchFamily="18" charset="0"/>
              </a:rPr>
            </a:br>
            <a:endParaRPr lang="en-US" sz="1800" i="0"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762000"/>
          <a:ext cx="8534400" cy="5310823"/>
        </p:xfrm>
        <a:graphic>
          <a:graphicData uri="http://schemas.openxmlformats.org/drawingml/2006/table">
            <a:tbl>
              <a:tblPr/>
              <a:tblGrid>
                <a:gridCol w="496888"/>
                <a:gridCol w="522287"/>
                <a:gridCol w="533400"/>
                <a:gridCol w="1684338"/>
                <a:gridCol w="1785937"/>
                <a:gridCol w="1768475"/>
                <a:gridCol w="1743075"/>
              </a:tblGrid>
              <a:tr h="9921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Rapid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Cycle #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Cycle Begin Date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2010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Cycle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End Date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2010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Plan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What is the idea/change to be tested?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Do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What steps are you specifically making to test this idea/change?  Who is responsible?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Study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What were the results?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How do they compare with baseline measure?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Act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What is your next step?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Times New Roman" pitchFamily="18" charset="0"/>
                        </a:rPr>
                        <a:t>Adopt? Adapt? Abandon?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     </a:t>
                      </a:r>
                    </a:p>
                  </a:txBody>
                  <a:tcPr marL="5915" marR="59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1" name="Rectangle 2"/>
          <p:cNvSpPr>
            <a:spLocks noChangeArrowheads="1"/>
          </p:cNvSpPr>
          <p:nvPr/>
        </p:nvSpPr>
        <p:spPr bwMode="auto">
          <a:xfrm>
            <a:off x="0" y="0"/>
            <a:ext cx="922338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056" tIns="457056" rIns="457056" bIns="365010" anchor="ctr">
            <a:spAutoFit/>
          </a:bodyPr>
          <a:lstStyle/>
          <a:p>
            <a:endParaRPr lang="en-US" sz="1000" i="0">
              <a:latin typeface="Arial" pitchFamily="34" charset="0"/>
              <a:cs typeface="Times New Roman" pitchFamily="18" charset="0"/>
            </a:endParaRPr>
          </a:p>
          <a:p>
            <a:pPr eaLnBrk="0" hangingPunct="0"/>
            <a:r>
              <a:rPr lang="en-US" sz="1000" i="0">
                <a:latin typeface="Arial" pitchFamily="34" charset="0"/>
                <a:cs typeface="Times New Roman" pitchFamily="18" charset="0"/>
              </a:rPr>
              <a:t/>
            </a:r>
            <a:br>
              <a:rPr lang="en-US" sz="1000" i="0">
                <a:latin typeface="Arial" pitchFamily="34" charset="0"/>
                <a:cs typeface="Times New Roman" pitchFamily="18" charset="0"/>
              </a:rPr>
            </a:br>
            <a:endParaRPr lang="en-US" sz="1800" i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3429000" y="4900613"/>
            <a:ext cx="1981200" cy="0"/>
          </a:xfrm>
          <a:prstGeom prst="line">
            <a:avLst/>
          </a:prstGeom>
          <a:noFill/>
          <a:ln w="12700">
            <a:solidFill>
              <a:srgbClr val="C0FEF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3429000" y="3962400"/>
            <a:ext cx="2065338" cy="18891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4419600" y="4089400"/>
            <a:ext cx="0" cy="189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76200" y="304800"/>
            <a:ext cx="91440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0" hangingPunct="0">
              <a:defRPr/>
            </a:pPr>
            <a:r>
              <a:rPr lang="en-US" sz="4400" b="1" i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7" charset="-128"/>
                <a:cs typeface="+mn-cs"/>
              </a:rPr>
              <a:t>Model for Improvement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133600" y="3008313"/>
            <a:ext cx="4995863" cy="771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i="0">
                <a:latin typeface="Arial" pitchFamily="34" charset="0"/>
              </a:rPr>
              <a:t>3. What changes can we make that will result in an improvement?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33600" y="1143000"/>
            <a:ext cx="4995863" cy="771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i="0">
                <a:latin typeface="Arial" pitchFamily="34" charset="0"/>
              </a:rPr>
              <a:t>1. What are we trying to accomplish?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3600" y="2084388"/>
            <a:ext cx="4967288" cy="771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i="0">
                <a:latin typeface="Arial" pitchFamily="34" charset="0"/>
              </a:rPr>
              <a:t>2. How will we know that a change is an improvement?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659188" y="4267200"/>
            <a:ext cx="608012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5562" tIns="28575" rIns="55562" bIns="28575">
            <a:spAutoFit/>
          </a:bodyPr>
          <a:lstStyle/>
          <a:p>
            <a:pPr algn="ctr" defTabSz="328613" eaLnBrk="0" hangingPunct="0">
              <a:spcBef>
                <a:spcPct val="50000"/>
              </a:spcBef>
            </a:pPr>
            <a:r>
              <a:rPr lang="en-US" b="1" i="0">
                <a:latin typeface="Arial" pitchFamily="34" charset="0"/>
              </a:rPr>
              <a:t>Act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521200" y="4267200"/>
            <a:ext cx="795338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5562" tIns="28575" rIns="55562" bIns="28575">
            <a:spAutoFit/>
          </a:bodyPr>
          <a:lstStyle/>
          <a:p>
            <a:pPr algn="ctr" defTabSz="328613" eaLnBrk="0" hangingPunct="0">
              <a:spcBef>
                <a:spcPct val="50000"/>
              </a:spcBef>
            </a:pPr>
            <a:r>
              <a:rPr lang="en-US" b="1" i="0">
                <a:latin typeface="Arial" pitchFamily="34" charset="0"/>
              </a:rPr>
              <a:t>Plan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505200" y="5014913"/>
            <a:ext cx="915988" cy="39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5562" tIns="28575" rIns="55562" bIns="28575">
            <a:spAutoFit/>
          </a:bodyPr>
          <a:lstStyle/>
          <a:p>
            <a:pPr algn="ctr" defTabSz="328613" eaLnBrk="0" hangingPunct="0">
              <a:spcBef>
                <a:spcPct val="50000"/>
              </a:spcBef>
            </a:pPr>
            <a:r>
              <a:rPr lang="en-US" sz="2200" b="1" i="0">
                <a:latin typeface="Arial" pitchFamily="34" charset="0"/>
              </a:rPr>
              <a:t>Study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589463" y="4953000"/>
            <a:ext cx="606425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5562" tIns="28575" rIns="55562" bIns="28575">
            <a:spAutoFit/>
          </a:bodyPr>
          <a:lstStyle/>
          <a:p>
            <a:pPr algn="ctr" defTabSz="328613" eaLnBrk="0" hangingPunct="0">
              <a:spcBef>
                <a:spcPct val="50000"/>
              </a:spcBef>
            </a:pPr>
            <a:r>
              <a:rPr lang="en-US" b="1" i="0">
                <a:latin typeface="Arial" pitchFamily="34" charset="0"/>
              </a:rPr>
              <a:t>Do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256088" y="3886200"/>
            <a:ext cx="423862" cy="184150"/>
          </a:xfrm>
          <a:prstGeom prst="rightArrow">
            <a:avLst>
              <a:gd name="adj1" fmla="val 50000"/>
              <a:gd name="adj2" fmla="val 115139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rot="5400000" flipH="1">
            <a:off x="3255169" y="4693444"/>
            <a:ext cx="427037" cy="231775"/>
          </a:xfrm>
          <a:prstGeom prst="rightArrow">
            <a:avLst>
              <a:gd name="adj1" fmla="val 50000"/>
              <a:gd name="adj2" fmla="val 9216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16200000" flipH="1">
            <a:off x="5283200" y="4799013"/>
            <a:ext cx="431800" cy="177800"/>
          </a:xfrm>
          <a:prstGeom prst="rightArrow">
            <a:avLst>
              <a:gd name="adj1" fmla="val 50000"/>
              <a:gd name="adj2" fmla="val 12148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flipH="1">
            <a:off x="4191000" y="5715000"/>
            <a:ext cx="423863" cy="184150"/>
          </a:xfrm>
          <a:prstGeom prst="rightArrow">
            <a:avLst>
              <a:gd name="adj1" fmla="val 50000"/>
              <a:gd name="adj2" fmla="val 11514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1693863" y="1319213"/>
            <a:ext cx="407987" cy="1982787"/>
          </a:xfrm>
          <a:custGeom>
            <a:avLst/>
            <a:gdLst>
              <a:gd name="T0" fmla="*/ 2147483647 w 289"/>
              <a:gd name="T1" fmla="*/ 0 h 1249"/>
              <a:gd name="T2" fmla="*/ 0 w 289"/>
              <a:gd name="T3" fmla="*/ 0 h 1249"/>
              <a:gd name="T4" fmla="*/ 0 w 289"/>
              <a:gd name="T5" fmla="*/ 2147483647 h 1249"/>
              <a:gd name="T6" fmla="*/ 2147483647 w 289"/>
              <a:gd name="T7" fmla="*/ 2147483647 h 1249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1249"/>
              <a:gd name="T14" fmla="*/ 289 w 289"/>
              <a:gd name="T15" fmla="*/ 1249 h 1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1249">
                <a:moveTo>
                  <a:pt x="288" y="0"/>
                </a:moveTo>
                <a:lnTo>
                  <a:pt x="0" y="0"/>
                </a:lnTo>
                <a:lnTo>
                  <a:pt x="0" y="1248"/>
                </a:lnTo>
                <a:lnTo>
                  <a:pt x="288" y="1248"/>
                </a:lnTo>
              </a:path>
            </a:pathLst>
          </a:custGeom>
          <a:noFill/>
          <a:ln w="444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7145338" y="1319213"/>
            <a:ext cx="407987" cy="1982787"/>
          </a:xfrm>
          <a:custGeom>
            <a:avLst/>
            <a:gdLst>
              <a:gd name="T0" fmla="*/ 0 w 289"/>
              <a:gd name="T1" fmla="*/ 0 h 1249"/>
              <a:gd name="T2" fmla="*/ 2147483647 w 289"/>
              <a:gd name="T3" fmla="*/ 0 h 1249"/>
              <a:gd name="T4" fmla="*/ 2147483647 w 289"/>
              <a:gd name="T5" fmla="*/ 2147483647 h 1249"/>
              <a:gd name="T6" fmla="*/ 0 w 289"/>
              <a:gd name="T7" fmla="*/ 2147483647 h 1249"/>
              <a:gd name="T8" fmla="*/ 0 60000 65536"/>
              <a:gd name="T9" fmla="*/ 0 60000 65536"/>
              <a:gd name="T10" fmla="*/ 0 60000 65536"/>
              <a:gd name="T11" fmla="*/ 0 60000 65536"/>
              <a:gd name="T12" fmla="*/ 0 w 289"/>
              <a:gd name="T13" fmla="*/ 0 h 1249"/>
              <a:gd name="T14" fmla="*/ 289 w 289"/>
              <a:gd name="T15" fmla="*/ 1249 h 1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9" h="1249">
                <a:moveTo>
                  <a:pt x="0" y="0"/>
                </a:moveTo>
                <a:lnTo>
                  <a:pt x="288" y="0"/>
                </a:lnTo>
                <a:lnTo>
                  <a:pt x="288" y="1248"/>
                </a:lnTo>
                <a:lnTo>
                  <a:pt x="0" y="1248"/>
                </a:lnTo>
              </a:path>
            </a:pathLst>
          </a:custGeom>
          <a:noFill/>
          <a:ln w="444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 rot="16200000" flipH="1">
            <a:off x="5400675" y="3940175"/>
            <a:ext cx="673100" cy="260350"/>
          </a:xfrm>
          <a:prstGeom prst="rightArrow">
            <a:avLst>
              <a:gd name="adj1" fmla="val 50000"/>
              <a:gd name="adj2" fmla="val 129280"/>
            </a:avLst>
          </a:prstGeom>
          <a:solidFill>
            <a:schemeClr val="bg1"/>
          </a:solidFill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 rot="-5400000">
            <a:off x="3011488" y="3922712"/>
            <a:ext cx="685800" cy="307975"/>
          </a:xfrm>
          <a:prstGeom prst="rightArrow">
            <a:avLst>
              <a:gd name="adj1" fmla="val 50000"/>
              <a:gd name="adj2" fmla="val 111351"/>
            </a:avLst>
          </a:prstGeom>
          <a:solidFill>
            <a:schemeClr val="bg1"/>
          </a:solidFill>
          <a:ln w="1270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505200" y="4876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553200" y="4267200"/>
            <a:ext cx="17827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i="0">
                <a:solidFill>
                  <a:srgbClr val="007FC4"/>
                </a:solidFill>
                <a:latin typeface="Arial" pitchFamily="34" charset="0"/>
              </a:rPr>
              <a:t>Reference: Langley, Nolan, Nolan, Norman, &amp; Provost. </a:t>
            </a:r>
            <a:r>
              <a:rPr lang="en-US" sz="1600">
                <a:solidFill>
                  <a:srgbClr val="007FC4"/>
                </a:solidFill>
                <a:latin typeface="Arial" pitchFamily="34" charset="0"/>
              </a:rPr>
              <a:t>The Improvement Guide</a:t>
            </a:r>
          </a:p>
        </p:txBody>
      </p:sp>
      <p:sp>
        <p:nvSpPr>
          <p:cNvPr id="135191" name="AutoShape 23"/>
          <p:cNvSpPr>
            <a:spLocks noChangeArrowheads="1"/>
          </p:cNvSpPr>
          <p:nvPr/>
        </p:nvSpPr>
        <p:spPr bwMode="auto">
          <a:xfrm>
            <a:off x="6858000" y="838200"/>
            <a:ext cx="1676400" cy="1066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Arial" pitchFamily="34" charset="0"/>
              </a:rPr>
              <a:t>Aim</a:t>
            </a:r>
          </a:p>
        </p:txBody>
      </p:sp>
      <p:sp>
        <p:nvSpPr>
          <p:cNvPr id="135192" name="AutoShape 24"/>
          <p:cNvSpPr>
            <a:spLocks noChangeArrowheads="1"/>
          </p:cNvSpPr>
          <p:nvPr/>
        </p:nvSpPr>
        <p:spPr bwMode="auto">
          <a:xfrm>
            <a:off x="6858000" y="1828800"/>
            <a:ext cx="1676400" cy="1066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Arial" pitchFamily="34" charset="0"/>
              </a:rPr>
              <a:t>Data</a:t>
            </a:r>
          </a:p>
        </p:txBody>
      </p:sp>
      <p:sp>
        <p:nvSpPr>
          <p:cNvPr id="135193" name="AutoShape 25"/>
          <p:cNvSpPr>
            <a:spLocks noChangeArrowheads="1"/>
          </p:cNvSpPr>
          <p:nvPr/>
        </p:nvSpPr>
        <p:spPr bwMode="auto">
          <a:xfrm>
            <a:off x="6705600" y="2895600"/>
            <a:ext cx="2209800" cy="1371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pitchFamily="34" charset="0"/>
              </a:rPr>
              <a:t>Rapid Cycle</a:t>
            </a:r>
          </a:p>
          <a:p>
            <a:pPr algn="ctr" eaLnBrk="0" hangingPunct="0"/>
            <a:r>
              <a:rPr lang="en-US" sz="1400" b="1">
                <a:latin typeface="Arial" pitchFamily="34" charset="0"/>
              </a:rPr>
              <a:t>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1" grpId="0" animBg="1"/>
      <p:bldP spid="135192" grpId="0" animBg="1"/>
      <p:bldP spid="1351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381000" y="152400"/>
            <a:ext cx="9144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800" b="1" i="0">
                <a:solidFill>
                  <a:srgbClr val="0099CC"/>
                </a:solidFill>
                <a:latin typeface="Arial" pitchFamily="34" charset="0"/>
              </a:rPr>
              <a:t>PDSA Cycle for Improvement</a:t>
            </a:r>
          </a:p>
        </p:txBody>
      </p:sp>
      <p:sp>
        <p:nvSpPr>
          <p:cNvPr id="20484" name="Oval 2"/>
          <p:cNvSpPr>
            <a:spLocks noChangeArrowheads="1"/>
          </p:cNvSpPr>
          <p:nvPr/>
        </p:nvSpPr>
        <p:spPr bwMode="auto">
          <a:xfrm>
            <a:off x="1676400" y="1143000"/>
            <a:ext cx="5918200" cy="5384800"/>
          </a:xfrm>
          <a:prstGeom prst="ellipse">
            <a:avLst/>
          </a:prstGeom>
          <a:solidFill>
            <a:srgbClr val="FFFF99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0">
              <a:solidFill>
                <a:srgbClr val="000000"/>
              </a:solidFill>
            </a:endParaRPr>
          </a:p>
        </p:txBody>
      </p:sp>
      <p:sp>
        <p:nvSpPr>
          <p:cNvPr id="20485" name="Line 3"/>
          <p:cNvSpPr>
            <a:spLocks noChangeShapeType="1"/>
          </p:cNvSpPr>
          <p:nvPr/>
        </p:nvSpPr>
        <p:spPr bwMode="auto">
          <a:xfrm>
            <a:off x="4648200" y="1219200"/>
            <a:ext cx="0" cy="509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1981200" y="3810000"/>
            <a:ext cx="54006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5181600" y="1700213"/>
            <a:ext cx="10509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0">
                <a:solidFill>
                  <a:srgbClr val="005684"/>
                </a:solidFill>
                <a:latin typeface="Arial" pitchFamily="34" charset="0"/>
              </a:rPr>
              <a:t>Plan</a:t>
            </a: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4862513" y="2286000"/>
            <a:ext cx="2165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What is the idea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or </a:t>
            </a:r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change </a:t>
            </a:r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to be 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tested and for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how long?</a:t>
            </a:r>
          </a:p>
        </p:txBody>
      </p:sp>
      <p:sp>
        <p:nvSpPr>
          <p:cNvPr id="20489" name="AutoShape 5"/>
          <p:cNvSpPr>
            <a:spLocks noChangeArrowheads="1"/>
          </p:cNvSpPr>
          <p:nvPr/>
        </p:nvSpPr>
        <p:spPr bwMode="auto">
          <a:xfrm>
            <a:off x="4114800" y="838200"/>
            <a:ext cx="1295400" cy="762000"/>
          </a:xfrm>
          <a:prstGeom prst="rightArrow">
            <a:avLst>
              <a:gd name="adj1" fmla="val 50000"/>
              <a:gd name="adj2" fmla="val 85008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0" name="AutoShape 5"/>
          <p:cNvSpPr>
            <a:spLocks noChangeArrowheads="1"/>
          </p:cNvSpPr>
          <p:nvPr/>
        </p:nvSpPr>
        <p:spPr bwMode="auto">
          <a:xfrm rot="5400000">
            <a:off x="6896100" y="3314700"/>
            <a:ext cx="1295400" cy="762000"/>
          </a:xfrm>
          <a:prstGeom prst="rightArrow">
            <a:avLst>
              <a:gd name="adj1" fmla="val 50000"/>
              <a:gd name="adj2" fmla="val 85008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1" name="AutoShape 5"/>
          <p:cNvSpPr>
            <a:spLocks noChangeArrowheads="1"/>
          </p:cNvSpPr>
          <p:nvPr/>
        </p:nvSpPr>
        <p:spPr bwMode="auto">
          <a:xfrm rot="10800000">
            <a:off x="3886200" y="6019800"/>
            <a:ext cx="1295400" cy="762000"/>
          </a:xfrm>
          <a:prstGeom prst="rightArrow">
            <a:avLst>
              <a:gd name="adj1" fmla="val 50000"/>
              <a:gd name="adj2" fmla="val 85008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2" name="AutoShape 5"/>
          <p:cNvSpPr>
            <a:spLocks noChangeArrowheads="1"/>
          </p:cNvSpPr>
          <p:nvPr/>
        </p:nvSpPr>
        <p:spPr bwMode="auto">
          <a:xfrm rot="-5400000">
            <a:off x="1181100" y="3314700"/>
            <a:ext cx="1295400" cy="762000"/>
          </a:xfrm>
          <a:prstGeom prst="rightArrow">
            <a:avLst>
              <a:gd name="adj1" fmla="val 50000"/>
              <a:gd name="adj2" fmla="val 85008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5486400" y="3757613"/>
            <a:ext cx="7318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0">
                <a:solidFill>
                  <a:srgbClr val="005684"/>
                </a:solidFill>
                <a:latin typeface="Arial" pitchFamily="34" charset="0"/>
              </a:rPr>
              <a:t>Do</a:t>
            </a:r>
          </a:p>
        </p:txBody>
      </p:sp>
      <p:sp>
        <p:nvSpPr>
          <p:cNvPr id="20494" name="Rectangle 12"/>
          <p:cNvSpPr>
            <a:spLocks noChangeArrowheads="1"/>
          </p:cNvSpPr>
          <p:nvPr/>
        </p:nvSpPr>
        <p:spPr bwMode="auto">
          <a:xfrm>
            <a:off x="2638425" y="3757613"/>
            <a:ext cx="13239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0">
                <a:solidFill>
                  <a:srgbClr val="005684"/>
                </a:solidFill>
                <a:latin typeface="Arial" pitchFamily="34" charset="0"/>
              </a:rPr>
              <a:t>Study</a:t>
            </a:r>
          </a:p>
        </p:txBody>
      </p:sp>
      <p:sp>
        <p:nvSpPr>
          <p:cNvPr id="20495" name="Rectangle 12"/>
          <p:cNvSpPr>
            <a:spLocks noChangeArrowheads="1"/>
          </p:cNvSpPr>
          <p:nvPr/>
        </p:nvSpPr>
        <p:spPr bwMode="auto">
          <a:xfrm>
            <a:off x="3116263" y="1700213"/>
            <a:ext cx="8461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0">
                <a:solidFill>
                  <a:srgbClr val="005684"/>
                </a:solidFill>
                <a:latin typeface="Arial" pitchFamily="34" charset="0"/>
              </a:rPr>
              <a:t>Act</a:t>
            </a:r>
          </a:p>
        </p:txBody>
      </p:sp>
      <p:sp>
        <p:nvSpPr>
          <p:cNvPr id="20496" name="Rectangle 13"/>
          <p:cNvSpPr>
            <a:spLocks noChangeArrowheads="1"/>
          </p:cNvSpPr>
          <p:nvPr/>
        </p:nvSpPr>
        <p:spPr bwMode="auto">
          <a:xfrm>
            <a:off x="4648200" y="4267200"/>
            <a:ext cx="26066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What steps are you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specifically making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to test this change?</a:t>
            </a:r>
          </a:p>
        </p:txBody>
      </p:sp>
      <p:sp>
        <p:nvSpPr>
          <p:cNvPr id="20497" name="Rectangle 13"/>
          <p:cNvSpPr>
            <a:spLocks noChangeArrowheads="1"/>
          </p:cNvSpPr>
          <p:nvPr/>
        </p:nvSpPr>
        <p:spPr bwMode="auto">
          <a:xfrm>
            <a:off x="4724400" y="5257800"/>
            <a:ext cx="1782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Who is</a:t>
            </a:r>
          </a:p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responsible?</a:t>
            </a:r>
          </a:p>
        </p:txBody>
      </p:sp>
      <p:sp>
        <p:nvSpPr>
          <p:cNvPr id="20498" name="Rectangle 13"/>
          <p:cNvSpPr>
            <a:spLocks noChangeArrowheads="1"/>
          </p:cNvSpPr>
          <p:nvPr/>
        </p:nvSpPr>
        <p:spPr bwMode="auto">
          <a:xfrm>
            <a:off x="2133600" y="4244975"/>
            <a:ext cx="1922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What were the</a:t>
            </a:r>
          </a:p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results?</a:t>
            </a:r>
          </a:p>
        </p:txBody>
      </p:sp>
      <p:sp>
        <p:nvSpPr>
          <p:cNvPr id="20499" name="Rectangle 13"/>
          <p:cNvSpPr>
            <a:spLocks noChangeArrowheads="1"/>
          </p:cNvSpPr>
          <p:nvPr/>
        </p:nvSpPr>
        <p:spPr bwMode="auto">
          <a:xfrm>
            <a:off x="2463800" y="4848225"/>
            <a:ext cx="203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How do they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compare with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    baseline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         measure?</a:t>
            </a:r>
          </a:p>
        </p:txBody>
      </p:sp>
      <p:sp>
        <p:nvSpPr>
          <p:cNvPr id="20500" name="Rectangle 13"/>
          <p:cNvSpPr>
            <a:spLocks noChangeArrowheads="1"/>
          </p:cNvSpPr>
          <p:nvPr/>
        </p:nvSpPr>
        <p:spPr bwMode="auto">
          <a:xfrm>
            <a:off x="2286000" y="2209800"/>
            <a:ext cx="2320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What is your next</a:t>
            </a:r>
          </a:p>
          <a:p>
            <a:pPr eaLnBrk="0" hangingPunct="0"/>
            <a:r>
              <a:rPr lang="en-US" sz="2000" b="1" i="0">
                <a:solidFill>
                  <a:srgbClr val="C00000"/>
                </a:solidFill>
                <a:latin typeface="Arial" pitchFamily="34" charset="0"/>
              </a:rPr>
              <a:t>step?</a:t>
            </a:r>
          </a:p>
        </p:txBody>
      </p:sp>
      <p:sp>
        <p:nvSpPr>
          <p:cNvPr id="20501" name="Rectangle 13"/>
          <p:cNvSpPr>
            <a:spLocks noChangeArrowheads="1"/>
          </p:cNvSpPr>
          <p:nvPr/>
        </p:nvSpPr>
        <p:spPr bwMode="auto">
          <a:xfrm>
            <a:off x="2286000" y="2895600"/>
            <a:ext cx="218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Adopt, Adapt, or</a:t>
            </a:r>
          </a:p>
          <a:p>
            <a:pPr eaLnBrk="0" hangingPunct="0"/>
            <a:r>
              <a:rPr lang="en-US" sz="2000" b="1" i="0">
                <a:solidFill>
                  <a:srgbClr val="000000"/>
                </a:solidFill>
                <a:latin typeface="Arial" pitchFamily="34" charset="0"/>
              </a:rPr>
              <a:t>Abandon?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04800"/>
          </a:xfrm>
        </p:spPr>
        <p:txBody>
          <a:bodyPr/>
          <a:lstStyle/>
          <a:p>
            <a:endParaRPr lang="en-US" sz="9600">
              <a:latin typeface="Colonna M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"/>
            <a:ext cx="64008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500"/>
          </a:p>
          <a:p>
            <a:pPr>
              <a:lnSpc>
                <a:spcPct val="80000"/>
              </a:lnSpc>
            </a:pPr>
            <a:endParaRPr lang="en-US" sz="500"/>
          </a:p>
          <a:p>
            <a:pPr>
              <a:lnSpc>
                <a:spcPct val="80000"/>
              </a:lnSpc>
            </a:pPr>
            <a:r>
              <a:rPr lang="en-US" sz="9600">
                <a:latin typeface="Colonna MT" charset="0"/>
              </a:rPr>
              <a:t>DEFEAT REPEATS</a:t>
            </a:r>
            <a:endParaRPr lang="en-US" sz="9600"/>
          </a:p>
          <a:p>
            <a:pPr>
              <a:lnSpc>
                <a:spcPct val="80000"/>
              </a:lnSpc>
            </a:pPr>
            <a:endParaRPr lang="en-US" sz="5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Presented by:</a:t>
            </a:r>
          </a:p>
          <a:p>
            <a:pPr>
              <a:lnSpc>
                <a:spcPct val="80000"/>
              </a:lnSpc>
            </a:pPr>
            <a:r>
              <a:rPr lang="en-US" sz="2000"/>
              <a:t>Kelly Randall, RN</a:t>
            </a:r>
          </a:p>
          <a:p>
            <a:pPr>
              <a:lnSpc>
                <a:spcPct val="80000"/>
              </a:lnSpc>
            </a:pPr>
            <a:r>
              <a:rPr lang="en-US" sz="2000"/>
              <a:t>Becky Manning, RN, APNP</a:t>
            </a:r>
          </a:p>
          <a:p>
            <a:pPr>
              <a:lnSpc>
                <a:spcPct val="80000"/>
              </a:lnSpc>
            </a:pPr>
            <a:r>
              <a:rPr lang="en-US" sz="2000"/>
              <a:t>Grant/Iowa Counties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lonna MT" charset="0"/>
              </a:rPr>
              <a:t>AIM ADDRESSED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Decrease Hospital Readmission</a:t>
            </a:r>
          </a:p>
          <a:p>
            <a:pPr lvl="1">
              <a:buFontTx/>
              <a:buNone/>
            </a:pPr>
            <a:r>
              <a:rPr lang="en-US"/>
              <a:t>* In 2008, 167 Emergency Detentions</a:t>
            </a:r>
          </a:p>
          <a:p>
            <a:pPr lvl="1">
              <a:buFontTx/>
              <a:buNone/>
            </a:pPr>
            <a:r>
              <a:rPr lang="en-US"/>
              <a:t>		59/167 were readmissions by 24 persons</a:t>
            </a:r>
          </a:p>
          <a:p>
            <a:pPr lvl="1">
              <a:buFontTx/>
              <a:buNone/>
            </a:pPr>
            <a:r>
              <a:rPr lang="en-US"/>
              <a:t>* In 2009, 80 Emergency Detentions</a:t>
            </a:r>
          </a:p>
          <a:p>
            <a:pPr lvl="1">
              <a:buFontTx/>
              <a:buNone/>
            </a:pPr>
            <a:r>
              <a:rPr lang="en-US"/>
              <a:t>		13/80 were readmissions by 6 persons</a:t>
            </a:r>
          </a:p>
          <a:p>
            <a:pPr lvl="1">
              <a:buFontTx/>
              <a:buNone/>
            </a:pPr>
            <a:r>
              <a:rPr lang="en-US"/>
              <a:t>* In 2010, 50 Emergency Detentions</a:t>
            </a:r>
          </a:p>
          <a:p>
            <a:pPr lvl="1">
              <a:buFontTx/>
              <a:buNone/>
            </a:pPr>
            <a:r>
              <a:rPr lang="en-US"/>
              <a:t>		14/50 were readmissions by 6 persons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 sz="1400"/>
              <a:t>*From 3-29 through 10-06 each year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lonna MT" charset="0"/>
              </a:rPr>
              <a:t>CHANGES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  </a:t>
            </a:r>
            <a:r>
              <a:rPr lang="en-US" sz="1800" b="1" u="sng"/>
              <a:t>#1 DISCHARGE FOLLOW-UP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Contact all clients within 2 business days following discharge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#2 OUTREACH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Client offered contact with social worker within 96 hours following discharge to develop WRAP (Wellness Recovery Action Plan)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#3 STAFF TRAINING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All on-call staff attended training on suicide assessment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#4 OUTREACH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Client offered contact with social worker OR established outpatient provider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#5 ON-CALL CRISIS PLAN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Developed from completed WRAP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#6 DECREASE HOSPITAL LENGTH OF STAY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Clients without discharge plan at final hearing closely monitored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/>
              <a:t>#7 CRISIS APPOINTMENT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Crisis Appointments available daily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lonna MT" charset="0"/>
              </a:rPr>
              <a:t>DATA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2390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#1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50 Emergency Detentions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27 Follow-up phone calls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14/50 out-of-county or non-UCS provider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3 readmissions prior to initial follow-up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 deceased prior to initial follow-up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3 nursing home residents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 discharged to </a:t>
            </a:r>
            <a:r>
              <a:rPr lang="en-US" sz="2000" dirty="0" smtClean="0"/>
              <a:t>jail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#2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One Outreach Appointment by SW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Five Outreach Appointments by established provider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lonna MT" charset="0"/>
              </a:rPr>
              <a:t>DATA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239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 smtClean="0"/>
              <a:t>Plan Change #3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All </a:t>
            </a:r>
            <a:r>
              <a:rPr lang="en-US" sz="2000" dirty="0"/>
              <a:t>on-call staff received 3 hour suicide assessment training from Dr. William </a:t>
            </a:r>
            <a:r>
              <a:rPr lang="en-US" sz="2000" dirty="0" err="1"/>
              <a:t>Hutter</a:t>
            </a:r>
            <a:r>
              <a:rPr lang="en-US" sz="2000" dirty="0"/>
              <a:t>.  On-call document was revised to include a formal suicide assessment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#4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Only two clients interested in working on WRAP, no completed </a:t>
            </a:r>
            <a:r>
              <a:rPr lang="en-US" sz="2000" dirty="0" err="1"/>
              <a:t>WRAPs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#5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Unable to complete </a:t>
            </a:r>
            <a:r>
              <a:rPr lang="en-US" sz="2000" dirty="0" err="1"/>
              <a:t>d/t</a:t>
            </a:r>
            <a:r>
              <a:rPr lang="en-US" sz="2000" dirty="0"/>
              <a:t> uncompleted </a:t>
            </a:r>
            <a:r>
              <a:rPr lang="en-US" sz="2000" dirty="0" err="1"/>
              <a:t>WRAPs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#6</a:t>
            </a:r>
            <a:r>
              <a:rPr lang="en-US" sz="2000" dirty="0"/>
              <a:t> 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Have not had to use yet!!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u="sng" dirty="0"/>
              <a:t>Plan Change #7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5 crisis appointments offered and accepted; diverted hospitalizations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lonna MT" charset="0"/>
              </a:rPr>
              <a:t>CHANGES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dirty="0"/>
              <a:t>	  </a:t>
            </a:r>
            <a:r>
              <a:rPr lang="en-US" sz="1800" b="1" u="sng" dirty="0"/>
              <a:t>#1 DISCHARGE FOLLOW-</a:t>
            </a:r>
            <a:r>
              <a:rPr lang="en-US" sz="1800" b="1" u="sng" dirty="0" smtClean="0"/>
              <a:t>UP **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Contact all clients within 2 business days following discharge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#2 </a:t>
            </a:r>
            <a:r>
              <a:rPr lang="en-US" sz="1800" b="1" u="sng" dirty="0" smtClean="0"/>
              <a:t>OUTREACH 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Client offered contact with social worker within 96 hours following discharge to develop WRAP (Wellness Recovery Action Plan)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#3 STAFF </a:t>
            </a:r>
            <a:r>
              <a:rPr lang="en-US" sz="1800" b="1" u="sng" dirty="0" smtClean="0"/>
              <a:t>TRAINING (Good to do)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All on-call staff attended training on suicide assessment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#4 OUTREACH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Client offered contact with social worker OR established outpatient provider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#5 ON-CALL CRISIS PLAN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Developed from completed WRAP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#6 DECREASE HOSPITAL LENGTH OF STAY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Clients without discharge plan at final hearing closely monitored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1" u="sng" dirty="0"/>
              <a:t>#7 CRISIS </a:t>
            </a:r>
            <a:r>
              <a:rPr lang="en-US" sz="1800" b="1" u="sng" dirty="0" smtClean="0"/>
              <a:t>APPOINTMENT **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/>
              <a:t>	Crisis Appointments available daily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1061</TotalTime>
  <Words>527</Words>
  <Application>Microsoft Office PowerPoint</Application>
  <PresentationFormat>On-screen Show (4:3)</PresentationFormat>
  <Paragraphs>213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Consortium template</vt:lpstr>
      <vt:lpstr>PowerPoint Presentation</vt:lpstr>
      <vt:lpstr>PowerPoint Presentation</vt:lpstr>
      <vt:lpstr>PowerPoint Presentation</vt:lpstr>
      <vt:lpstr>PowerPoint Presentation</vt:lpstr>
      <vt:lpstr>AIM ADDRESSED</vt:lpstr>
      <vt:lpstr>CHANGES</vt:lpstr>
      <vt:lpstr>DATA</vt:lpstr>
      <vt:lpstr>DATA</vt:lpstr>
      <vt:lpstr>CHANGES</vt:lpstr>
      <vt:lpstr>BOTTOM LINE DATA</vt:lpstr>
      <vt:lpstr>PowerPoint Presentation</vt:lpstr>
      <vt:lpstr>PowerPoint Presentation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anna wheelock</cp:lastModifiedBy>
  <cp:revision>88</cp:revision>
  <cp:lastPrinted>2008-09-02T19:39:16Z</cp:lastPrinted>
  <dcterms:created xsi:type="dcterms:W3CDTF">2012-03-01T15:29:23Z</dcterms:created>
  <dcterms:modified xsi:type="dcterms:W3CDTF">2012-03-03T03:00:14Z</dcterms:modified>
</cp:coreProperties>
</file>