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9" r:id="rId2"/>
    <p:sldId id="280" r:id="rId3"/>
    <p:sldId id="283" r:id="rId4"/>
    <p:sldId id="328" r:id="rId5"/>
    <p:sldId id="330" r:id="rId6"/>
    <p:sldId id="290" r:id="rId7"/>
    <p:sldId id="291" r:id="rId8"/>
    <p:sldId id="292" r:id="rId9"/>
    <p:sldId id="293" r:id="rId10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7FC4"/>
    <a:srgbClr val="005684"/>
    <a:srgbClr val="FFFF99"/>
    <a:srgbClr val="3D3DB9"/>
    <a:srgbClr val="4D4D4D"/>
    <a:srgbClr val="004C74"/>
    <a:srgbClr val="4B4B4B"/>
    <a:srgbClr val="5E5E5E"/>
    <a:srgbClr val="292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3" autoAdjust="0"/>
    <p:restoredTop sz="94660"/>
  </p:normalViewPr>
  <p:slideViewPr>
    <p:cSldViewPr>
      <p:cViewPr>
        <p:scale>
          <a:sx n="70" d="100"/>
          <a:sy n="70" d="100"/>
        </p:scale>
        <p:origin x="-1674" y="-46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E5C6433-C342-4B86-B31F-66427BB11EA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63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300" i="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300" i="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fld id="{885D474A-37E3-4ECB-B3BC-40ED16AB08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60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8D804-B8C7-40CD-8182-83FE98044F6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609600" y="2133600"/>
            <a:ext cx="792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i="0" dirty="0">
                <a:solidFill>
                  <a:schemeClr val="bg1"/>
                </a:solidFill>
                <a:latin typeface="Arial" charset="0"/>
              </a:rPr>
              <a:t>Overview</a:t>
            </a:r>
            <a:endParaRPr lang="en-US" sz="8000" b="1" i="0" dirty="0">
              <a:solidFill>
                <a:srgbClr val="4B4B4B"/>
              </a:solidFill>
              <a:latin typeface="Arial" charset="0"/>
            </a:endParaRPr>
          </a:p>
        </p:txBody>
      </p:sp>
      <p:pic>
        <p:nvPicPr>
          <p:cNvPr id="205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1219200" y="2362200"/>
            <a:ext cx="70866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 i="0" dirty="0">
                <a:solidFill>
                  <a:schemeClr val="bg1"/>
                </a:solidFill>
                <a:latin typeface="Arial" charset="0"/>
              </a:rPr>
              <a:t>The NIATx Model </a:t>
            </a:r>
          </a:p>
          <a:p>
            <a:pPr algn="ctr"/>
            <a:endParaRPr lang="en-US" sz="36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581400"/>
            <a:ext cx="1485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0" dirty="0" smtClean="0">
                <a:solidFill>
                  <a:schemeClr val="bg1"/>
                </a:solidFill>
                <a:latin typeface="Arial" charset="0"/>
              </a:rPr>
              <a:t>Tab 3</a:t>
            </a:r>
            <a:endParaRPr lang="en-US" sz="4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i="0" dirty="0">
                <a:solidFill>
                  <a:srgbClr val="007FC4"/>
                </a:solidFill>
                <a:latin typeface="Arial" charset="0"/>
              </a:rPr>
              <a:t>Learning Objectives</a:t>
            </a:r>
          </a:p>
        </p:txBody>
      </p:sp>
      <p:sp>
        <p:nvSpPr>
          <p:cNvPr id="3076" name="Rectangle 3"/>
          <p:cNvSpPr txBox="1">
            <a:spLocks noChangeArrowheads="1"/>
          </p:cNvSpPr>
          <p:nvPr/>
        </p:nvSpPr>
        <p:spPr bwMode="auto">
          <a:xfrm>
            <a:off x="838200" y="1524000"/>
            <a:ext cx="830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Arial" charset="0"/>
              </a:rPr>
              <a:t> </a:t>
            </a:r>
            <a:r>
              <a:rPr lang="en-US" sz="3200" b="1" dirty="0">
                <a:latin typeface="Arial" charset="0"/>
              </a:rPr>
              <a:t>To develop an understanding of the foundation of NIATx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0" dirty="0" smtClean="0">
                <a:latin typeface="Arial" charset="0"/>
              </a:rPr>
              <a:t>Aims</a:t>
            </a:r>
            <a:endParaRPr lang="en-US" sz="2800" i="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0" dirty="0">
                <a:latin typeface="Arial" charset="0"/>
              </a:rPr>
              <a:t>Five Key Principles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0" dirty="0">
                <a:latin typeface="Arial" charset="0"/>
              </a:rPr>
              <a:t>The use of rapid-cycle change (PDSA) projects to transform your </a:t>
            </a:r>
            <a:r>
              <a:rPr lang="en-US" sz="2800" i="0" dirty="0" smtClean="0">
                <a:latin typeface="Arial" charset="0"/>
              </a:rPr>
              <a:t>organization</a:t>
            </a:r>
            <a:endParaRPr lang="en-US" sz="2800" i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Small Changes, Big Impacts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2179637"/>
            <a:ext cx="51054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Small changes create a big difference for both customers and staff</a:t>
            </a:r>
          </a:p>
          <a:p>
            <a:r>
              <a:rPr lang="en-US" dirty="0" smtClean="0"/>
              <a:t>Effective changes don’t have to be expensive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409700"/>
            <a:ext cx="3171825" cy="4762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564554" y="1885890"/>
            <a:ext cx="14400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Welcome</a:t>
            </a:r>
            <a:endParaRPr lang="en-US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Small Changes, Big Impacts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341437"/>
            <a:ext cx="60960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800" dirty="0" smtClean="0"/>
              <a:t>   </a:t>
            </a:r>
            <a:r>
              <a:rPr lang="en-US" sz="2800" b="1" dirty="0" smtClean="0"/>
              <a:t>Story:</a:t>
            </a:r>
            <a:r>
              <a:rPr lang="en-US" sz="2800" dirty="0" smtClean="0"/>
              <a:t> By having follow-up (within 3 business days &amp; offered WRAP) &amp; Formalize Discharge Process. The resulting decrease in costs due readmission reductions was approx. </a:t>
            </a:r>
            <a:r>
              <a:rPr lang="en-US" sz="2800" i="1" dirty="0" smtClean="0"/>
              <a:t>$100,000+ per year. </a:t>
            </a:r>
          </a:p>
          <a:p>
            <a:pPr>
              <a:buNone/>
            </a:pPr>
            <a:r>
              <a:rPr lang="en-US" sz="2800" i="1" dirty="0" smtClean="0"/>
              <a:t>    Decreased  30 day readmission rate from 12% to 5%. </a:t>
            </a:r>
          </a:p>
          <a:p>
            <a:pPr>
              <a:buNone/>
            </a:pPr>
            <a:r>
              <a:rPr lang="en-US" sz="2800" i="1" dirty="0" smtClean="0"/>
              <a:t>          Waukesha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295400"/>
            <a:ext cx="2701480" cy="3754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28600"/>
            <a:ext cx="415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 smtClean="0">
                <a:latin typeface="Candara" pitchFamily="34" charset="0"/>
                <a:cs typeface="Arial" pitchFamily="34" charset="0"/>
              </a:rPr>
              <a:t>This is the </a:t>
            </a:r>
            <a:r>
              <a:rPr lang="en-US" sz="3200" dirty="0" smtClean="0">
                <a:latin typeface="Candara" pitchFamily="34" charset="0"/>
                <a:cs typeface="Arial" pitchFamily="34" charset="0"/>
              </a:rPr>
              <a:t>NIATx </a:t>
            </a:r>
            <a:r>
              <a:rPr lang="en-US" sz="3200" i="0" dirty="0" smtClean="0">
                <a:latin typeface="Candara" pitchFamily="34" charset="0"/>
                <a:cs typeface="Arial" pitchFamily="34" charset="0"/>
              </a:rPr>
              <a:t>model</a:t>
            </a:r>
            <a:endParaRPr lang="en-US" sz="3200" i="0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 rot="5400000">
            <a:off x="3054189" y="2639202"/>
            <a:ext cx="2993409" cy="3005787"/>
          </a:xfrm>
          <a:custGeom>
            <a:avLst/>
            <a:gdLst>
              <a:gd name="connsiteX0" fmla="*/ 81887 w 2361063"/>
              <a:gd name="connsiteY0" fmla="*/ 1154241 h 2355244"/>
              <a:gd name="connsiteX1" fmla="*/ 163773 w 2361063"/>
              <a:gd name="connsiteY1" fmla="*/ 785751 h 2355244"/>
              <a:gd name="connsiteX2" fmla="*/ 245660 w 2361063"/>
              <a:gd name="connsiteY2" fmla="*/ 662921 h 2355244"/>
              <a:gd name="connsiteX3" fmla="*/ 341194 w 2361063"/>
              <a:gd name="connsiteY3" fmla="*/ 526444 h 2355244"/>
              <a:gd name="connsiteX4" fmla="*/ 395785 w 2361063"/>
              <a:gd name="connsiteY4" fmla="*/ 458205 h 2355244"/>
              <a:gd name="connsiteX5" fmla="*/ 464024 w 2361063"/>
              <a:gd name="connsiteY5" fmla="*/ 403614 h 2355244"/>
              <a:gd name="connsiteX6" fmla="*/ 573206 w 2361063"/>
              <a:gd name="connsiteY6" fmla="*/ 294432 h 2355244"/>
              <a:gd name="connsiteX7" fmla="*/ 682388 w 2361063"/>
              <a:gd name="connsiteY7" fmla="*/ 212545 h 2355244"/>
              <a:gd name="connsiteX8" fmla="*/ 736979 w 2361063"/>
              <a:gd name="connsiteY8" fmla="*/ 171602 h 2355244"/>
              <a:gd name="connsiteX9" fmla="*/ 818866 w 2361063"/>
              <a:gd name="connsiteY9" fmla="*/ 130659 h 2355244"/>
              <a:gd name="connsiteX10" fmla="*/ 900753 w 2361063"/>
              <a:gd name="connsiteY10" fmla="*/ 76068 h 2355244"/>
              <a:gd name="connsiteX11" fmla="*/ 955344 w 2361063"/>
              <a:gd name="connsiteY11" fmla="*/ 48772 h 2355244"/>
              <a:gd name="connsiteX12" fmla="*/ 1037230 w 2361063"/>
              <a:gd name="connsiteY12" fmla="*/ 35124 h 2355244"/>
              <a:gd name="connsiteX13" fmla="*/ 1214651 w 2361063"/>
              <a:gd name="connsiteY13" fmla="*/ 7829 h 2355244"/>
              <a:gd name="connsiteX14" fmla="*/ 1514902 w 2361063"/>
              <a:gd name="connsiteY14" fmla="*/ 35124 h 2355244"/>
              <a:gd name="connsiteX15" fmla="*/ 1555845 w 2361063"/>
              <a:gd name="connsiteY15" fmla="*/ 48772 h 2355244"/>
              <a:gd name="connsiteX16" fmla="*/ 1624084 w 2361063"/>
              <a:gd name="connsiteY16" fmla="*/ 103363 h 2355244"/>
              <a:gd name="connsiteX17" fmla="*/ 1801505 w 2361063"/>
              <a:gd name="connsiteY17" fmla="*/ 212545 h 2355244"/>
              <a:gd name="connsiteX18" fmla="*/ 1951630 w 2361063"/>
              <a:gd name="connsiteY18" fmla="*/ 321727 h 2355244"/>
              <a:gd name="connsiteX19" fmla="*/ 2060812 w 2361063"/>
              <a:gd name="connsiteY19" fmla="*/ 417262 h 2355244"/>
              <a:gd name="connsiteX20" fmla="*/ 2156347 w 2361063"/>
              <a:gd name="connsiteY20" fmla="*/ 567387 h 2355244"/>
              <a:gd name="connsiteX21" fmla="*/ 2210938 w 2361063"/>
              <a:gd name="connsiteY21" fmla="*/ 621978 h 2355244"/>
              <a:gd name="connsiteX22" fmla="*/ 2265529 w 2361063"/>
              <a:gd name="connsiteY22" fmla="*/ 731160 h 2355244"/>
              <a:gd name="connsiteX23" fmla="*/ 2320120 w 2361063"/>
              <a:gd name="connsiteY23" fmla="*/ 867638 h 2355244"/>
              <a:gd name="connsiteX24" fmla="*/ 2347415 w 2361063"/>
              <a:gd name="connsiteY24" fmla="*/ 935877 h 2355244"/>
              <a:gd name="connsiteX25" fmla="*/ 2361063 w 2361063"/>
              <a:gd name="connsiteY25" fmla="*/ 1004115 h 2355244"/>
              <a:gd name="connsiteX26" fmla="*/ 2347415 w 2361063"/>
              <a:gd name="connsiteY26" fmla="*/ 1468139 h 2355244"/>
              <a:gd name="connsiteX27" fmla="*/ 2320120 w 2361063"/>
              <a:gd name="connsiteY27" fmla="*/ 1577321 h 2355244"/>
              <a:gd name="connsiteX28" fmla="*/ 2251881 w 2361063"/>
              <a:gd name="connsiteY28" fmla="*/ 1754742 h 2355244"/>
              <a:gd name="connsiteX29" fmla="*/ 2183642 w 2361063"/>
              <a:gd name="connsiteY29" fmla="*/ 1850277 h 2355244"/>
              <a:gd name="connsiteX30" fmla="*/ 2129051 w 2361063"/>
              <a:gd name="connsiteY30" fmla="*/ 1973106 h 2355244"/>
              <a:gd name="connsiteX31" fmla="*/ 2088108 w 2361063"/>
              <a:gd name="connsiteY31" fmla="*/ 2027697 h 2355244"/>
              <a:gd name="connsiteX32" fmla="*/ 2006221 w 2361063"/>
              <a:gd name="connsiteY32" fmla="*/ 2095936 h 2355244"/>
              <a:gd name="connsiteX33" fmla="*/ 1951630 w 2361063"/>
              <a:gd name="connsiteY33" fmla="*/ 2164175 h 2355244"/>
              <a:gd name="connsiteX34" fmla="*/ 1883391 w 2361063"/>
              <a:gd name="connsiteY34" fmla="*/ 2191471 h 2355244"/>
              <a:gd name="connsiteX35" fmla="*/ 1719618 w 2361063"/>
              <a:gd name="connsiteY35" fmla="*/ 2273357 h 2355244"/>
              <a:gd name="connsiteX36" fmla="*/ 1651379 w 2361063"/>
              <a:gd name="connsiteY36" fmla="*/ 2300653 h 2355244"/>
              <a:gd name="connsiteX37" fmla="*/ 1610436 w 2361063"/>
              <a:gd name="connsiteY37" fmla="*/ 2327948 h 2355244"/>
              <a:gd name="connsiteX38" fmla="*/ 1514902 w 2361063"/>
              <a:gd name="connsiteY38" fmla="*/ 2355244 h 2355244"/>
              <a:gd name="connsiteX39" fmla="*/ 1050878 w 2361063"/>
              <a:gd name="connsiteY39" fmla="*/ 2341596 h 2355244"/>
              <a:gd name="connsiteX40" fmla="*/ 1009935 w 2361063"/>
              <a:gd name="connsiteY40" fmla="*/ 2327948 h 2355244"/>
              <a:gd name="connsiteX41" fmla="*/ 873457 w 2361063"/>
              <a:gd name="connsiteY41" fmla="*/ 2300653 h 2355244"/>
              <a:gd name="connsiteX42" fmla="*/ 777923 w 2361063"/>
              <a:gd name="connsiteY42" fmla="*/ 2273357 h 2355244"/>
              <a:gd name="connsiteX43" fmla="*/ 723332 w 2361063"/>
              <a:gd name="connsiteY43" fmla="*/ 2259709 h 2355244"/>
              <a:gd name="connsiteX44" fmla="*/ 545911 w 2361063"/>
              <a:gd name="connsiteY44" fmla="*/ 2136880 h 2355244"/>
              <a:gd name="connsiteX45" fmla="*/ 518615 w 2361063"/>
              <a:gd name="connsiteY45" fmla="*/ 2095936 h 2355244"/>
              <a:gd name="connsiteX46" fmla="*/ 382138 w 2361063"/>
              <a:gd name="connsiteY46" fmla="*/ 1904868 h 2355244"/>
              <a:gd name="connsiteX47" fmla="*/ 327547 w 2361063"/>
              <a:gd name="connsiteY47" fmla="*/ 1822981 h 2355244"/>
              <a:gd name="connsiteX48" fmla="*/ 286603 w 2361063"/>
              <a:gd name="connsiteY48" fmla="*/ 1782038 h 2355244"/>
              <a:gd name="connsiteX49" fmla="*/ 204717 w 2361063"/>
              <a:gd name="connsiteY49" fmla="*/ 1645560 h 2355244"/>
              <a:gd name="connsiteX50" fmla="*/ 177421 w 2361063"/>
              <a:gd name="connsiteY50" fmla="*/ 1604617 h 2355244"/>
              <a:gd name="connsiteX51" fmla="*/ 136478 w 2361063"/>
              <a:gd name="connsiteY51" fmla="*/ 1468139 h 2355244"/>
              <a:gd name="connsiteX52" fmla="*/ 122830 w 2361063"/>
              <a:gd name="connsiteY52" fmla="*/ 1427196 h 2355244"/>
              <a:gd name="connsiteX53" fmla="*/ 81887 w 2361063"/>
              <a:gd name="connsiteY53" fmla="*/ 1181536 h 2355244"/>
              <a:gd name="connsiteX54" fmla="*/ 68239 w 2361063"/>
              <a:gd name="connsiteY54" fmla="*/ 1113297 h 2355244"/>
              <a:gd name="connsiteX55" fmla="*/ 0 w 2361063"/>
              <a:gd name="connsiteY55" fmla="*/ 1086002 h 235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361063" h="2355244">
                <a:moveTo>
                  <a:pt x="81887" y="1154241"/>
                </a:moveTo>
                <a:cubicBezTo>
                  <a:pt x="101562" y="1006678"/>
                  <a:pt x="100138" y="919383"/>
                  <a:pt x="163773" y="785751"/>
                </a:cubicBezTo>
                <a:cubicBezTo>
                  <a:pt x="184929" y="741323"/>
                  <a:pt x="218364" y="703864"/>
                  <a:pt x="245660" y="662921"/>
                </a:cubicBezTo>
                <a:cubicBezTo>
                  <a:pt x="294671" y="589404"/>
                  <a:pt x="263400" y="635355"/>
                  <a:pt x="341194" y="526444"/>
                </a:cubicBezTo>
                <a:cubicBezTo>
                  <a:pt x="358125" y="502740"/>
                  <a:pt x="375187" y="478803"/>
                  <a:pt x="395785" y="458205"/>
                </a:cubicBezTo>
                <a:cubicBezTo>
                  <a:pt x="416383" y="437607"/>
                  <a:pt x="442620" y="423372"/>
                  <a:pt x="464024" y="403614"/>
                </a:cubicBezTo>
                <a:cubicBezTo>
                  <a:pt x="501844" y="368704"/>
                  <a:pt x="532031" y="325313"/>
                  <a:pt x="573206" y="294432"/>
                </a:cubicBezTo>
                <a:lnTo>
                  <a:pt x="682388" y="212545"/>
                </a:lnTo>
                <a:cubicBezTo>
                  <a:pt x="700585" y="198897"/>
                  <a:pt x="716634" y="181774"/>
                  <a:pt x="736979" y="171602"/>
                </a:cubicBezTo>
                <a:lnTo>
                  <a:pt x="818866" y="130659"/>
                </a:lnTo>
                <a:cubicBezTo>
                  <a:pt x="863416" y="63831"/>
                  <a:pt x="822414" y="105445"/>
                  <a:pt x="900753" y="76068"/>
                </a:cubicBezTo>
                <a:cubicBezTo>
                  <a:pt x="919803" y="68925"/>
                  <a:pt x="935857" y="54618"/>
                  <a:pt x="955344" y="48772"/>
                </a:cubicBezTo>
                <a:cubicBezTo>
                  <a:pt x="981849" y="40820"/>
                  <a:pt x="1009880" y="39332"/>
                  <a:pt x="1037230" y="35124"/>
                </a:cubicBezTo>
                <a:cubicBezTo>
                  <a:pt x="1265541" y="0"/>
                  <a:pt x="1010379" y="41875"/>
                  <a:pt x="1214651" y="7829"/>
                </a:cubicBezTo>
                <a:cubicBezTo>
                  <a:pt x="1319603" y="14389"/>
                  <a:pt x="1414589" y="12833"/>
                  <a:pt x="1514902" y="35124"/>
                </a:cubicBezTo>
                <a:cubicBezTo>
                  <a:pt x="1528945" y="38245"/>
                  <a:pt x="1542197" y="44223"/>
                  <a:pt x="1555845" y="48772"/>
                </a:cubicBezTo>
                <a:cubicBezTo>
                  <a:pt x="1578591" y="66969"/>
                  <a:pt x="1599847" y="87205"/>
                  <a:pt x="1624084" y="103363"/>
                </a:cubicBezTo>
                <a:cubicBezTo>
                  <a:pt x="1681863" y="141882"/>
                  <a:pt x="1748781" y="167353"/>
                  <a:pt x="1801505" y="212545"/>
                </a:cubicBezTo>
                <a:cubicBezTo>
                  <a:pt x="1912486" y="307672"/>
                  <a:pt x="1859525" y="275675"/>
                  <a:pt x="1951630" y="321727"/>
                </a:cubicBezTo>
                <a:cubicBezTo>
                  <a:pt x="2014493" y="416022"/>
                  <a:pt x="1930538" y="301462"/>
                  <a:pt x="2060812" y="417262"/>
                </a:cubicBezTo>
                <a:cubicBezTo>
                  <a:pt x="2097721" y="450070"/>
                  <a:pt x="2132458" y="534540"/>
                  <a:pt x="2156347" y="567387"/>
                </a:cubicBezTo>
                <a:cubicBezTo>
                  <a:pt x="2171483" y="588199"/>
                  <a:pt x="2192741" y="603781"/>
                  <a:pt x="2210938" y="621978"/>
                </a:cubicBezTo>
                <a:cubicBezTo>
                  <a:pt x="2247537" y="731780"/>
                  <a:pt x="2190329" y="570017"/>
                  <a:pt x="2265529" y="731160"/>
                </a:cubicBezTo>
                <a:cubicBezTo>
                  <a:pt x="2286249" y="775560"/>
                  <a:pt x="2301923" y="822145"/>
                  <a:pt x="2320120" y="867638"/>
                </a:cubicBezTo>
                <a:cubicBezTo>
                  <a:pt x="2329218" y="890384"/>
                  <a:pt x="2342610" y="911854"/>
                  <a:pt x="2347415" y="935877"/>
                </a:cubicBezTo>
                <a:lnTo>
                  <a:pt x="2361063" y="1004115"/>
                </a:lnTo>
                <a:cubicBezTo>
                  <a:pt x="2356514" y="1158790"/>
                  <a:pt x="2358440" y="1313791"/>
                  <a:pt x="2347415" y="1468139"/>
                </a:cubicBezTo>
                <a:cubicBezTo>
                  <a:pt x="2344742" y="1505558"/>
                  <a:pt x="2329990" y="1541129"/>
                  <a:pt x="2320120" y="1577321"/>
                </a:cubicBezTo>
                <a:cubicBezTo>
                  <a:pt x="2307841" y="1622345"/>
                  <a:pt x="2254383" y="1749320"/>
                  <a:pt x="2251881" y="1754742"/>
                </a:cubicBezTo>
                <a:cubicBezTo>
                  <a:pt x="2241691" y="1776821"/>
                  <a:pt x="2193209" y="1834970"/>
                  <a:pt x="2183642" y="1850277"/>
                </a:cubicBezTo>
                <a:cubicBezTo>
                  <a:pt x="2120599" y="1951147"/>
                  <a:pt x="2193757" y="1856637"/>
                  <a:pt x="2129051" y="1973106"/>
                </a:cubicBezTo>
                <a:cubicBezTo>
                  <a:pt x="2118004" y="1992990"/>
                  <a:pt x="2104192" y="2011613"/>
                  <a:pt x="2088108" y="2027697"/>
                </a:cubicBezTo>
                <a:cubicBezTo>
                  <a:pt x="1942753" y="2173052"/>
                  <a:pt x="2162723" y="1917076"/>
                  <a:pt x="2006221" y="2095936"/>
                </a:cubicBezTo>
                <a:cubicBezTo>
                  <a:pt x="1987039" y="2117858"/>
                  <a:pt x="1974623" y="2146291"/>
                  <a:pt x="1951630" y="2164175"/>
                </a:cubicBezTo>
                <a:cubicBezTo>
                  <a:pt x="1932292" y="2179216"/>
                  <a:pt x="1905558" y="2181040"/>
                  <a:pt x="1883391" y="2191471"/>
                </a:cubicBezTo>
                <a:cubicBezTo>
                  <a:pt x="1828166" y="2217459"/>
                  <a:pt x="1774209" y="2246062"/>
                  <a:pt x="1719618" y="2273357"/>
                </a:cubicBezTo>
                <a:cubicBezTo>
                  <a:pt x="1697706" y="2284313"/>
                  <a:pt x="1673291" y="2289697"/>
                  <a:pt x="1651379" y="2300653"/>
                </a:cubicBezTo>
                <a:cubicBezTo>
                  <a:pt x="1636708" y="2307988"/>
                  <a:pt x="1625107" y="2320613"/>
                  <a:pt x="1610436" y="2327948"/>
                </a:cubicBezTo>
                <a:cubicBezTo>
                  <a:pt x="1590856" y="2337738"/>
                  <a:pt x="1532395" y="2350871"/>
                  <a:pt x="1514902" y="2355244"/>
                </a:cubicBezTo>
                <a:cubicBezTo>
                  <a:pt x="1360227" y="2350695"/>
                  <a:pt x="1205394" y="2349948"/>
                  <a:pt x="1050878" y="2341596"/>
                </a:cubicBezTo>
                <a:cubicBezTo>
                  <a:pt x="1036513" y="2340820"/>
                  <a:pt x="1023953" y="2331183"/>
                  <a:pt x="1009935" y="2327948"/>
                </a:cubicBezTo>
                <a:cubicBezTo>
                  <a:pt x="964730" y="2317516"/>
                  <a:pt x="918950" y="2309751"/>
                  <a:pt x="873457" y="2300653"/>
                </a:cubicBezTo>
                <a:cubicBezTo>
                  <a:pt x="802354" y="2286433"/>
                  <a:pt x="838620" y="2290699"/>
                  <a:pt x="777923" y="2273357"/>
                </a:cubicBezTo>
                <a:cubicBezTo>
                  <a:pt x="759888" y="2268204"/>
                  <a:pt x="740895" y="2266295"/>
                  <a:pt x="723332" y="2259709"/>
                </a:cubicBezTo>
                <a:cubicBezTo>
                  <a:pt x="668540" y="2239162"/>
                  <a:pt x="567031" y="2168560"/>
                  <a:pt x="545911" y="2136880"/>
                </a:cubicBezTo>
                <a:cubicBezTo>
                  <a:pt x="536812" y="2123232"/>
                  <a:pt x="528457" y="2109058"/>
                  <a:pt x="518615" y="2095936"/>
                </a:cubicBezTo>
                <a:cubicBezTo>
                  <a:pt x="390618" y="1925273"/>
                  <a:pt x="552256" y="2160045"/>
                  <a:pt x="382138" y="1904868"/>
                </a:cubicBezTo>
                <a:lnTo>
                  <a:pt x="327547" y="1822981"/>
                </a:lnTo>
                <a:cubicBezTo>
                  <a:pt x="316841" y="1806922"/>
                  <a:pt x="298453" y="1797273"/>
                  <a:pt x="286603" y="1782038"/>
                </a:cubicBezTo>
                <a:cubicBezTo>
                  <a:pt x="214691" y="1689580"/>
                  <a:pt x="250426" y="1725551"/>
                  <a:pt x="204717" y="1645560"/>
                </a:cubicBezTo>
                <a:cubicBezTo>
                  <a:pt x="196579" y="1631319"/>
                  <a:pt x="184083" y="1619606"/>
                  <a:pt x="177421" y="1604617"/>
                </a:cubicBezTo>
                <a:cubicBezTo>
                  <a:pt x="151477" y="1546243"/>
                  <a:pt x="152357" y="1523714"/>
                  <a:pt x="136478" y="1468139"/>
                </a:cubicBezTo>
                <a:cubicBezTo>
                  <a:pt x="132526" y="1454307"/>
                  <a:pt x="127379" y="1440844"/>
                  <a:pt x="122830" y="1427196"/>
                </a:cubicBezTo>
                <a:cubicBezTo>
                  <a:pt x="96095" y="1159846"/>
                  <a:pt x="127946" y="1411828"/>
                  <a:pt x="81887" y="1181536"/>
                </a:cubicBezTo>
                <a:cubicBezTo>
                  <a:pt x="77338" y="1158790"/>
                  <a:pt x="83335" y="1130909"/>
                  <a:pt x="68239" y="1113297"/>
                </a:cubicBezTo>
                <a:cubicBezTo>
                  <a:pt x="52296" y="1094696"/>
                  <a:pt x="0" y="1086002"/>
                  <a:pt x="0" y="1086002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114800" y="3712191"/>
            <a:ext cx="884814" cy="982639"/>
          </a:xfrm>
          <a:custGeom>
            <a:avLst/>
            <a:gdLst>
              <a:gd name="connsiteX0" fmla="*/ 94721 w 884814"/>
              <a:gd name="connsiteY0" fmla="*/ 163773 h 982639"/>
              <a:gd name="connsiteX1" fmla="*/ 149313 w 884814"/>
              <a:gd name="connsiteY1" fmla="*/ 81886 h 982639"/>
              <a:gd name="connsiteX2" fmla="*/ 190256 w 884814"/>
              <a:gd name="connsiteY2" fmla="*/ 54591 h 982639"/>
              <a:gd name="connsiteX3" fmla="*/ 244847 w 884814"/>
              <a:gd name="connsiteY3" fmla="*/ 27295 h 982639"/>
              <a:gd name="connsiteX4" fmla="*/ 340381 w 884814"/>
              <a:gd name="connsiteY4" fmla="*/ 0 h 982639"/>
              <a:gd name="connsiteX5" fmla="*/ 586041 w 884814"/>
              <a:gd name="connsiteY5" fmla="*/ 13648 h 982639"/>
              <a:gd name="connsiteX6" fmla="*/ 640632 w 884814"/>
              <a:gd name="connsiteY6" fmla="*/ 40943 h 982639"/>
              <a:gd name="connsiteX7" fmla="*/ 695223 w 884814"/>
              <a:gd name="connsiteY7" fmla="*/ 54591 h 982639"/>
              <a:gd name="connsiteX8" fmla="*/ 736166 w 884814"/>
              <a:gd name="connsiteY8" fmla="*/ 68239 h 982639"/>
              <a:gd name="connsiteX9" fmla="*/ 818053 w 884814"/>
              <a:gd name="connsiteY9" fmla="*/ 150125 h 982639"/>
              <a:gd name="connsiteX10" fmla="*/ 858996 w 884814"/>
              <a:gd name="connsiteY10" fmla="*/ 300250 h 982639"/>
              <a:gd name="connsiteX11" fmla="*/ 872644 w 884814"/>
              <a:gd name="connsiteY11" fmla="*/ 341194 h 982639"/>
              <a:gd name="connsiteX12" fmla="*/ 831701 w 884814"/>
              <a:gd name="connsiteY12" fmla="*/ 709683 h 982639"/>
              <a:gd name="connsiteX13" fmla="*/ 804405 w 884814"/>
              <a:gd name="connsiteY13" fmla="*/ 750627 h 982639"/>
              <a:gd name="connsiteX14" fmla="*/ 763462 w 884814"/>
              <a:gd name="connsiteY14" fmla="*/ 832513 h 982639"/>
              <a:gd name="connsiteX15" fmla="*/ 722518 w 884814"/>
              <a:gd name="connsiteY15" fmla="*/ 859809 h 982639"/>
              <a:gd name="connsiteX16" fmla="*/ 654280 w 884814"/>
              <a:gd name="connsiteY16" fmla="*/ 941695 h 982639"/>
              <a:gd name="connsiteX17" fmla="*/ 558745 w 884814"/>
              <a:gd name="connsiteY17" fmla="*/ 982639 h 982639"/>
              <a:gd name="connsiteX18" fmla="*/ 340381 w 884814"/>
              <a:gd name="connsiteY18" fmla="*/ 968991 h 982639"/>
              <a:gd name="connsiteX19" fmla="*/ 258495 w 884814"/>
              <a:gd name="connsiteY19" fmla="*/ 914400 h 982639"/>
              <a:gd name="connsiteX20" fmla="*/ 135665 w 884814"/>
              <a:gd name="connsiteY20" fmla="*/ 818865 h 982639"/>
              <a:gd name="connsiteX21" fmla="*/ 67426 w 884814"/>
              <a:gd name="connsiteY21" fmla="*/ 723331 h 982639"/>
              <a:gd name="connsiteX22" fmla="*/ 26483 w 884814"/>
              <a:gd name="connsiteY22" fmla="*/ 641445 h 982639"/>
              <a:gd name="connsiteX23" fmla="*/ 26483 w 884814"/>
              <a:gd name="connsiteY23" fmla="*/ 327546 h 982639"/>
              <a:gd name="connsiteX24" fmla="*/ 67426 w 884814"/>
              <a:gd name="connsiteY24" fmla="*/ 204716 h 982639"/>
              <a:gd name="connsiteX25" fmla="*/ 94721 w 884814"/>
              <a:gd name="connsiteY25" fmla="*/ 163773 h 9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4814" h="982639">
                <a:moveTo>
                  <a:pt x="94721" y="163773"/>
                </a:moveTo>
                <a:lnTo>
                  <a:pt x="149313" y="81886"/>
                </a:lnTo>
                <a:cubicBezTo>
                  <a:pt x="158411" y="68238"/>
                  <a:pt x="176015" y="62729"/>
                  <a:pt x="190256" y="54591"/>
                </a:cubicBezTo>
                <a:cubicBezTo>
                  <a:pt x="207920" y="44497"/>
                  <a:pt x="226147" y="35309"/>
                  <a:pt x="244847" y="27295"/>
                </a:cubicBezTo>
                <a:cubicBezTo>
                  <a:pt x="272252" y="15550"/>
                  <a:pt x="312687" y="6924"/>
                  <a:pt x="340381" y="0"/>
                </a:cubicBezTo>
                <a:cubicBezTo>
                  <a:pt x="422268" y="4549"/>
                  <a:pt x="504780" y="2567"/>
                  <a:pt x="586041" y="13648"/>
                </a:cubicBezTo>
                <a:cubicBezTo>
                  <a:pt x="606199" y="16397"/>
                  <a:pt x="621583" y="33800"/>
                  <a:pt x="640632" y="40943"/>
                </a:cubicBezTo>
                <a:cubicBezTo>
                  <a:pt x="658195" y="47529"/>
                  <a:pt x="677188" y="49438"/>
                  <a:pt x="695223" y="54591"/>
                </a:cubicBezTo>
                <a:cubicBezTo>
                  <a:pt x="709055" y="58543"/>
                  <a:pt x="722518" y="63690"/>
                  <a:pt x="736166" y="68239"/>
                </a:cubicBezTo>
                <a:lnTo>
                  <a:pt x="818053" y="150125"/>
                </a:lnTo>
                <a:cubicBezTo>
                  <a:pt x="837570" y="169642"/>
                  <a:pt x="851889" y="271824"/>
                  <a:pt x="858996" y="300250"/>
                </a:cubicBezTo>
                <a:cubicBezTo>
                  <a:pt x="862485" y="314207"/>
                  <a:pt x="868095" y="327546"/>
                  <a:pt x="872644" y="341194"/>
                </a:cubicBezTo>
                <a:cubicBezTo>
                  <a:pt x="872341" y="347551"/>
                  <a:pt x="884814" y="630013"/>
                  <a:pt x="831701" y="709683"/>
                </a:cubicBezTo>
                <a:cubicBezTo>
                  <a:pt x="822602" y="723331"/>
                  <a:pt x="811741" y="735956"/>
                  <a:pt x="804405" y="750627"/>
                </a:cubicBezTo>
                <a:cubicBezTo>
                  <a:pt x="782206" y="795025"/>
                  <a:pt x="802573" y="793402"/>
                  <a:pt x="763462" y="832513"/>
                </a:cubicBezTo>
                <a:cubicBezTo>
                  <a:pt x="751863" y="844112"/>
                  <a:pt x="736166" y="850710"/>
                  <a:pt x="722518" y="859809"/>
                </a:cubicBezTo>
                <a:cubicBezTo>
                  <a:pt x="700753" y="892456"/>
                  <a:pt x="687716" y="917812"/>
                  <a:pt x="654280" y="941695"/>
                </a:cubicBezTo>
                <a:cubicBezTo>
                  <a:pt x="624766" y="962777"/>
                  <a:pt x="592159" y="971501"/>
                  <a:pt x="558745" y="982639"/>
                </a:cubicBezTo>
                <a:cubicBezTo>
                  <a:pt x="485957" y="978090"/>
                  <a:pt x="412910" y="976626"/>
                  <a:pt x="340381" y="968991"/>
                </a:cubicBezTo>
                <a:cubicBezTo>
                  <a:pt x="288633" y="963544"/>
                  <a:pt x="299541" y="946324"/>
                  <a:pt x="258495" y="914400"/>
                </a:cubicBezTo>
                <a:cubicBezTo>
                  <a:pt x="179278" y="852787"/>
                  <a:pt x="188785" y="880838"/>
                  <a:pt x="135665" y="818865"/>
                </a:cubicBezTo>
                <a:cubicBezTo>
                  <a:pt x="128243" y="810207"/>
                  <a:pt x="76069" y="740616"/>
                  <a:pt x="67426" y="723331"/>
                </a:cubicBezTo>
                <a:cubicBezTo>
                  <a:pt x="10922" y="610324"/>
                  <a:pt x="104706" y="758782"/>
                  <a:pt x="26483" y="641445"/>
                </a:cubicBezTo>
                <a:cubicBezTo>
                  <a:pt x="0" y="509032"/>
                  <a:pt x="60" y="538929"/>
                  <a:pt x="26483" y="327546"/>
                </a:cubicBezTo>
                <a:cubicBezTo>
                  <a:pt x="26484" y="327539"/>
                  <a:pt x="60601" y="225191"/>
                  <a:pt x="67426" y="204716"/>
                </a:cubicBezTo>
                <a:lnTo>
                  <a:pt x="94721" y="163773"/>
                </a:lnTo>
                <a:close/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3178791"/>
            <a:ext cx="23503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0" dirty="0" smtClean="0">
                <a:latin typeface="Candara" pitchFamily="34" charset="0"/>
                <a:cs typeface="Arial" pitchFamily="34" charset="0"/>
              </a:rPr>
              <a:t>Change Project</a:t>
            </a:r>
            <a:endParaRPr lang="en-US" sz="2600" b="1" i="0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000" y="3940791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 pitchFamily="34" charset="0"/>
                <a:cs typeface="Arial" pitchFamily="34" charset="0"/>
              </a:rPr>
              <a:t>aim</a:t>
            </a:r>
            <a:endParaRPr lang="en-US" sz="2800" b="1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2104136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dirty="0" smtClean="0">
                <a:latin typeface="Candara" pitchFamily="34" charset="0"/>
                <a:cs typeface="Arial" pitchFamily="34" charset="0"/>
              </a:rPr>
              <a:t>People</a:t>
            </a:r>
            <a:endParaRPr lang="en-US" sz="2800" b="1" i="0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0" y="1981200"/>
            <a:ext cx="99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dirty="0" smtClean="0">
                <a:latin typeface="Candara" pitchFamily="34" charset="0"/>
                <a:cs typeface="Arial" pitchFamily="34" charset="0"/>
              </a:rPr>
              <a:t>Tools</a:t>
            </a:r>
            <a:endParaRPr lang="en-US" sz="2800" b="1" i="0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2057400" y="2180336"/>
            <a:ext cx="1736087" cy="639064"/>
          </a:xfrm>
          <a:custGeom>
            <a:avLst/>
            <a:gdLst>
              <a:gd name="connsiteX0" fmla="*/ 0 w 1736087"/>
              <a:gd name="connsiteY0" fmla="*/ 95534 h 639064"/>
              <a:gd name="connsiteX1" fmla="*/ 68239 w 1736087"/>
              <a:gd name="connsiteY1" fmla="*/ 81886 h 639064"/>
              <a:gd name="connsiteX2" fmla="*/ 464024 w 1736087"/>
              <a:gd name="connsiteY2" fmla="*/ 13648 h 639064"/>
              <a:gd name="connsiteX3" fmla="*/ 518615 w 1736087"/>
              <a:gd name="connsiteY3" fmla="*/ 0 h 639064"/>
              <a:gd name="connsiteX4" fmla="*/ 1146412 w 1736087"/>
              <a:gd name="connsiteY4" fmla="*/ 27295 h 639064"/>
              <a:gd name="connsiteX5" fmla="*/ 1187355 w 1736087"/>
              <a:gd name="connsiteY5" fmla="*/ 40943 h 639064"/>
              <a:gd name="connsiteX6" fmla="*/ 1282890 w 1736087"/>
              <a:gd name="connsiteY6" fmla="*/ 109182 h 639064"/>
              <a:gd name="connsiteX7" fmla="*/ 1392072 w 1736087"/>
              <a:gd name="connsiteY7" fmla="*/ 163773 h 639064"/>
              <a:gd name="connsiteX8" fmla="*/ 1473958 w 1736087"/>
              <a:gd name="connsiteY8" fmla="*/ 245660 h 639064"/>
              <a:gd name="connsiteX9" fmla="*/ 1487606 w 1736087"/>
              <a:gd name="connsiteY9" fmla="*/ 286603 h 639064"/>
              <a:gd name="connsiteX10" fmla="*/ 1569493 w 1736087"/>
              <a:gd name="connsiteY10" fmla="*/ 368489 h 639064"/>
              <a:gd name="connsiteX11" fmla="*/ 1596788 w 1736087"/>
              <a:gd name="connsiteY11" fmla="*/ 450376 h 639064"/>
              <a:gd name="connsiteX12" fmla="*/ 1651379 w 1736087"/>
              <a:gd name="connsiteY12" fmla="*/ 532263 h 639064"/>
              <a:gd name="connsiteX13" fmla="*/ 1665027 w 1736087"/>
              <a:gd name="connsiteY13" fmla="*/ 586854 h 639064"/>
              <a:gd name="connsiteX14" fmla="*/ 1678675 w 1736087"/>
              <a:gd name="connsiteY14" fmla="*/ 627797 h 639064"/>
              <a:gd name="connsiteX15" fmla="*/ 1596788 w 1736087"/>
              <a:gd name="connsiteY15" fmla="*/ 586854 h 639064"/>
              <a:gd name="connsiteX16" fmla="*/ 1460311 w 1736087"/>
              <a:gd name="connsiteY16" fmla="*/ 491319 h 639064"/>
              <a:gd name="connsiteX17" fmla="*/ 1419367 w 1736087"/>
              <a:gd name="connsiteY17" fmla="*/ 464024 h 639064"/>
              <a:gd name="connsiteX18" fmla="*/ 1460311 w 1736087"/>
              <a:gd name="connsiteY18" fmla="*/ 491319 h 639064"/>
              <a:gd name="connsiteX19" fmla="*/ 1514902 w 1736087"/>
              <a:gd name="connsiteY19" fmla="*/ 518615 h 639064"/>
              <a:gd name="connsiteX20" fmla="*/ 1555845 w 1736087"/>
              <a:gd name="connsiteY20" fmla="*/ 532263 h 639064"/>
              <a:gd name="connsiteX21" fmla="*/ 1637731 w 1736087"/>
              <a:gd name="connsiteY21" fmla="*/ 586854 h 639064"/>
              <a:gd name="connsiteX22" fmla="*/ 1678675 w 1736087"/>
              <a:gd name="connsiteY22" fmla="*/ 614149 h 639064"/>
              <a:gd name="connsiteX23" fmla="*/ 1705970 w 1736087"/>
              <a:gd name="connsiteY23" fmla="*/ 423081 h 639064"/>
              <a:gd name="connsiteX24" fmla="*/ 1719618 w 1736087"/>
              <a:gd name="connsiteY24" fmla="*/ 368489 h 639064"/>
              <a:gd name="connsiteX25" fmla="*/ 1733266 w 1736087"/>
              <a:gd name="connsiteY25" fmla="*/ 327546 h 639064"/>
              <a:gd name="connsiteX26" fmla="*/ 1733266 w 1736087"/>
              <a:gd name="connsiteY26" fmla="*/ 259307 h 63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36087" h="639064">
                <a:moveTo>
                  <a:pt x="0" y="95534"/>
                </a:moveTo>
                <a:cubicBezTo>
                  <a:pt x="22746" y="90985"/>
                  <a:pt x="45379" y="85827"/>
                  <a:pt x="68239" y="81886"/>
                </a:cubicBezTo>
                <a:cubicBezTo>
                  <a:pt x="82603" y="79409"/>
                  <a:pt x="357675" y="37281"/>
                  <a:pt x="464024" y="13648"/>
                </a:cubicBezTo>
                <a:cubicBezTo>
                  <a:pt x="482334" y="9579"/>
                  <a:pt x="500418" y="4549"/>
                  <a:pt x="518615" y="0"/>
                </a:cubicBezTo>
                <a:cubicBezTo>
                  <a:pt x="602211" y="2883"/>
                  <a:pt x="1011274" y="13781"/>
                  <a:pt x="1146412" y="27295"/>
                </a:cubicBezTo>
                <a:cubicBezTo>
                  <a:pt x="1160727" y="28726"/>
                  <a:pt x="1174488" y="34509"/>
                  <a:pt x="1187355" y="40943"/>
                </a:cubicBezTo>
                <a:cubicBezTo>
                  <a:pt x="1211769" y="53150"/>
                  <a:pt x="1264344" y="96818"/>
                  <a:pt x="1282890" y="109182"/>
                </a:cubicBezTo>
                <a:cubicBezTo>
                  <a:pt x="1347350" y="152155"/>
                  <a:pt x="1334702" y="144650"/>
                  <a:pt x="1392072" y="163773"/>
                </a:cubicBezTo>
                <a:cubicBezTo>
                  <a:pt x="1419367" y="191069"/>
                  <a:pt x="1461751" y="209039"/>
                  <a:pt x="1473958" y="245660"/>
                </a:cubicBezTo>
                <a:cubicBezTo>
                  <a:pt x="1478507" y="259308"/>
                  <a:pt x="1478774" y="275247"/>
                  <a:pt x="1487606" y="286603"/>
                </a:cubicBezTo>
                <a:cubicBezTo>
                  <a:pt x="1511305" y="317073"/>
                  <a:pt x="1569493" y="368489"/>
                  <a:pt x="1569493" y="368489"/>
                </a:cubicBezTo>
                <a:cubicBezTo>
                  <a:pt x="1578591" y="395785"/>
                  <a:pt x="1580828" y="426436"/>
                  <a:pt x="1596788" y="450376"/>
                </a:cubicBezTo>
                <a:lnTo>
                  <a:pt x="1651379" y="532263"/>
                </a:lnTo>
                <a:cubicBezTo>
                  <a:pt x="1655928" y="550460"/>
                  <a:pt x="1659874" y="568819"/>
                  <a:pt x="1665027" y="586854"/>
                </a:cubicBezTo>
                <a:cubicBezTo>
                  <a:pt x="1668979" y="600686"/>
                  <a:pt x="1688848" y="617625"/>
                  <a:pt x="1678675" y="627797"/>
                </a:cubicBezTo>
                <a:cubicBezTo>
                  <a:pt x="1667408" y="639064"/>
                  <a:pt x="1598124" y="587808"/>
                  <a:pt x="1596788" y="586854"/>
                </a:cubicBezTo>
                <a:cubicBezTo>
                  <a:pt x="1455338" y="485818"/>
                  <a:pt x="1648543" y="616806"/>
                  <a:pt x="1460311" y="491319"/>
                </a:cubicBezTo>
                <a:lnTo>
                  <a:pt x="1419367" y="464024"/>
                </a:lnTo>
                <a:cubicBezTo>
                  <a:pt x="1419367" y="464024"/>
                  <a:pt x="1445640" y="483983"/>
                  <a:pt x="1460311" y="491319"/>
                </a:cubicBezTo>
                <a:cubicBezTo>
                  <a:pt x="1478508" y="500418"/>
                  <a:pt x="1496202" y="510601"/>
                  <a:pt x="1514902" y="518615"/>
                </a:cubicBezTo>
                <a:cubicBezTo>
                  <a:pt x="1528125" y="524282"/>
                  <a:pt x="1543269" y="525277"/>
                  <a:pt x="1555845" y="532263"/>
                </a:cubicBezTo>
                <a:cubicBezTo>
                  <a:pt x="1584522" y="548195"/>
                  <a:pt x="1610436" y="568657"/>
                  <a:pt x="1637731" y="586854"/>
                </a:cubicBezTo>
                <a:lnTo>
                  <a:pt x="1678675" y="614149"/>
                </a:lnTo>
                <a:cubicBezTo>
                  <a:pt x="1690597" y="506842"/>
                  <a:pt x="1686656" y="509992"/>
                  <a:pt x="1705970" y="423081"/>
                </a:cubicBezTo>
                <a:cubicBezTo>
                  <a:pt x="1710039" y="404770"/>
                  <a:pt x="1714465" y="386525"/>
                  <a:pt x="1719618" y="368489"/>
                </a:cubicBezTo>
                <a:cubicBezTo>
                  <a:pt x="1723570" y="354657"/>
                  <a:pt x="1731482" y="341821"/>
                  <a:pt x="1733266" y="327546"/>
                </a:cubicBezTo>
                <a:cubicBezTo>
                  <a:pt x="1736087" y="304975"/>
                  <a:pt x="1733266" y="282053"/>
                  <a:pt x="1733266" y="259307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975" y="2914471"/>
            <a:ext cx="31518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i="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1. Executive Sponsor</a:t>
            </a:r>
          </a:p>
          <a:p>
            <a:pPr marL="514350" indent="-514350"/>
            <a:r>
              <a:rPr lang="en-US" i="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2. Change Leader</a:t>
            </a:r>
          </a:p>
          <a:p>
            <a:pPr marL="514350" indent="-514350"/>
            <a:r>
              <a:rPr lang="en-US" i="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3. Change Team</a:t>
            </a:r>
          </a:p>
        </p:txBody>
      </p:sp>
      <p:sp>
        <p:nvSpPr>
          <p:cNvPr id="29" name="Freeform 28"/>
          <p:cNvSpPr/>
          <p:nvPr/>
        </p:nvSpPr>
        <p:spPr bwMode="auto">
          <a:xfrm>
            <a:off x="859809" y="2551100"/>
            <a:ext cx="1187355" cy="150126"/>
          </a:xfrm>
          <a:custGeom>
            <a:avLst/>
            <a:gdLst>
              <a:gd name="connsiteX0" fmla="*/ 0 w 1187355"/>
              <a:gd name="connsiteY0" fmla="*/ 150126 h 150126"/>
              <a:gd name="connsiteX1" fmla="*/ 95534 w 1187355"/>
              <a:gd name="connsiteY1" fmla="*/ 122830 h 150126"/>
              <a:gd name="connsiteX2" fmla="*/ 177421 w 1187355"/>
              <a:gd name="connsiteY2" fmla="*/ 109182 h 150126"/>
              <a:gd name="connsiteX3" fmla="*/ 259307 w 1187355"/>
              <a:gd name="connsiteY3" fmla="*/ 81887 h 150126"/>
              <a:gd name="connsiteX4" fmla="*/ 300251 w 1187355"/>
              <a:gd name="connsiteY4" fmla="*/ 68239 h 150126"/>
              <a:gd name="connsiteX5" fmla="*/ 450376 w 1187355"/>
              <a:gd name="connsiteY5" fmla="*/ 40943 h 150126"/>
              <a:gd name="connsiteX6" fmla="*/ 627797 w 1187355"/>
              <a:gd name="connsiteY6" fmla="*/ 13648 h 150126"/>
              <a:gd name="connsiteX7" fmla="*/ 709684 w 1187355"/>
              <a:gd name="connsiteY7" fmla="*/ 0 h 150126"/>
              <a:gd name="connsiteX8" fmla="*/ 1023582 w 1187355"/>
              <a:gd name="connsiteY8" fmla="*/ 13648 h 150126"/>
              <a:gd name="connsiteX9" fmla="*/ 1078173 w 1187355"/>
              <a:gd name="connsiteY9" fmla="*/ 27296 h 150126"/>
              <a:gd name="connsiteX10" fmla="*/ 1187355 w 1187355"/>
              <a:gd name="connsiteY10" fmla="*/ 68239 h 15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55" h="150126">
                <a:moveTo>
                  <a:pt x="0" y="150126"/>
                </a:moveTo>
                <a:cubicBezTo>
                  <a:pt x="39023" y="137118"/>
                  <a:pt x="52692" y="131399"/>
                  <a:pt x="95534" y="122830"/>
                </a:cubicBezTo>
                <a:cubicBezTo>
                  <a:pt x="122669" y="117403"/>
                  <a:pt x="150575" y="115893"/>
                  <a:pt x="177421" y="109182"/>
                </a:cubicBezTo>
                <a:cubicBezTo>
                  <a:pt x="205334" y="102204"/>
                  <a:pt x="232012" y="90985"/>
                  <a:pt x="259307" y="81887"/>
                </a:cubicBezTo>
                <a:cubicBezTo>
                  <a:pt x="272955" y="77338"/>
                  <a:pt x="286294" y="71728"/>
                  <a:pt x="300251" y="68239"/>
                </a:cubicBezTo>
                <a:cubicBezTo>
                  <a:pt x="386049" y="46789"/>
                  <a:pt x="336273" y="57244"/>
                  <a:pt x="450376" y="40943"/>
                </a:cubicBezTo>
                <a:cubicBezTo>
                  <a:pt x="540387" y="10941"/>
                  <a:pt x="458908" y="34759"/>
                  <a:pt x="627797" y="13648"/>
                </a:cubicBezTo>
                <a:cubicBezTo>
                  <a:pt x="655255" y="10216"/>
                  <a:pt x="682388" y="4549"/>
                  <a:pt x="709684" y="0"/>
                </a:cubicBezTo>
                <a:cubicBezTo>
                  <a:pt x="814317" y="4549"/>
                  <a:pt x="919137" y="5911"/>
                  <a:pt x="1023582" y="13648"/>
                </a:cubicBezTo>
                <a:cubicBezTo>
                  <a:pt x="1042288" y="15034"/>
                  <a:pt x="1060207" y="21906"/>
                  <a:pt x="1078173" y="27296"/>
                </a:cubicBezTo>
                <a:cubicBezTo>
                  <a:pt x="1154458" y="50181"/>
                  <a:pt x="1139718" y="44420"/>
                  <a:pt x="1187355" y="6823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9800" y="2819400"/>
            <a:ext cx="30861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i="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1. Walk-through</a:t>
            </a:r>
          </a:p>
          <a:p>
            <a:pPr marL="514350" indent="-514350"/>
            <a:r>
              <a:rPr lang="en-US" i="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2. Flowchart</a:t>
            </a:r>
          </a:p>
          <a:p>
            <a:pPr marL="514350" indent="-514350"/>
            <a:r>
              <a:rPr lang="en-US" i="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3. NGT</a:t>
            </a:r>
          </a:p>
          <a:p>
            <a:pPr marL="514350" indent="-514350"/>
            <a:r>
              <a:rPr lang="en-US" i="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4. PDSA Rapid Cycle</a:t>
            </a:r>
          </a:p>
          <a:p>
            <a:pPr marL="514350" indent="-514350"/>
            <a:r>
              <a:rPr lang="en-US" i="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     Testing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93722" y="6136957"/>
            <a:ext cx="36070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0" dirty="0" smtClean="0">
                <a:latin typeface="Candara" pitchFamily="34" charset="0"/>
                <a:cs typeface="Arial" pitchFamily="34" charset="0"/>
              </a:rPr>
              <a:t>Using existing resources</a:t>
            </a:r>
            <a:endParaRPr lang="en-US" sz="2600" i="0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4394579" y="5650173"/>
            <a:ext cx="297361" cy="582364"/>
          </a:xfrm>
          <a:custGeom>
            <a:avLst/>
            <a:gdLst>
              <a:gd name="connsiteX0" fmla="*/ 109182 w 297361"/>
              <a:gd name="connsiteY0" fmla="*/ 0 h 582364"/>
              <a:gd name="connsiteX1" fmla="*/ 95534 w 297361"/>
              <a:gd name="connsiteY1" fmla="*/ 191069 h 582364"/>
              <a:gd name="connsiteX2" fmla="*/ 81887 w 297361"/>
              <a:gd name="connsiteY2" fmla="*/ 545911 h 582364"/>
              <a:gd name="connsiteX3" fmla="*/ 68239 w 297361"/>
              <a:gd name="connsiteY3" fmla="*/ 436728 h 582364"/>
              <a:gd name="connsiteX4" fmla="*/ 40943 w 297361"/>
              <a:gd name="connsiteY4" fmla="*/ 341194 h 582364"/>
              <a:gd name="connsiteX5" fmla="*/ 13648 w 297361"/>
              <a:gd name="connsiteY5" fmla="*/ 300251 h 582364"/>
              <a:gd name="connsiteX6" fmla="*/ 0 w 297361"/>
              <a:gd name="connsiteY6" fmla="*/ 341194 h 582364"/>
              <a:gd name="connsiteX7" fmla="*/ 13648 w 297361"/>
              <a:gd name="connsiteY7" fmla="*/ 382137 h 582364"/>
              <a:gd name="connsiteX8" fmla="*/ 27296 w 297361"/>
              <a:gd name="connsiteY8" fmla="*/ 436728 h 582364"/>
              <a:gd name="connsiteX9" fmla="*/ 81887 w 297361"/>
              <a:gd name="connsiteY9" fmla="*/ 518615 h 582364"/>
              <a:gd name="connsiteX10" fmla="*/ 109182 w 297361"/>
              <a:gd name="connsiteY10" fmla="*/ 477672 h 582364"/>
              <a:gd name="connsiteX11" fmla="*/ 150125 w 297361"/>
              <a:gd name="connsiteY11" fmla="*/ 450376 h 582364"/>
              <a:gd name="connsiteX12" fmla="*/ 163773 w 297361"/>
              <a:gd name="connsiteY12" fmla="*/ 409433 h 582364"/>
              <a:gd name="connsiteX13" fmla="*/ 204717 w 297361"/>
              <a:gd name="connsiteY13" fmla="*/ 368490 h 582364"/>
              <a:gd name="connsiteX14" fmla="*/ 177421 w 297361"/>
              <a:gd name="connsiteY14" fmla="*/ 409433 h 582364"/>
              <a:gd name="connsiteX15" fmla="*/ 95534 w 297361"/>
              <a:gd name="connsiteY15" fmla="*/ 491320 h 582364"/>
              <a:gd name="connsiteX16" fmla="*/ 54591 w 297361"/>
              <a:gd name="connsiteY16" fmla="*/ 532263 h 58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7361" h="582364">
                <a:moveTo>
                  <a:pt x="109182" y="0"/>
                </a:moveTo>
                <a:cubicBezTo>
                  <a:pt x="104633" y="63690"/>
                  <a:pt x="98723" y="127297"/>
                  <a:pt x="95534" y="191069"/>
                </a:cubicBezTo>
                <a:cubicBezTo>
                  <a:pt x="89623" y="309289"/>
                  <a:pt x="94958" y="428267"/>
                  <a:pt x="81887" y="545911"/>
                </a:cubicBezTo>
                <a:cubicBezTo>
                  <a:pt x="77837" y="582364"/>
                  <a:pt x="74269" y="472907"/>
                  <a:pt x="68239" y="436728"/>
                </a:cubicBezTo>
                <a:cubicBezTo>
                  <a:pt x="66052" y="423609"/>
                  <a:pt x="49056" y="357420"/>
                  <a:pt x="40943" y="341194"/>
                </a:cubicBezTo>
                <a:cubicBezTo>
                  <a:pt x="33608" y="326523"/>
                  <a:pt x="22746" y="313899"/>
                  <a:pt x="13648" y="300251"/>
                </a:cubicBezTo>
                <a:cubicBezTo>
                  <a:pt x="9099" y="313899"/>
                  <a:pt x="0" y="326808"/>
                  <a:pt x="0" y="341194"/>
                </a:cubicBezTo>
                <a:cubicBezTo>
                  <a:pt x="0" y="355580"/>
                  <a:pt x="9696" y="368305"/>
                  <a:pt x="13648" y="382137"/>
                </a:cubicBezTo>
                <a:cubicBezTo>
                  <a:pt x="18801" y="400172"/>
                  <a:pt x="18908" y="419951"/>
                  <a:pt x="27296" y="436728"/>
                </a:cubicBezTo>
                <a:cubicBezTo>
                  <a:pt x="41967" y="466070"/>
                  <a:pt x="81887" y="518615"/>
                  <a:pt x="81887" y="518615"/>
                </a:cubicBezTo>
                <a:cubicBezTo>
                  <a:pt x="90985" y="504967"/>
                  <a:pt x="97584" y="489270"/>
                  <a:pt x="109182" y="477672"/>
                </a:cubicBezTo>
                <a:cubicBezTo>
                  <a:pt x="120780" y="466074"/>
                  <a:pt x="139878" y="463184"/>
                  <a:pt x="150125" y="450376"/>
                </a:cubicBezTo>
                <a:cubicBezTo>
                  <a:pt x="159112" y="439142"/>
                  <a:pt x="153601" y="419605"/>
                  <a:pt x="163773" y="409433"/>
                </a:cubicBezTo>
                <a:cubicBezTo>
                  <a:pt x="210701" y="362505"/>
                  <a:pt x="297361" y="337608"/>
                  <a:pt x="204717" y="368490"/>
                </a:cubicBezTo>
                <a:cubicBezTo>
                  <a:pt x="195618" y="382138"/>
                  <a:pt x="188318" y="397174"/>
                  <a:pt x="177421" y="409433"/>
                </a:cubicBezTo>
                <a:cubicBezTo>
                  <a:pt x="151775" y="438284"/>
                  <a:pt x="95534" y="491320"/>
                  <a:pt x="95534" y="491320"/>
                </a:cubicBezTo>
                <a:cubicBezTo>
                  <a:pt x="79010" y="540895"/>
                  <a:pt x="96273" y="532263"/>
                  <a:pt x="54591" y="532263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5226354" y="2238233"/>
            <a:ext cx="1447401" cy="666196"/>
          </a:xfrm>
          <a:custGeom>
            <a:avLst/>
            <a:gdLst>
              <a:gd name="connsiteX0" fmla="*/ 1447401 w 1447401"/>
              <a:gd name="connsiteY0" fmla="*/ 40943 h 666196"/>
              <a:gd name="connsiteX1" fmla="*/ 1310924 w 1447401"/>
              <a:gd name="connsiteY1" fmla="*/ 27295 h 666196"/>
              <a:gd name="connsiteX2" fmla="*/ 1242685 w 1447401"/>
              <a:gd name="connsiteY2" fmla="*/ 13648 h 666196"/>
              <a:gd name="connsiteX3" fmla="*/ 1147150 w 1447401"/>
              <a:gd name="connsiteY3" fmla="*/ 0 h 666196"/>
              <a:gd name="connsiteX4" fmla="*/ 833252 w 1447401"/>
              <a:gd name="connsiteY4" fmla="*/ 13648 h 666196"/>
              <a:gd name="connsiteX5" fmla="*/ 601240 w 1447401"/>
              <a:gd name="connsiteY5" fmla="*/ 40943 h 666196"/>
              <a:gd name="connsiteX6" fmla="*/ 519353 w 1447401"/>
              <a:gd name="connsiteY6" fmla="*/ 95534 h 666196"/>
              <a:gd name="connsiteX7" fmla="*/ 464762 w 1447401"/>
              <a:gd name="connsiteY7" fmla="*/ 109182 h 666196"/>
              <a:gd name="connsiteX8" fmla="*/ 382876 w 1447401"/>
              <a:gd name="connsiteY8" fmla="*/ 191068 h 666196"/>
              <a:gd name="connsiteX9" fmla="*/ 314637 w 1447401"/>
              <a:gd name="connsiteY9" fmla="*/ 259307 h 666196"/>
              <a:gd name="connsiteX10" fmla="*/ 260046 w 1447401"/>
              <a:gd name="connsiteY10" fmla="*/ 341194 h 666196"/>
              <a:gd name="connsiteX11" fmla="*/ 232750 w 1447401"/>
              <a:gd name="connsiteY11" fmla="*/ 382137 h 666196"/>
              <a:gd name="connsiteX12" fmla="*/ 191807 w 1447401"/>
              <a:gd name="connsiteY12" fmla="*/ 423080 h 666196"/>
              <a:gd name="connsiteX13" fmla="*/ 137216 w 1447401"/>
              <a:gd name="connsiteY13" fmla="*/ 504967 h 666196"/>
              <a:gd name="connsiteX14" fmla="*/ 123568 w 1447401"/>
              <a:gd name="connsiteY14" fmla="*/ 559558 h 666196"/>
              <a:gd name="connsiteX15" fmla="*/ 109921 w 1447401"/>
              <a:gd name="connsiteY15" fmla="*/ 641445 h 666196"/>
              <a:gd name="connsiteX16" fmla="*/ 96273 w 1447401"/>
              <a:gd name="connsiteY16" fmla="*/ 504967 h 666196"/>
              <a:gd name="connsiteX17" fmla="*/ 68977 w 1447401"/>
              <a:gd name="connsiteY17" fmla="*/ 409433 h 666196"/>
              <a:gd name="connsiteX18" fmla="*/ 41682 w 1447401"/>
              <a:gd name="connsiteY18" fmla="*/ 313898 h 666196"/>
              <a:gd name="connsiteX19" fmla="*/ 14386 w 1447401"/>
              <a:gd name="connsiteY19" fmla="*/ 272955 h 666196"/>
              <a:gd name="connsiteX20" fmla="*/ 28034 w 1447401"/>
              <a:gd name="connsiteY20" fmla="*/ 313898 h 666196"/>
              <a:gd name="connsiteX21" fmla="*/ 68977 w 1447401"/>
              <a:gd name="connsiteY21" fmla="*/ 532263 h 666196"/>
              <a:gd name="connsiteX22" fmla="*/ 96273 w 1447401"/>
              <a:gd name="connsiteY22" fmla="*/ 614149 h 666196"/>
              <a:gd name="connsiteX23" fmla="*/ 109921 w 1447401"/>
              <a:gd name="connsiteY23" fmla="*/ 655092 h 666196"/>
              <a:gd name="connsiteX24" fmla="*/ 137216 w 1447401"/>
              <a:gd name="connsiteY24" fmla="*/ 614149 h 666196"/>
              <a:gd name="connsiteX25" fmla="*/ 191807 w 1447401"/>
              <a:gd name="connsiteY25" fmla="*/ 532263 h 666196"/>
              <a:gd name="connsiteX26" fmla="*/ 273694 w 1447401"/>
              <a:gd name="connsiteY26" fmla="*/ 504967 h 666196"/>
              <a:gd name="connsiteX27" fmla="*/ 355580 w 1447401"/>
              <a:gd name="connsiteY27" fmla="*/ 477671 h 666196"/>
              <a:gd name="connsiteX28" fmla="*/ 314637 w 1447401"/>
              <a:gd name="connsiteY28" fmla="*/ 504967 h 666196"/>
              <a:gd name="connsiteX29" fmla="*/ 260046 w 1447401"/>
              <a:gd name="connsiteY29" fmla="*/ 518615 h 666196"/>
              <a:gd name="connsiteX30" fmla="*/ 219103 w 1447401"/>
              <a:gd name="connsiteY30" fmla="*/ 545910 h 666196"/>
              <a:gd name="connsiteX31" fmla="*/ 178159 w 1447401"/>
              <a:gd name="connsiteY31" fmla="*/ 559558 h 666196"/>
              <a:gd name="connsiteX32" fmla="*/ 109921 w 1447401"/>
              <a:gd name="connsiteY32" fmla="*/ 641445 h 666196"/>
              <a:gd name="connsiteX33" fmla="*/ 96273 w 1447401"/>
              <a:gd name="connsiteY33" fmla="*/ 655092 h 6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47401" h="666196">
                <a:moveTo>
                  <a:pt x="1447401" y="40943"/>
                </a:moveTo>
                <a:cubicBezTo>
                  <a:pt x="1401909" y="36394"/>
                  <a:pt x="1356242" y="33337"/>
                  <a:pt x="1310924" y="27295"/>
                </a:cubicBezTo>
                <a:cubicBezTo>
                  <a:pt x="1287931" y="24229"/>
                  <a:pt x="1265566" y="17461"/>
                  <a:pt x="1242685" y="13648"/>
                </a:cubicBezTo>
                <a:cubicBezTo>
                  <a:pt x="1210954" y="8360"/>
                  <a:pt x="1178995" y="4549"/>
                  <a:pt x="1147150" y="0"/>
                </a:cubicBezTo>
                <a:lnTo>
                  <a:pt x="833252" y="13648"/>
                </a:lnTo>
                <a:cubicBezTo>
                  <a:pt x="745448" y="18969"/>
                  <a:pt x="685266" y="28939"/>
                  <a:pt x="601240" y="40943"/>
                </a:cubicBezTo>
                <a:cubicBezTo>
                  <a:pt x="473407" y="83555"/>
                  <a:pt x="662480" y="13748"/>
                  <a:pt x="519353" y="95534"/>
                </a:cubicBezTo>
                <a:cubicBezTo>
                  <a:pt x="503067" y="104840"/>
                  <a:pt x="482959" y="104633"/>
                  <a:pt x="464762" y="109182"/>
                </a:cubicBezTo>
                <a:lnTo>
                  <a:pt x="382876" y="191068"/>
                </a:lnTo>
                <a:cubicBezTo>
                  <a:pt x="291891" y="282053"/>
                  <a:pt x="423817" y="186521"/>
                  <a:pt x="314637" y="259307"/>
                </a:cubicBezTo>
                <a:lnTo>
                  <a:pt x="260046" y="341194"/>
                </a:lnTo>
                <a:cubicBezTo>
                  <a:pt x="250947" y="354842"/>
                  <a:pt x="244348" y="370539"/>
                  <a:pt x="232750" y="382137"/>
                </a:cubicBezTo>
                <a:cubicBezTo>
                  <a:pt x="219102" y="395785"/>
                  <a:pt x="203656" y="407845"/>
                  <a:pt x="191807" y="423080"/>
                </a:cubicBezTo>
                <a:cubicBezTo>
                  <a:pt x="171667" y="448975"/>
                  <a:pt x="137216" y="504967"/>
                  <a:pt x="137216" y="504967"/>
                </a:cubicBezTo>
                <a:cubicBezTo>
                  <a:pt x="132667" y="523164"/>
                  <a:pt x="127246" y="541165"/>
                  <a:pt x="123568" y="559558"/>
                </a:cubicBezTo>
                <a:cubicBezTo>
                  <a:pt x="118141" y="586693"/>
                  <a:pt x="122296" y="666196"/>
                  <a:pt x="109921" y="641445"/>
                </a:cubicBezTo>
                <a:cubicBezTo>
                  <a:pt x="89475" y="600552"/>
                  <a:pt x="102739" y="550227"/>
                  <a:pt x="96273" y="504967"/>
                </a:cubicBezTo>
                <a:cubicBezTo>
                  <a:pt x="90177" y="462298"/>
                  <a:pt x="80088" y="448323"/>
                  <a:pt x="68977" y="409433"/>
                </a:cubicBezTo>
                <a:cubicBezTo>
                  <a:pt x="63146" y="389023"/>
                  <a:pt x="52591" y="335716"/>
                  <a:pt x="41682" y="313898"/>
                </a:cubicBezTo>
                <a:cubicBezTo>
                  <a:pt x="34346" y="299227"/>
                  <a:pt x="30789" y="272955"/>
                  <a:pt x="14386" y="272955"/>
                </a:cubicBezTo>
                <a:cubicBezTo>
                  <a:pt x="0" y="272955"/>
                  <a:pt x="23485" y="300250"/>
                  <a:pt x="28034" y="313898"/>
                </a:cubicBezTo>
                <a:cubicBezTo>
                  <a:pt x="44545" y="479001"/>
                  <a:pt x="27225" y="407005"/>
                  <a:pt x="68977" y="532263"/>
                </a:cubicBezTo>
                <a:lnTo>
                  <a:pt x="96273" y="614149"/>
                </a:lnTo>
                <a:lnTo>
                  <a:pt x="109921" y="655092"/>
                </a:lnTo>
                <a:cubicBezTo>
                  <a:pt x="119019" y="641444"/>
                  <a:pt x="130755" y="629225"/>
                  <a:pt x="137216" y="614149"/>
                </a:cubicBezTo>
                <a:cubicBezTo>
                  <a:pt x="162786" y="554485"/>
                  <a:pt x="128310" y="560484"/>
                  <a:pt x="191807" y="532263"/>
                </a:cubicBezTo>
                <a:cubicBezTo>
                  <a:pt x="218099" y="520578"/>
                  <a:pt x="246398" y="514066"/>
                  <a:pt x="273694" y="504967"/>
                </a:cubicBezTo>
                <a:lnTo>
                  <a:pt x="355580" y="477671"/>
                </a:lnTo>
                <a:cubicBezTo>
                  <a:pt x="371141" y="472484"/>
                  <a:pt x="329713" y="498506"/>
                  <a:pt x="314637" y="504967"/>
                </a:cubicBezTo>
                <a:cubicBezTo>
                  <a:pt x="297397" y="512356"/>
                  <a:pt x="278243" y="514066"/>
                  <a:pt x="260046" y="518615"/>
                </a:cubicBezTo>
                <a:cubicBezTo>
                  <a:pt x="246398" y="527713"/>
                  <a:pt x="233774" y="538575"/>
                  <a:pt x="219103" y="545910"/>
                </a:cubicBezTo>
                <a:cubicBezTo>
                  <a:pt x="206236" y="552344"/>
                  <a:pt x="190129" y="551578"/>
                  <a:pt x="178159" y="559558"/>
                </a:cubicBezTo>
                <a:cubicBezTo>
                  <a:pt x="140706" y="584526"/>
                  <a:pt x="135099" y="607875"/>
                  <a:pt x="109921" y="641445"/>
                </a:cubicBezTo>
                <a:cubicBezTo>
                  <a:pt x="106061" y="646592"/>
                  <a:pt x="100822" y="650543"/>
                  <a:pt x="96273" y="655092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6550925" y="2423190"/>
            <a:ext cx="1187953" cy="156237"/>
          </a:xfrm>
          <a:custGeom>
            <a:avLst/>
            <a:gdLst>
              <a:gd name="connsiteX0" fmla="*/ 1173708 w 1187953"/>
              <a:gd name="connsiteY0" fmla="*/ 87998 h 156237"/>
              <a:gd name="connsiteX1" fmla="*/ 900753 w 1187953"/>
              <a:gd name="connsiteY1" fmla="*/ 47055 h 156237"/>
              <a:gd name="connsiteX2" fmla="*/ 818866 w 1187953"/>
              <a:gd name="connsiteY2" fmla="*/ 33407 h 156237"/>
              <a:gd name="connsiteX3" fmla="*/ 614150 w 1187953"/>
              <a:gd name="connsiteY3" fmla="*/ 6111 h 156237"/>
              <a:gd name="connsiteX4" fmla="*/ 245660 w 1187953"/>
              <a:gd name="connsiteY4" fmla="*/ 33407 h 156237"/>
              <a:gd name="connsiteX5" fmla="*/ 191069 w 1187953"/>
              <a:gd name="connsiteY5" fmla="*/ 47055 h 156237"/>
              <a:gd name="connsiteX6" fmla="*/ 68239 w 1187953"/>
              <a:gd name="connsiteY6" fmla="*/ 60703 h 156237"/>
              <a:gd name="connsiteX7" fmla="*/ 27296 w 1187953"/>
              <a:gd name="connsiteY7" fmla="*/ 74350 h 156237"/>
              <a:gd name="connsiteX8" fmla="*/ 0 w 1187953"/>
              <a:gd name="connsiteY8" fmla="*/ 156237 h 15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7953" h="156237">
                <a:moveTo>
                  <a:pt x="1173708" y="87998"/>
                </a:moveTo>
                <a:cubicBezTo>
                  <a:pt x="788004" y="23715"/>
                  <a:pt x="1187953" y="88084"/>
                  <a:pt x="900753" y="47055"/>
                </a:cubicBezTo>
                <a:cubicBezTo>
                  <a:pt x="873359" y="43142"/>
                  <a:pt x="846295" y="37064"/>
                  <a:pt x="818866" y="33407"/>
                </a:cubicBezTo>
                <a:cubicBezTo>
                  <a:pt x="568317" y="0"/>
                  <a:pt x="803988" y="37751"/>
                  <a:pt x="614150" y="6111"/>
                </a:cubicBezTo>
                <a:cubicBezTo>
                  <a:pt x="491320" y="15210"/>
                  <a:pt x="368254" y="21543"/>
                  <a:pt x="245660" y="33407"/>
                </a:cubicBezTo>
                <a:cubicBezTo>
                  <a:pt x="226990" y="35214"/>
                  <a:pt x="209608" y="44203"/>
                  <a:pt x="191069" y="47055"/>
                </a:cubicBezTo>
                <a:cubicBezTo>
                  <a:pt x="150353" y="53319"/>
                  <a:pt x="109182" y="56154"/>
                  <a:pt x="68239" y="60703"/>
                </a:cubicBezTo>
                <a:cubicBezTo>
                  <a:pt x="54591" y="65252"/>
                  <a:pt x="35658" y="62644"/>
                  <a:pt x="27296" y="74350"/>
                </a:cubicBezTo>
                <a:cubicBezTo>
                  <a:pt x="10572" y="97763"/>
                  <a:pt x="0" y="156237"/>
                  <a:pt x="0" y="156237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/>
      <p:bldP spid="22" grpId="0"/>
      <p:bldP spid="23" grpId="0"/>
      <p:bldP spid="24" grpId="0"/>
      <p:bldP spid="26" grpId="0" animBg="1"/>
      <p:bldP spid="27" grpId="0"/>
      <p:bldP spid="29" grpId="0" animBg="1"/>
      <p:bldP spid="30" grpId="0"/>
      <p:bldP spid="31" grpId="0"/>
      <p:bldP spid="33" grpId="0" animBg="1"/>
      <p:bldP spid="38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dirty="0">
                <a:solidFill>
                  <a:srgbClr val="007FC4"/>
                </a:solidFill>
                <a:latin typeface="Arial" charset="0"/>
              </a:rPr>
              <a:t>Five Key Principles</a:t>
            </a:r>
            <a:endParaRPr lang="en-US" sz="2200" dirty="0">
              <a:solidFill>
                <a:srgbClr val="007FC4"/>
              </a:solidFill>
              <a:latin typeface="Arial" charset="0"/>
            </a:endParaRPr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1066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ct val="140000"/>
              </a:lnSpc>
              <a:spcBef>
                <a:spcPct val="45000"/>
              </a:spcBef>
              <a:buFont typeface="+mj-lt"/>
              <a:buAutoNum type="arabicPeriod"/>
            </a:pPr>
            <a:r>
              <a:rPr lang="en-US" sz="2800" i="0" dirty="0" smtClean="0">
                <a:latin typeface="Arial" charset="0"/>
                <a:cs typeface="Arial" charset="0"/>
              </a:rPr>
              <a:t>Understand and involve the customer</a:t>
            </a:r>
            <a:endParaRPr lang="en-US" sz="2800" i="0" dirty="0" smtClean="0">
              <a:latin typeface="Arial" charset="0"/>
            </a:endParaRPr>
          </a:p>
          <a:p>
            <a:pPr marL="514350" indent="-514350">
              <a:lnSpc>
                <a:spcPct val="140000"/>
              </a:lnSpc>
              <a:spcBef>
                <a:spcPct val="45000"/>
              </a:spcBef>
              <a:buFont typeface="+mj-lt"/>
              <a:buAutoNum type="arabicPeriod"/>
            </a:pPr>
            <a:r>
              <a:rPr lang="en-US" sz="2800" i="0" dirty="0" smtClean="0">
                <a:latin typeface="Arial" charset="0"/>
              </a:rPr>
              <a:t>Fix </a:t>
            </a:r>
            <a:r>
              <a:rPr lang="en-US" sz="2800" i="0" dirty="0">
                <a:latin typeface="Arial" charset="0"/>
              </a:rPr>
              <a:t>key problems</a:t>
            </a:r>
            <a:r>
              <a:rPr lang="en-US" sz="2800" i="0" dirty="0">
                <a:latin typeface="Arial" charset="0"/>
                <a:cs typeface="Arial" charset="0"/>
              </a:rPr>
              <a:t>–that keep the CEO awake </a:t>
            </a:r>
          </a:p>
          <a:p>
            <a:pPr marL="514350" indent="-514350">
              <a:lnSpc>
                <a:spcPct val="140000"/>
              </a:lnSpc>
              <a:spcBef>
                <a:spcPct val="45000"/>
              </a:spcBef>
              <a:buFont typeface="+mj-lt"/>
              <a:buAutoNum type="arabicPeriod"/>
            </a:pPr>
            <a:r>
              <a:rPr lang="en-US" sz="2800" i="0" dirty="0" smtClean="0">
                <a:latin typeface="Arial" charset="0"/>
                <a:cs typeface="Arial" charset="0"/>
              </a:rPr>
              <a:t>Pick a powerful </a:t>
            </a:r>
            <a:r>
              <a:rPr lang="en-US" sz="2800" i="0" dirty="0">
                <a:latin typeface="Arial" charset="0"/>
                <a:cs typeface="Arial" charset="0"/>
              </a:rPr>
              <a:t>c</a:t>
            </a:r>
            <a:r>
              <a:rPr lang="en-US" sz="2800" i="0" dirty="0" smtClean="0">
                <a:latin typeface="Arial" charset="0"/>
                <a:cs typeface="Arial" charset="0"/>
              </a:rPr>
              <a:t>hange </a:t>
            </a:r>
            <a:r>
              <a:rPr lang="en-US" sz="2800" i="0" dirty="0">
                <a:latin typeface="Arial" charset="0"/>
                <a:cs typeface="Arial" charset="0"/>
              </a:rPr>
              <a:t>l</a:t>
            </a:r>
            <a:r>
              <a:rPr lang="en-US" sz="2800" i="0" dirty="0" smtClean="0">
                <a:latin typeface="Arial" charset="0"/>
                <a:cs typeface="Arial" charset="0"/>
              </a:rPr>
              <a:t>eader</a:t>
            </a:r>
            <a:endParaRPr lang="en-US" sz="2800" i="0" dirty="0">
              <a:latin typeface="Arial" charset="0"/>
              <a:cs typeface="Arial" charset="0"/>
            </a:endParaRPr>
          </a:p>
          <a:p>
            <a:pPr marL="514350" indent="-514350">
              <a:lnSpc>
                <a:spcPct val="140000"/>
              </a:lnSpc>
              <a:spcBef>
                <a:spcPct val="45000"/>
              </a:spcBef>
              <a:buFont typeface="+mj-lt"/>
              <a:buAutoNum type="arabicPeriod"/>
            </a:pPr>
            <a:r>
              <a:rPr lang="en-US" sz="2800" i="0" dirty="0">
                <a:latin typeface="Arial" charset="0"/>
                <a:cs typeface="Arial" charset="0"/>
              </a:rPr>
              <a:t>Get ideas from outside the </a:t>
            </a:r>
            <a:r>
              <a:rPr lang="en-US" sz="2800" i="0" dirty="0" smtClean="0">
                <a:latin typeface="Arial" charset="0"/>
                <a:cs typeface="Arial" charset="0"/>
              </a:rPr>
              <a:t>organization/field</a:t>
            </a:r>
            <a:endParaRPr lang="en-US" sz="2800" i="0" dirty="0">
              <a:latin typeface="Arial" charset="0"/>
              <a:cs typeface="Arial" charset="0"/>
            </a:endParaRPr>
          </a:p>
          <a:p>
            <a:pPr marL="514350" indent="-514350">
              <a:lnSpc>
                <a:spcPct val="140000"/>
              </a:lnSpc>
              <a:spcBef>
                <a:spcPct val="45000"/>
              </a:spcBef>
              <a:buFont typeface="+mj-lt"/>
              <a:buAutoNum type="arabicPeriod"/>
            </a:pPr>
            <a:r>
              <a:rPr lang="en-US" sz="2800" i="0" dirty="0" smtClean="0">
                <a:latin typeface="Arial" charset="0"/>
                <a:cs typeface="Arial" charset="0"/>
              </a:rPr>
              <a:t>Use </a:t>
            </a:r>
            <a:r>
              <a:rPr lang="en-US" sz="2800" i="0" dirty="0">
                <a:latin typeface="Arial" charset="0"/>
                <a:cs typeface="Arial" charset="0"/>
              </a:rPr>
              <a:t>rapid-cycle testing </a:t>
            </a:r>
            <a:r>
              <a:rPr lang="en-US" sz="2800" i="0" dirty="0" smtClean="0">
                <a:latin typeface="Arial" charset="0"/>
                <a:cs typeface="Arial" charset="0"/>
              </a:rPr>
              <a:t>to establish effective changes</a:t>
            </a:r>
            <a:endParaRPr lang="en-US" sz="28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762000" y="2286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i="0" dirty="0">
                <a:solidFill>
                  <a:srgbClr val="007FC4"/>
                </a:solidFill>
                <a:latin typeface="Arial" charset="0"/>
              </a:rPr>
              <a:t>What is PDSA?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381000" y="152400"/>
            <a:ext cx="9144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3800" b="1" i="0" dirty="0">
                <a:solidFill>
                  <a:srgbClr val="0099CC"/>
                </a:solidFill>
                <a:latin typeface="Arial" charset="0"/>
              </a:rPr>
              <a:t>PDSA Cycle for Improvement</a:t>
            </a:r>
          </a:p>
        </p:txBody>
      </p:sp>
      <p:sp>
        <p:nvSpPr>
          <p:cNvPr id="15364" name="Oval 2"/>
          <p:cNvSpPr>
            <a:spLocks noChangeArrowheads="1"/>
          </p:cNvSpPr>
          <p:nvPr/>
        </p:nvSpPr>
        <p:spPr bwMode="auto">
          <a:xfrm>
            <a:off x="1676400" y="1143000"/>
            <a:ext cx="5918200" cy="53848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i="0" dirty="0">
              <a:solidFill>
                <a:srgbClr val="000000"/>
              </a:solidFill>
            </a:endParaRPr>
          </a:p>
        </p:txBody>
      </p:sp>
      <p:sp>
        <p:nvSpPr>
          <p:cNvPr id="15369" name="Line 3"/>
          <p:cNvSpPr>
            <a:spLocks noChangeShapeType="1"/>
          </p:cNvSpPr>
          <p:nvPr/>
        </p:nvSpPr>
        <p:spPr bwMode="auto">
          <a:xfrm>
            <a:off x="4648200" y="1219200"/>
            <a:ext cx="0" cy="5092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0" name="Line 4"/>
          <p:cNvSpPr>
            <a:spLocks noChangeShapeType="1"/>
          </p:cNvSpPr>
          <p:nvPr/>
        </p:nvSpPr>
        <p:spPr bwMode="auto">
          <a:xfrm>
            <a:off x="1981200" y="3810000"/>
            <a:ext cx="54006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5181600" y="1700582"/>
            <a:ext cx="105157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 b="1" i="0" dirty="0">
                <a:solidFill>
                  <a:srgbClr val="005684"/>
                </a:solidFill>
                <a:latin typeface="Arial" charset="0"/>
              </a:rPr>
              <a:t>Plan</a:t>
            </a:r>
          </a:p>
        </p:txBody>
      </p:sp>
      <p:sp>
        <p:nvSpPr>
          <p:cNvPr id="15376" name="Rectangle 13"/>
          <p:cNvSpPr>
            <a:spLocks noChangeArrowheads="1"/>
          </p:cNvSpPr>
          <p:nvPr/>
        </p:nvSpPr>
        <p:spPr bwMode="auto">
          <a:xfrm>
            <a:off x="4862261" y="2286000"/>
            <a:ext cx="2165657" cy="132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i="0" dirty="0" smtClean="0">
                <a:solidFill>
                  <a:srgbClr val="000000"/>
                </a:solidFill>
                <a:latin typeface="Arial" charset="0"/>
              </a:rPr>
              <a:t>What is the idea</a:t>
            </a:r>
          </a:p>
          <a:p>
            <a:r>
              <a:rPr lang="en-US" sz="2000" b="1" i="0" dirty="0" smtClean="0">
                <a:solidFill>
                  <a:srgbClr val="000000"/>
                </a:solidFill>
                <a:latin typeface="Arial" charset="0"/>
              </a:rPr>
              <a:t>or </a:t>
            </a:r>
            <a:r>
              <a:rPr lang="en-US" sz="2000" b="1" i="0" dirty="0" smtClean="0">
                <a:solidFill>
                  <a:srgbClr val="C00000"/>
                </a:solidFill>
                <a:latin typeface="Arial" charset="0"/>
              </a:rPr>
              <a:t>change </a:t>
            </a:r>
            <a:r>
              <a:rPr lang="en-US" sz="2000" b="1" i="0" dirty="0" smtClean="0">
                <a:solidFill>
                  <a:srgbClr val="000000"/>
                </a:solidFill>
                <a:latin typeface="Arial" charset="0"/>
              </a:rPr>
              <a:t>to be </a:t>
            </a:r>
          </a:p>
          <a:p>
            <a:r>
              <a:rPr lang="en-US" sz="2000" b="1" i="0" dirty="0" smtClean="0">
                <a:solidFill>
                  <a:srgbClr val="000000"/>
                </a:solidFill>
                <a:latin typeface="Arial" charset="0"/>
              </a:rPr>
              <a:t>tested and for</a:t>
            </a:r>
          </a:p>
          <a:p>
            <a:r>
              <a:rPr lang="en-US" sz="2000" b="1" i="0" dirty="0" smtClean="0">
                <a:solidFill>
                  <a:srgbClr val="000000"/>
                </a:solidFill>
                <a:latin typeface="Arial" charset="0"/>
              </a:rPr>
              <a:t>how long?</a:t>
            </a:r>
            <a:endParaRPr lang="en-US" sz="2000" b="1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114800" y="838200"/>
            <a:ext cx="1295400" cy="761399"/>
          </a:xfrm>
          <a:prstGeom prst="rightArrow">
            <a:avLst>
              <a:gd name="adj1" fmla="val 50000"/>
              <a:gd name="adj2" fmla="val 85075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 rot="5400000">
            <a:off x="6895799" y="3315001"/>
            <a:ext cx="1295400" cy="761399"/>
          </a:xfrm>
          <a:prstGeom prst="rightArrow">
            <a:avLst>
              <a:gd name="adj1" fmla="val 50000"/>
              <a:gd name="adj2" fmla="val 85075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 rot="10800000">
            <a:off x="3886201" y="6019800"/>
            <a:ext cx="1295400" cy="761399"/>
          </a:xfrm>
          <a:prstGeom prst="rightArrow">
            <a:avLst>
              <a:gd name="adj1" fmla="val 50000"/>
              <a:gd name="adj2" fmla="val 85075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rot="16200000">
            <a:off x="1180801" y="3315001"/>
            <a:ext cx="1295400" cy="761399"/>
          </a:xfrm>
          <a:prstGeom prst="rightArrow">
            <a:avLst>
              <a:gd name="adj1" fmla="val 50000"/>
              <a:gd name="adj2" fmla="val 85075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5486400" y="3757982"/>
            <a:ext cx="73257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 b="1" i="0" dirty="0" smtClean="0">
                <a:solidFill>
                  <a:srgbClr val="005684"/>
                </a:solidFill>
                <a:latin typeface="Arial" charset="0"/>
              </a:rPr>
              <a:t>Do</a:t>
            </a:r>
            <a:endParaRPr lang="en-US" sz="3200" b="1" i="0" dirty="0">
              <a:solidFill>
                <a:srgbClr val="005684"/>
              </a:solidFill>
              <a:latin typeface="Arial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638320" y="3757982"/>
            <a:ext cx="132408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 b="1" i="0" dirty="0" smtClean="0">
                <a:solidFill>
                  <a:srgbClr val="005684"/>
                </a:solidFill>
                <a:latin typeface="Arial" charset="0"/>
              </a:rPr>
              <a:t>Study</a:t>
            </a:r>
            <a:endParaRPr lang="en-US" sz="3200" b="1" i="0" dirty="0">
              <a:solidFill>
                <a:srgbClr val="005684"/>
              </a:solidFill>
              <a:latin typeface="Arial" charset="0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3116014" y="1700582"/>
            <a:ext cx="84638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 b="1" i="0" dirty="0" smtClean="0">
                <a:solidFill>
                  <a:srgbClr val="005684"/>
                </a:solidFill>
                <a:latin typeface="Arial" charset="0"/>
              </a:rPr>
              <a:t>Act</a:t>
            </a:r>
            <a:endParaRPr lang="en-US" sz="3200" b="1" i="0" dirty="0">
              <a:solidFill>
                <a:srgbClr val="005684"/>
              </a:solidFill>
              <a:latin typeface="Arial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648200" y="4267200"/>
            <a:ext cx="2606483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i="0" dirty="0" smtClean="0">
                <a:solidFill>
                  <a:srgbClr val="000000"/>
                </a:solidFill>
                <a:latin typeface="Arial" charset="0"/>
              </a:rPr>
              <a:t>What steps are you</a:t>
            </a:r>
          </a:p>
          <a:p>
            <a:r>
              <a:rPr lang="en-US" sz="2000" b="1" i="0" dirty="0" smtClean="0">
                <a:solidFill>
                  <a:srgbClr val="000000"/>
                </a:solidFill>
                <a:latin typeface="Arial" charset="0"/>
              </a:rPr>
              <a:t>specifically making</a:t>
            </a:r>
          </a:p>
          <a:p>
            <a:r>
              <a:rPr lang="en-US" sz="2000" b="1" i="0" dirty="0" smtClean="0">
                <a:solidFill>
                  <a:srgbClr val="000000"/>
                </a:solidFill>
                <a:latin typeface="Arial" charset="0"/>
              </a:rPr>
              <a:t>to test this change?</a:t>
            </a:r>
            <a:endParaRPr lang="en-US" sz="2000" b="1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4724400" y="5257800"/>
            <a:ext cx="1782539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i="0" dirty="0" smtClean="0">
                <a:solidFill>
                  <a:srgbClr val="C00000"/>
                </a:solidFill>
                <a:latin typeface="Arial" charset="0"/>
              </a:rPr>
              <a:t>Who is</a:t>
            </a:r>
          </a:p>
          <a:p>
            <a:r>
              <a:rPr lang="en-US" sz="2000" b="1" i="0" dirty="0" smtClean="0">
                <a:solidFill>
                  <a:srgbClr val="C00000"/>
                </a:solidFill>
                <a:latin typeface="Arial" charset="0"/>
              </a:rPr>
              <a:t>responsible?</a:t>
            </a:r>
            <a:endParaRPr lang="en-US" sz="2000" b="1" i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2133600" y="4244472"/>
            <a:ext cx="1922001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i="0" dirty="0" smtClean="0">
                <a:solidFill>
                  <a:srgbClr val="C00000"/>
                </a:solidFill>
                <a:latin typeface="Arial" charset="0"/>
              </a:rPr>
              <a:t>What were the</a:t>
            </a:r>
          </a:p>
          <a:p>
            <a:r>
              <a:rPr lang="en-US" sz="2000" b="1" i="0" dirty="0" smtClean="0">
                <a:solidFill>
                  <a:srgbClr val="C00000"/>
                </a:solidFill>
                <a:latin typeface="Arial" charset="0"/>
              </a:rPr>
              <a:t>results?</a:t>
            </a:r>
            <a:endParaRPr lang="en-US" sz="2000" b="1" i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2463192" y="4848119"/>
            <a:ext cx="2032608" cy="132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i="0" dirty="0" smtClean="0">
                <a:solidFill>
                  <a:srgbClr val="000000"/>
                </a:solidFill>
                <a:latin typeface="Arial" charset="0"/>
              </a:rPr>
              <a:t>How do they</a:t>
            </a:r>
          </a:p>
          <a:p>
            <a:r>
              <a:rPr lang="en-US" sz="2000" b="1" i="0" dirty="0" smtClean="0">
                <a:solidFill>
                  <a:srgbClr val="000000"/>
                </a:solidFill>
                <a:latin typeface="Arial" charset="0"/>
              </a:rPr>
              <a:t>compare with</a:t>
            </a:r>
          </a:p>
          <a:p>
            <a:r>
              <a:rPr lang="en-US" sz="2000" b="1" i="0" dirty="0" smtClean="0">
                <a:solidFill>
                  <a:srgbClr val="000000"/>
                </a:solidFill>
                <a:latin typeface="Arial" charset="0"/>
              </a:rPr>
              <a:t>    baseline</a:t>
            </a:r>
          </a:p>
          <a:p>
            <a:r>
              <a:rPr lang="en-US" sz="2000" b="1" i="0" dirty="0" smtClean="0">
                <a:solidFill>
                  <a:srgbClr val="000000"/>
                </a:solidFill>
                <a:latin typeface="Arial" charset="0"/>
              </a:rPr>
              <a:t>         measure?</a:t>
            </a:r>
            <a:endParaRPr lang="en-US" sz="2000" b="1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2286000" y="2209800"/>
            <a:ext cx="2321148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i="0" dirty="0" smtClean="0">
                <a:solidFill>
                  <a:srgbClr val="C00000"/>
                </a:solidFill>
                <a:latin typeface="Arial" charset="0"/>
              </a:rPr>
              <a:t>What is your next</a:t>
            </a:r>
          </a:p>
          <a:p>
            <a:r>
              <a:rPr lang="en-US" sz="2000" b="1" i="0" dirty="0" smtClean="0">
                <a:solidFill>
                  <a:srgbClr val="C00000"/>
                </a:solidFill>
                <a:latin typeface="Arial" charset="0"/>
              </a:rPr>
              <a:t>step?</a:t>
            </a:r>
            <a:endParaRPr lang="en-US" sz="2000" b="1" i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2286000" y="2895600"/>
            <a:ext cx="2185022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i="0" dirty="0" smtClean="0">
                <a:solidFill>
                  <a:srgbClr val="000000"/>
                </a:solidFill>
                <a:latin typeface="Arial" charset="0"/>
              </a:rPr>
              <a:t>Adopt, Adapt, or</a:t>
            </a:r>
          </a:p>
          <a:p>
            <a:r>
              <a:rPr lang="en-US" sz="2000" b="1" i="0" dirty="0" smtClean="0">
                <a:solidFill>
                  <a:srgbClr val="000000"/>
                </a:solidFill>
                <a:latin typeface="Arial" charset="0"/>
              </a:rPr>
              <a:t>Abandon?</a:t>
            </a:r>
            <a:endParaRPr lang="en-US" sz="2000" b="1" i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762000" y="76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i="0" dirty="0" smtClean="0">
                <a:solidFill>
                  <a:srgbClr val="007FC4"/>
                </a:solidFill>
                <a:latin typeface="Arial" charset="0"/>
              </a:rPr>
              <a:t>Base Your Change Project</a:t>
            </a:r>
          </a:p>
          <a:p>
            <a:r>
              <a:rPr lang="en-US" sz="3200" i="0" dirty="0" smtClean="0">
                <a:solidFill>
                  <a:srgbClr val="007FC4"/>
                </a:solidFill>
                <a:latin typeface="Arial" charset="0"/>
              </a:rPr>
              <a:t>on </a:t>
            </a:r>
            <a:r>
              <a:rPr lang="en-US" sz="3200" b="1" i="0" u="sng" dirty="0" smtClean="0">
                <a:solidFill>
                  <a:srgbClr val="007FC4"/>
                </a:solidFill>
                <a:latin typeface="Arial" charset="0"/>
              </a:rPr>
              <a:t>5</a:t>
            </a:r>
            <a:r>
              <a:rPr lang="en-US" sz="3200" i="0" dirty="0" smtClean="0">
                <a:solidFill>
                  <a:srgbClr val="007FC4"/>
                </a:solidFill>
                <a:latin typeface="Arial" charset="0"/>
              </a:rPr>
              <a:t> </a:t>
            </a:r>
            <a:r>
              <a:rPr lang="en-US" sz="3200" b="1" i="0" dirty="0" smtClean="0">
                <a:solidFill>
                  <a:srgbClr val="007FC4"/>
                </a:solidFill>
                <a:latin typeface="Arial" charset="0"/>
              </a:rPr>
              <a:t>Questions</a:t>
            </a:r>
            <a:r>
              <a:rPr lang="en-US" sz="3200" i="0" dirty="0" smtClean="0">
                <a:solidFill>
                  <a:srgbClr val="007FC4"/>
                </a:solidFill>
                <a:latin typeface="Arial" charset="0"/>
              </a:rPr>
              <a:t>:</a:t>
            </a:r>
            <a:endParaRPr lang="en-US" sz="3200" i="0" dirty="0">
              <a:solidFill>
                <a:srgbClr val="007FC4"/>
              </a:solidFill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1066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i="0" dirty="0" smtClean="0">
                <a:latin typeface="Arial" charset="0"/>
              </a:rPr>
              <a:t>What is it like to be our customer?</a:t>
            </a:r>
            <a:endParaRPr lang="en-US" sz="2800" i="0" dirty="0">
              <a:latin typeface="Arial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i="0" dirty="0" smtClean="0">
                <a:latin typeface="Arial" charset="0"/>
              </a:rPr>
              <a:t>What are we trying </a:t>
            </a:r>
            <a:r>
              <a:rPr lang="en-US" sz="2800" i="0" dirty="0">
                <a:latin typeface="Arial" charset="0"/>
              </a:rPr>
              <a:t>to </a:t>
            </a:r>
            <a:r>
              <a:rPr lang="en-US" sz="2800" i="0" dirty="0" smtClean="0">
                <a:latin typeface="Arial" charset="0"/>
              </a:rPr>
              <a:t>accomplish?</a:t>
            </a:r>
            <a:endParaRPr lang="en-US" sz="2800" i="0" dirty="0">
              <a:latin typeface="Arial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i="0" dirty="0" smtClean="0">
                <a:latin typeface="Arial" charset="0"/>
              </a:rPr>
              <a:t>How will we know if a change is </a:t>
            </a:r>
            <a:r>
              <a:rPr lang="en-US" sz="2800" i="0" dirty="0">
                <a:latin typeface="Arial" charset="0"/>
              </a:rPr>
              <a:t>an </a:t>
            </a:r>
            <a:r>
              <a:rPr lang="en-US" sz="2800" i="0" dirty="0" smtClean="0">
                <a:latin typeface="Arial" charset="0"/>
              </a:rPr>
              <a:t>improvement?</a:t>
            </a:r>
            <a:endParaRPr lang="en-US" sz="2800" i="0" dirty="0">
              <a:latin typeface="Arial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i="0" dirty="0" smtClean="0">
                <a:latin typeface="Arial" charset="0"/>
              </a:rPr>
              <a:t>What changes can we test that may result in an improvement?</a:t>
            </a:r>
            <a:endParaRPr lang="en-US" sz="2800" i="0" dirty="0">
              <a:latin typeface="Arial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i="0" dirty="0" smtClean="0">
                <a:latin typeface="Arial" charset="0"/>
              </a:rPr>
              <a:t>How can we sustain </a:t>
            </a:r>
            <a:r>
              <a:rPr lang="en-US" sz="2800" i="0" dirty="0">
                <a:latin typeface="Arial" charset="0"/>
              </a:rPr>
              <a:t>the </a:t>
            </a:r>
            <a:r>
              <a:rPr lang="en-US" sz="2800" i="0" dirty="0" smtClean="0">
                <a:latin typeface="Arial" charset="0"/>
              </a:rPr>
              <a:t>improvement?</a:t>
            </a:r>
            <a:endParaRPr lang="en-US" sz="2800" i="0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1200" y="1219200"/>
            <a:ext cx="2160400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Walk-through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1976735"/>
            <a:ext cx="766557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Aim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200" y="3348335"/>
            <a:ext cx="4953600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Data – baseline and post change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5644" y="4701700"/>
            <a:ext cx="1936556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PDSA Cycle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2301" y="5845314"/>
            <a:ext cx="1850186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Sustainability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6&quot;&gt;&lt;property id=&quot;20148&quot; value=&quot;5&quot;/&gt;&lt;property id=&quot;20300&quot; value=&quot;Slide 1&quot;/&gt;&lt;property id=&quot;20307&quot; value=&quot;279&quot;/&gt;&lt;/object&gt;&lt;object type=&quot;3&quot; unique_id=&quot;10017&quot;&gt;&lt;property id=&quot;20148&quot; value=&quot;5&quot;/&gt;&lt;property id=&quot;20300&quot; value=&quot;Slide 2&quot;/&gt;&lt;property id=&quot;20307&quot; value=&quot;280&quot;/&gt;&lt;/object&gt;&lt;object type=&quot;3&quot; unique_id=&quot;10018&quot;&gt;&lt;property id=&quot;20148&quot; value=&quot;5&quot;/&gt;&lt;property id=&quot;20300&quot; value=&quot;Slide 4 - &amp;quot;Why Process Improvement?&amp;quot;&quot;/&gt;&lt;property id=&quot;20307&quot; value=&quot;281&quot;/&gt;&lt;/object&gt;&lt;object type=&quot;3&quot; unique_id=&quot;10019&quot;&gt;&lt;property id=&quot;20148&quot; value=&quot;5&quot;/&gt;&lt;property id=&quot;20300&quot; value=&quot;Slide 5 - &amp;quot;Benefits of Process Improvement&amp;quot;&quot;/&gt;&lt;property id=&quot;20307&quot; value=&quot;282&quot;/&gt;&lt;/object&gt;&lt;object type=&quot;3&quot; unique_id=&quot;10020&quot;&gt;&lt;property id=&quot;20148&quot; value=&quot;5&quot;/&gt;&lt;property id=&quot;20300&quot; value=&quot;Slide 6 - &amp;quot;Small Changes, Big Impacts&amp;quot;&quot;/&gt;&lt;property id=&quot;20307&quot; value=&quot;283&quot;/&gt;&lt;/object&gt;&lt;object type=&quot;3&quot; unique_id=&quot;10021&quot;&gt;&lt;property id=&quot;20148&quot; value=&quot;5&quot;/&gt;&lt;property id=&quot;20300&quot; value=&quot;Slide 8 - &amp;quot;Insert Scott’s whiteboard slide&amp;#x0D;&amp;#x0A;&amp;#x0D;&amp;#x0A;Here&amp;quot;&quot;/&gt;&lt;property id=&quot;20307&quot; value=&quot;284&quot;/&gt;&lt;/object&gt;&lt;object type=&quot;3&quot; unique_id=&quot;10022&quot;&gt;&lt;property id=&quot;20148&quot; value=&quot;5&quot;/&gt;&lt;property id=&quot;20300&quot; value=&quot;Slide 9&quot;/&gt;&lt;property id=&quot;20307&quot; value=&quot;285&quot;/&gt;&lt;/object&gt;&lt;object type=&quot;3&quot; unique_id=&quot;10023&quot;&gt;&lt;property id=&quot;20148&quot; value=&quot;5&quot;/&gt;&lt;property id=&quot;20300&quot; value=&quot;Slide 10&quot;/&gt;&lt;property id=&quot;20307&quot; value=&quot;286&quot;/&gt;&lt;/object&gt;&lt;object type=&quot;3&quot; unique_id=&quot;10024&quot;&gt;&lt;property id=&quot;20148&quot; value=&quot;5&quot;/&gt;&lt;property id=&quot;20300&quot; value=&quot;Slide 11&quot;/&gt;&lt;property id=&quot;20307&quot; value=&quot;287&quot;/&gt;&lt;/object&gt;&lt;object type=&quot;3&quot; unique_id=&quot;10026&quot;&gt;&lt;property id=&quot;20148&quot; value=&quot;5&quot;/&gt;&lt;property id=&quot;20300&quot; value=&quot;Slide 12&quot;/&gt;&lt;property id=&quot;20307&quot; value=&quot;289&quot;/&gt;&lt;/object&gt;&lt;object type=&quot;3&quot; unique_id=&quot;10027&quot;&gt;&lt;property id=&quot;20148&quot; value=&quot;5&quot;/&gt;&lt;property id=&quot;20300&quot; value=&quot;Slide 13&quot;/&gt;&lt;property id=&quot;20307&quot; value=&quot;290&quot;/&gt;&lt;/object&gt;&lt;object type=&quot;3&quot; unique_id=&quot;10028&quot;&gt;&lt;property id=&quot;20148&quot; value=&quot;5&quot;/&gt;&lt;property id=&quot;20300&quot; value=&quot;Slide 14&quot;/&gt;&lt;property id=&quot;20307&quot; value=&quot;291&quot;/&gt;&lt;/object&gt;&lt;object type=&quot;3&quot; unique_id=&quot;10029&quot;&gt;&lt;property id=&quot;20148&quot; value=&quot;5&quot;/&gt;&lt;property id=&quot;20300&quot; value=&quot;Slide 15&quot;/&gt;&lt;property id=&quot;20307&quot; value=&quot;292&quot;/&gt;&lt;/object&gt;&lt;object type=&quot;3&quot; unique_id=&quot;10030&quot;&gt;&lt;property id=&quot;20148&quot; value=&quot;5&quot;/&gt;&lt;property id=&quot;20300&quot; value=&quot;Slide 16&quot;/&gt;&lt;property id=&quot;20307&quot; value=&quot;293&quot;/&gt;&lt;/object&gt;&lt;object type=&quot;3&quot; unique_id=&quot;10301&quot;&gt;&lt;property id=&quot;20148&quot; value=&quot;5&quot;/&gt;&lt;property id=&quot;20300&quot; value=&quot;Slide 7 - &amp;quot;Small Changes, Big Impacts&amp;quot;&quot;/&gt;&lt;property id=&quot;20307&quot; value=&quot;328&quot;/&gt;&lt;/object&gt;&lt;object type=&quot;3&quot; unique_id=&quot;27447&quot;&gt;&lt;property id=&quot;20148&quot; value=&quot;5&quot;/&gt;&lt;property id=&quot;20300&quot; value=&quot;Slide 3&quot;/&gt;&lt;property id=&quot;20307&quot; value=&quot;32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sortium template">
  <a:themeElements>
    <a:clrScheme name="Consortium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nsortium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onsortium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ortium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ortium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ortium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ortium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ortium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ortium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R:\Work\PERSONAL\brice\Consortium template.pot</Template>
  <TotalTime>2553</TotalTime>
  <Words>325</Words>
  <Application>Microsoft Office PowerPoint</Application>
  <PresentationFormat>On-screen Show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Consortium template</vt:lpstr>
      <vt:lpstr>PowerPoint Presentation</vt:lpstr>
      <vt:lpstr>PowerPoint Presentation</vt:lpstr>
      <vt:lpstr>Small Changes, Big Impacts</vt:lpstr>
      <vt:lpstr>Small Changes, Big Impacts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CHSRA  U.W. -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brice</dc:creator>
  <cp:lastModifiedBy>anna wheelock</cp:lastModifiedBy>
  <cp:revision>221</cp:revision>
  <cp:lastPrinted>2008-09-02T19:39:16Z</cp:lastPrinted>
  <dcterms:created xsi:type="dcterms:W3CDTF">2012-03-01T14:51:21Z</dcterms:created>
  <dcterms:modified xsi:type="dcterms:W3CDTF">2012-03-03T03:01:24Z</dcterms:modified>
</cp:coreProperties>
</file>