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4" r:id="rId13"/>
    <p:sldId id="285" r:id="rId14"/>
    <p:sldId id="286" r:id="rId15"/>
    <p:sldId id="287" r:id="rId16"/>
    <p:sldId id="288" r:id="rId17"/>
    <p:sldId id="289" r:id="rId18"/>
    <p:sldId id="257" r:id="rId19"/>
    <p:sldId id="258" r:id="rId20"/>
    <p:sldId id="259" r:id="rId21"/>
    <p:sldId id="260" r:id="rId22"/>
    <p:sldId id="261" r:id="rId23"/>
    <p:sldId id="263" r:id="rId24"/>
    <p:sldId id="264" r:id="rId25"/>
    <p:sldId id="265" r:id="rId26"/>
    <p:sldId id="266" r:id="rId27"/>
    <p:sldId id="267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B817C-5B9C-AE42-9182-00657871ED49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6CEDB-7223-224C-858D-6D1A4E2E1095}">
      <dgm:prSet phldrT="[Text]"/>
      <dgm:spPr/>
      <dgm:t>
        <a:bodyPr/>
        <a:lstStyle/>
        <a:p>
          <a:r>
            <a:rPr lang="en-US" dirty="0" smtClean="0"/>
            <a:t>How does Data</a:t>
          </a:r>
          <a:endParaRPr lang="en-US" dirty="0"/>
        </a:p>
      </dgm:t>
    </dgm:pt>
    <dgm:pt modelId="{D2AFD8C1-C497-8D4B-89C4-5D78FA870C89}" type="parTrans" cxnId="{0E9872D8-5B59-F64C-95D8-502EFC6A7321}">
      <dgm:prSet/>
      <dgm:spPr/>
      <dgm:t>
        <a:bodyPr/>
        <a:lstStyle/>
        <a:p>
          <a:endParaRPr lang="en-US"/>
        </a:p>
      </dgm:t>
    </dgm:pt>
    <dgm:pt modelId="{A36FC194-B1DE-3943-AFA1-3F298DF22642}" type="sibTrans" cxnId="{0E9872D8-5B59-F64C-95D8-502EFC6A7321}">
      <dgm:prSet/>
      <dgm:spPr/>
      <dgm:t>
        <a:bodyPr/>
        <a:lstStyle/>
        <a:p>
          <a:endParaRPr lang="en-US"/>
        </a:p>
      </dgm:t>
    </dgm:pt>
    <dgm:pt modelId="{9B9E1908-D0E6-5B47-A38D-9705BADECD65}">
      <dgm:prSet phldrT="[Text]"/>
      <dgm:spPr/>
      <dgm:t>
        <a:bodyPr/>
        <a:lstStyle/>
        <a:p>
          <a:r>
            <a:rPr lang="en-US" dirty="0" smtClean="0"/>
            <a:t>Influence the Aim</a:t>
          </a:r>
          <a:endParaRPr lang="en-US" dirty="0"/>
        </a:p>
      </dgm:t>
    </dgm:pt>
    <dgm:pt modelId="{5332648E-422E-3B41-BCD9-59E4DCB569A5}" type="parTrans" cxnId="{2DA65FB9-F6C2-9F40-91E8-C0B6CF9F77C2}">
      <dgm:prSet/>
      <dgm:spPr/>
      <dgm:t>
        <a:bodyPr/>
        <a:lstStyle/>
        <a:p>
          <a:endParaRPr lang="en-US"/>
        </a:p>
      </dgm:t>
    </dgm:pt>
    <dgm:pt modelId="{E8692313-D20C-5D4E-8D27-966B0848E02E}" type="sibTrans" cxnId="{2DA65FB9-F6C2-9F40-91E8-C0B6CF9F77C2}">
      <dgm:prSet/>
      <dgm:spPr/>
      <dgm:t>
        <a:bodyPr/>
        <a:lstStyle/>
        <a:p>
          <a:endParaRPr lang="en-US"/>
        </a:p>
      </dgm:t>
    </dgm:pt>
    <dgm:pt modelId="{1AB5867D-C588-F743-B3DC-1E0AC37EE83C}">
      <dgm:prSet phldrT="[Text]"/>
      <dgm:spPr/>
      <dgm:t>
        <a:bodyPr/>
        <a:lstStyle/>
        <a:p>
          <a:r>
            <a:rPr lang="en-US" dirty="0" smtClean="0"/>
            <a:t>To Manage Change</a:t>
          </a:r>
          <a:endParaRPr lang="en-US" dirty="0"/>
        </a:p>
      </dgm:t>
    </dgm:pt>
    <dgm:pt modelId="{EF2BA923-5CFB-8B47-B7C4-E58DA05E9ACC}" type="parTrans" cxnId="{60CF653F-A539-A049-A443-7C935CC05EC5}">
      <dgm:prSet/>
      <dgm:spPr/>
      <dgm:t>
        <a:bodyPr/>
        <a:lstStyle/>
        <a:p>
          <a:endParaRPr lang="en-US"/>
        </a:p>
      </dgm:t>
    </dgm:pt>
    <dgm:pt modelId="{1ECA2711-4443-914F-9B20-E768A99330D1}" type="sibTrans" cxnId="{60CF653F-A539-A049-A443-7C935CC05EC5}">
      <dgm:prSet/>
      <dgm:spPr/>
      <dgm:t>
        <a:bodyPr/>
        <a:lstStyle/>
        <a:p>
          <a:endParaRPr lang="en-US"/>
        </a:p>
      </dgm:t>
    </dgm:pt>
    <dgm:pt modelId="{A4BF2C4B-291A-9044-B281-2BDEE9A6B49B}">
      <dgm:prSet phldrT="[Text]"/>
      <dgm:spPr/>
      <dgm:t>
        <a:bodyPr/>
        <a:lstStyle/>
        <a:p>
          <a:r>
            <a:rPr lang="en-US" dirty="0" smtClean="0"/>
            <a:t>To Impact the Aim</a:t>
          </a:r>
          <a:endParaRPr lang="en-US" dirty="0"/>
        </a:p>
      </dgm:t>
    </dgm:pt>
    <dgm:pt modelId="{34015EE8-2C6E-8040-A0CA-8E1DB82DC180}" type="parTrans" cxnId="{BB3FCCC4-9BAE-794C-A6F8-0433295BD0F8}">
      <dgm:prSet/>
      <dgm:spPr/>
      <dgm:t>
        <a:bodyPr/>
        <a:lstStyle/>
        <a:p>
          <a:endParaRPr lang="en-US"/>
        </a:p>
      </dgm:t>
    </dgm:pt>
    <dgm:pt modelId="{26C035ED-1DF3-6D4F-A69C-971AECB97B4D}" type="sibTrans" cxnId="{BB3FCCC4-9BAE-794C-A6F8-0433295BD0F8}">
      <dgm:prSet/>
      <dgm:spPr/>
      <dgm:t>
        <a:bodyPr/>
        <a:lstStyle/>
        <a:p>
          <a:endParaRPr lang="en-US"/>
        </a:p>
      </dgm:t>
    </dgm:pt>
    <dgm:pt modelId="{19B063C0-0C4A-E944-B462-987618DE2D32}">
      <dgm:prSet phldrT="[Text]"/>
      <dgm:spPr/>
      <dgm:t>
        <a:bodyPr/>
        <a:lstStyle/>
        <a:p>
          <a:r>
            <a:rPr lang="en-US" dirty="0" smtClean="0"/>
            <a:t>And Improve Process of Care</a:t>
          </a:r>
          <a:endParaRPr lang="en-US" dirty="0"/>
        </a:p>
      </dgm:t>
    </dgm:pt>
    <dgm:pt modelId="{51B240A1-786E-BA49-A358-AAF3C5E63000}" type="parTrans" cxnId="{51E79ADB-DC51-3847-893F-6B34E7441383}">
      <dgm:prSet/>
      <dgm:spPr/>
      <dgm:t>
        <a:bodyPr/>
        <a:lstStyle/>
        <a:p>
          <a:endParaRPr lang="en-US"/>
        </a:p>
      </dgm:t>
    </dgm:pt>
    <dgm:pt modelId="{719D0544-2C3D-DF4E-8984-76170251352C}" type="sibTrans" cxnId="{51E79ADB-DC51-3847-893F-6B34E7441383}">
      <dgm:prSet/>
      <dgm:spPr/>
      <dgm:t>
        <a:bodyPr/>
        <a:lstStyle/>
        <a:p>
          <a:endParaRPr lang="en-US"/>
        </a:p>
      </dgm:t>
    </dgm:pt>
    <dgm:pt modelId="{26F7B1F9-9657-3F4D-A2E7-7EDAD4992B5A}" type="pres">
      <dgm:prSet presAssocID="{FC6B817C-5B9C-AE42-9182-00657871ED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DDE73-E144-CC42-B945-9691DD02BD02}" type="pres">
      <dgm:prSet presAssocID="{3F26CEDB-7223-224C-858D-6D1A4E2E10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FB6E6-71AF-2C49-8B2A-CE2E08357F0D}" type="pres">
      <dgm:prSet presAssocID="{A36FC194-B1DE-3943-AFA1-3F298DF2264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C79434C-9321-7946-A335-1F89009699D7}" type="pres">
      <dgm:prSet presAssocID="{A36FC194-B1DE-3943-AFA1-3F298DF2264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A5E38A9-3205-DE4C-9D87-E4C30F7D4E89}" type="pres">
      <dgm:prSet presAssocID="{9B9E1908-D0E6-5B47-A38D-9705BADEC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06162-41E1-104C-B020-FD36BFF970A8}" type="pres">
      <dgm:prSet presAssocID="{E8692313-D20C-5D4E-8D27-966B0848E02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AEF97A3-77C2-E746-8CE4-0E54CC3E822E}" type="pres">
      <dgm:prSet presAssocID="{E8692313-D20C-5D4E-8D27-966B0848E02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5799790-8D70-5F48-B6A9-5C5A4F6E3627}" type="pres">
      <dgm:prSet presAssocID="{1AB5867D-C588-F743-B3DC-1E0AC37EE8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AD469-D3AB-4B4A-BF4F-C68EB97AC481}" type="pres">
      <dgm:prSet presAssocID="{1ECA2711-4443-914F-9B20-E768A99330D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B47B354-48E0-D24C-8410-9D0AF7751506}" type="pres">
      <dgm:prSet presAssocID="{1ECA2711-4443-914F-9B20-E768A99330D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DFE3177-72B1-9846-845E-AF2BF398AF77}" type="pres">
      <dgm:prSet presAssocID="{A4BF2C4B-291A-9044-B281-2BDEE9A6B4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7BD29-7C9B-644A-86E0-8313965698C1}" type="pres">
      <dgm:prSet presAssocID="{26C035ED-1DF3-6D4F-A69C-971AECB97B4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9219A0F-CFC7-BC45-8118-FEF28B26375D}" type="pres">
      <dgm:prSet presAssocID="{26C035ED-1DF3-6D4F-A69C-971AECB97B4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496FAE1-5E2F-AD40-8F9F-A6A9C8C22792}" type="pres">
      <dgm:prSet presAssocID="{19B063C0-0C4A-E944-B462-987618DE2D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CAF0D-8991-0E4B-8BB2-337B9B1CFD63}" type="pres">
      <dgm:prSet presAssocID="{719D0544-2C3D-DF4E-8984-76170251352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3DB1E00-886D-C74E-91E8-1190F079AFC4}" type="pres">
      <dgm:prSet presAssocID="{719D0544-2C3D-DF4E-8984-76170251352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2B28655-09BE-9243-B4D1-67AFAD0B4062}" type="presOf" srcId="{26C035ED-1DF3-6D4F-A69C-971AECB97B4D}" destId="{BF97BD29-7C9B-644A-86E0-8313965698C1}" srcOrd="0" destOrd="0" presId="urn:microsoft.com/office/officeart/2005/8/layout/cycle2"/>
    <dgm:cxn modelId="{49D5D170-4230-434E-A11A-BCB527164EF2}" type="presOf" srcId="{1ECA2711-4443-914F-9B20-E768A99330D1}" destId="{BB47B354-48E0-D24C-8410-9D0AF7751506}" srcOrd="1" destOrd="0" presId="urn:microsoft.com/office/officeart/2005/8/layout/cycle2"/>
    <dgm:cxn modelId="{BB3FCCC4-9BAE-794C-A6F8-0433295BD0F8}" srcId="{FC6B817C-5B9C-AE42-9182-00657871ED49}" destId="{A4BF2C4B-291A-9044-B281-2BDEE9A6B49B}" srcOrd="3" destOrd="0" parTransId="{34015EE8-2C6E-8040-A0CA-8E1DB82DC180}" sibTransId="{26C035ED-1DF3-6D4F-A69C-971AECB97B4D}"/>
    <dgm:cxn modelId="{60CF653F-A539-A049-A443-7C935CC05EC5}" srcId="{FC6B817C-5B9C-AE42-9182-00657871ED49}" destId="{1AB5867D-C588-F743-B3DC-1E0AC37EE83C}" srcOrd="2" destOrd="0" parTransId="{EF2BA923-5CFB-8B47-B7C4-E58DA05E9ACC}" sibTransId="{1ECA2711-4443-914F-9B20-E768A99330D1}"/>
    <dgm:cxn modelId="{0E9872D8-5B59-F64C-95D8-502EFC6A7321}" srcId="{FC6B817C-5B9C-AE42-9182-00657871ED49}" destId="{3F26CEDB-7223-224C-858D-6D1A4E2E1095}" srcOrd="0" destOrd="0" parTransId="{D2AFD8C1-C497-8D4B-89C4-5D78FA870C89}" sibTransId="{A36FC194-B1DE-3943-AFA1-3F298DF22642}"/>
    <dgm:cxn modelId="{0E019B00-1006-4F41-82B8-BF5B7778734C}" type="presOf" srcId="{E8692313-D20C-5D4E-8D27-966B0848E02E}" destId="{5BF06162-41E1-104C-B020-FD36BFF970A8}" srcOrd="0" destOrd="0" presId="urn:microsoft.com/office/officeart/2005/8/layout/cycle2"/>
    <dgm:cxn modelId="{BDC438A5-B3E9-6443-B2E5-7E29F90DCC30}" type="presOf" srcId="{A4BF2C4B-291A-9044-B281-2BDEE9A6B49B}" destId="{8DFE3177-72B1-9846-845E-AF2BF398AF77}" srcOrd="0" destOrd="0" presId="urn:microsoft.com/office/officeart/2005/8/layout/cycle2"/>
    <dgm:cxn modelId="{51E79ADB-DC51-3847-893F-6B34E7441383}" srcId="{FC6B817C-5B9C-AE42-9182-00657871ED49}" destId="{19B063C0-0C4A-E944-B462-987618DE2D32}" srcOrd="4" destOrd="0" parTransId="{51B240A1-786E-BA49-A358-AAF3C5E63000}" sibTransId="{719D0544-2C3D-DF4E-8984-76170251352C}"/>
    <dgm:cxn modelId="{38A89509-5842-4348-B477-C11D00990B58}" type="presOf" srcId="{A36FC194-B1DE-3943-AFA1-3F298DF22642}" destId="{BC79434C-9321-7946-A335-1F89009699D7}" srcOrd="1" destOrd="0" presId="urn:microsoft.com/office/officeart/2005/8/layout/cycle2"/>
    <dgm:cxn modelId="{944706F5-26A5-6948-ABBB-5F4774DE09D5}" type="presOf" srcId="{3F26CEDB-7223-224C-858D-6D1A4E2E1095}" destId="{1FDDDE73-E144-CC42-B945-9691DD02BD02}" srcOrd="0" destOrd="0" presId="urn:microsoft.com/office/officeart/2005/8/layout/cycle2"/>
    <dgm:cxn modelId="{B6316770-4E03-E24E-8125-5E3EA031DB29}" type="presOf" srcId="{1AB5867D-C588-F743-B3DC-1E0AC37EE83C}" destId="{65799790-8D70-5F48-B6A9-5C5A4F6E3627}" srcOrd="0" destOrd="0" presId="urn:microsoft.com/office/officeart/2005/8/layout/cycle2"/>
    <dgm:cxn modelId="{694A95DD-72B8-4340-85A1-0DFD50B8666A}" type="presOf" srcId="{9B9E1908-D0E6-5B47-A38D-9705BADECD65}" destId="{4A5E38A9-3205-DE4C-9D87-E4C30F7D4E89}" srcOrd="0" destOrd="0" presId="urn:microsoft.com/office/officeart/2005/8/layout/cycle2"/>
    <dgm:cxn modelId="{04FA5FEC-CECE-8F4D-AE4F-A00D844937D1}" type="presOf" srcId="{A36FC194-B1DE-3943-AFA1-3F298DF22642}" destId="{355FB6E6-71AF-2C49-8B2A-CE2E08357F0D}" srcOrd="0" destOrd="0" presId="urn:microsoft.com/office/officeart/2005/8/layout/cycle2"/>
    <dgm:cxn modelId="{0CBB7479-42A8-6E45-B2E8-DEF5826436A1}" type="presOf" srcId="{719D0544-2C3D-DF4E-8984-76170251352C}" destId="{83DB1E00-886D-C74E-91E8-1190F079AFC4}" srcOrd="1" destOrd="0" presId="urn:microsoft.com/office/officeart/2005/8/layout/cycle2"/>
    <dgm:cxn modelId="{EB7492BC-B52D-DD46-BB6E-10D107F8A382}" type="presOf" srcId="{1ECA2711-4443-914F-9B20-E768A99330D1}" destId="{28EAD469-D3AB-4B4A-BF4F-C68EB97AC481}" srcOrd="0" destOrd="0" presId="urn:microsoft.com/office/officeart/2005/8/layout/cycle2"/>
    <dgm:cxn modelId="{4D180E13-213D-1540-89AE-3996E490613C}" type="presOf" srcId="{26C035ED-1DF3-6D4F-A69C-971AECB97B4D}" destId="{99219A0F-CFC7-BC45-8118-FEF28B26375D}" srcOrd="1" destOrd="0" presId="urn:microsoft.com/office/officeart/2005/8/layout/cycle2"/>
    <dgm:cxn modelId="{0F455B11-C89C-4E46-835E-E878CA92F928}" type="presOf" srcId="{719D0544-2C3D-DF4E-8984-76170251352C}" destId="{390CAF0D-8991-0E4B-8BB2-337B9B1CFD63}" srcOrd="0" destOrd="0" presId="urn:microsoft.com/office/officeart/2005/8/layout/cycle2"/>
    <dgm:cxn modelId="{E5370873-49E7-C44B-9A0E-1DBDA60408C5}" type="presOf" srcId="{E8692313-D20C-5D4E-8D27-966B0848E02E}" destId="{9AEF97A3-77C2-E746-8CE4-0E54CC3E822E}" srcOrd="1" destOrd="0" presId="urn:microsoft.com/office/officeart/2005/8/layout/cycle2"/>
    <dgm:cxn modelId="{E7F1846D-2B04-594C-934E-DDAE5DD13A3B}" type="presOf" srcId="{FC6B817C-5B9C-AE42-9182-00657871ED49}" destId="{26F7B1F9-9657-3F4D-A2E7-7EDAD4992B5A}" srcOrd="0" destOrd="0" presId="urn:microsoft.com/office/officeart/2005/8/layout/cycle2"/>
    <dgm:cxn modelId="{BFDE0C0F-2255-A04E-9BF5-D543718306FB}" type="presOf" srcId="{19B063C0-0C4A-E944-B462-987618DE2D32}" destId="{0496FAE1-5E2F-AD40-8F9F-A6A9C8C22792}" srcOrd="0" destOrd="0" presId="urn:microsoft.com/office/officeart/2005/8/layout/cycle2"/>
    <dgm:cxn modelId="{2DA65FB9-F6C2-9F40-91E8-C0B6CF9F77C2}" srcId="{FC6B817C-5B9C-AE42-9182-00657871ED49}" destId="{9B9E1908-D0E6-5B47-A38D-9705BADECD65}" srcOrd="1" destOrd="0" parTransId="{5332648E-422E-3B41-BCD9-59E4DCB569A5}" sibTransId="{E8692313-D20C-5D4E-8D27-966B0848E02E}"/>
    <dgm:cxn modelId="{36BBE937-4637-1C47-9E9E-B1D254DBDA3D}" type="presParOf" srcId="{26F7B1F9-9657-3F4D-A2E7-7EDAD4992B5A}" destId="{1FDDDE73-E144-CC42-B945-9691DD02BD02}" srcOrd="0" destOrd="0" presId="urn:microsoft.com/office/officeart/2005/8/layout/cycle2"/>
    <dgm:cxn modelId="{2F9B32DD-F25A-6448-B547-EDB636B01462}" type="presParOf" srcId="{26F7B1F9-9657-3F4D-A2E7-7EDAD4992B5A}" destId="{355FB6E6-71AF-2C49-8B2A-CE2E08357F0D}" srcOrd="1" destOrd="0" presId="urn:microsoft.com/office/officeart/2005/8/layout/cycle2"/>
    <dgm:cxn modelId="{6D23D277-3273-0E4B-8F4A-09B1B9BF3192}" type="presParOf" srcId="{355FB6E6-71AF-2C49-8B2A-CE2E08357F0D}" destId="{BC79434C-9321-7946-A335-1F89009699D7}" srcOrd="0" destOrd="0" presId="urn:microsoft.com/office/officeart/2005/8/layout/cycle2"/>
    <dgm:cxn modelId="{BE94600D-0B65-6644-9B76-27EC2901C7B7}" type="presParOf" srcId="{26F7B1F9-9657-3F4D-A2E7-7EDAD4992B5A}" destId="{4A5E38A9-3205-DE4C-9D87-E4C30F7D4E89}" srcOrd="2" destOrd="0" presId="urn:microsoft.com/office/officeart/2005/8/layout/cycle2"/>
    <dgm:cxn modelId="{FB2D0064-1B06-814F-856B-E8411B1A3081}" type="presParOf" srcId="{26F7B1F9-9657-3F4D-A2E7-7EDAD4992B5A}" destId="{5BF06162-41E1-104C-B020-FD36BFF970A8}" srcOrd="3" destOrd="0" presId="urn:microsoft.com/office/officeart/2005/8/layout/cycle2"/>
    <dgm:cxn modelId="{902DC7F3-B824-0D4E-9620-5B0A45A38208}" type="presParOf" srcId="{5BF06162-41E1-104C-B020-FD36BFF970A8}" destId="{9AEF97A3-77C2-E746-8CE4-0E54CC3E822E}" srcOrd="0" destOrd="0" presId="urn:microsoft.com/office/officeart/2005/8/layout/cycle2"/>
    <dgm:cxn modelId="{3B1A50CA-3862-BC4C-8554-9C68F946FCB9}" type="presParOf" srcId="{26F7B1F9-9657-3F4D-A2E7-7EDAD4992B5A}" destId="{65799790-8D70-5F48-B6A9-5C5A4F6E3627}" srcOrd="4" destOrd="0" presId="urn:microsoft.com/office/officeart/2005/8/layout/cycle2"/>
    <dgm:cxn modelId="{EEE862EB-E969-604E-9006-598CA1BE09CB}" type="presParOf" srcId="{26F7B1F9-9657-3F4D-A2E7-7EDAD4992B5A}" destId="{28EAD469-D3AB-4B4A-BF4F-C68EB97AC481}" srcOrd="5" destOrd="0" presId="urn:microsoft.com/office/officeart/2005/8/layout/cycle2"/>
    <dgm:cxn modelId="{46E5B7E8-2591-5140-AA23-6649CA1B88FD}" type="presParOf" srcId="{28EAD469-D3AB-4B4A-BF4F-C68EB97AC481}" destId="{BB47B354-48E0-D24C-8410-9D0AF7751506}" srcOrd="0" destOrd="0" presId="urn:microsoft.com/office/officeart/2005/8/layout/cycle2"/>
    <dgm:cxn modelId="{4B58D378-A569-5F46-8E25-4EAC8FCC20AE}" type="presParOf" srcId="{26F7B1F9-9657-3F4D-A2E7-7EDAD4992B5A}" destId="{8DFE3177-72B1-9846-845E-AF2BF398AF77}" srcOrd="6" destOrd="0" presId="urn:microsoft.com/office/officeart/2005/8/layout/cycle2"/>
    <dgm:cxn modelId="{F8DBF407-8052-2443-A935-57D3CAF070A4}" type="presParOf" srcId="{26F7B1F9-9657-3F4D-A2E7-7EDAD4992B5A}" destId="{BF97BD29-7C9B-644A-86E0-8313965698C1}" srcOrd="7" destOrd="0" presId="urn:microsoft.com/office/officeart/2005/8/layout/cycle2"/>
    <dgm:cxn modelId="{39E0FA51-62A6-EF4F-82BA-408A8270A358}" type="presParOf" srcId="{BF97BD29-7C9B-644A-86E0-8313965698C1}" destId="{99219A0F-CFC7-BC45-8118-FEF28B26375D}" srcOrd="0" destOrd="0" presId="urn:microsoft.com/office/officeart/2005/8/layout/cycle2"/>
    <dgm:cxn modelId="{3BFFB521-CBFE-7946-9A09-82C2B1EFF10E}" type="presParOf" srcId="{26F7B1F9-9657-3F4D-A2E7-7EDAD4992B5A}" destId="{0496FAE1-5E2F-AD40-8F9F-A6A9C8C22792}" srcOrd="8" destOrd="0" presId="urn:microsoft.com/office/officeart/2005/8/layout/cycle2"/>
    <dgm:cxn modelId="{2F53B6F0-F20D-4E43-BD9D-DAF4EAB9A8F1}" type="presParOf" srcId="{26F7B1F9-9657-3F4D-A2E7-7EDAD4992B5A}" destId="{390CAF0D-8991-0E4B-8BB2-337B9B1CFD63}" srcOrd="9" destOrd="0" presId="urn:microsoft.com/office/officeart/2005/8/layout/cycle2"/>
    <dgm:cxn modelId="{0F51B7C7-0BE5-1E45-A140-F780ABAFC970}" type="presParOf" srcId="{390CAF0D-8991-0E4B-8BB2-337B9B1CFD63}" destId="{83DB1E00-886D-C74E-91E8-1190F079AFC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DAC9A-1986-4136-9191-F9EE8795C709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A2D878D5-A8C5-4C01-935C-88F82213367C}">
      <dgm:prSet/>
      <dgm:spPr>
        <a:solidFill>
          <a:srgbClr val="004C74"/>
        </a:solidFill>
      </dgm:spPr>
      <dgm:t>
        <a:bodyPr/>
        <a:lstStyle/>
        <a:p>
          <a:pPr rtl="0"/>
          <a:r>
            <a:rPr lang="en-US" i="0" dirty="0" smtClean="0"/>
            <a:t>How will you know which changes worked and which did not?</a:t>
          </a:r>
          <a:endParaRPr lang="en-US" dirty="0"/>
        </a:p>
      </dgm:t>
    </dgm:pt>
    <dgm:pt modelId="{B45B9634-73CE-49CA-965F-7A8353F4EF44}" type="parTrans" cxnId="{EDE2CB29-BFC2-4131-9BE4-96375757101E}">
      <dgm:prSet/>
      <dgm:spPr/>
      <dgm:t>
        <a:bodyPr/>
        <a:lstStyle/>
        <a:p>
          <a:endParaRPr lang="en-US"/>
        </a:p>
      </dgm:t>
    </dgm:pt>
    <dgm:pt modelId="{BC3E882E-EB94-4F44-80FD-39A760B06392}" type="sibTrans" cxnId="{EDE2CB29-BFC2-4131-9BE4-96375757101E}">
      <dgm:prSet/>
      <dgm:spPr/>
      <dgm:t>
        <a:bodyPr/>
        <a:lstStyle/>
        <a:p>
          <a:endParaRPr lang="en-US"/>
        </a:p>
      </dgm:t>
    </dgm:pt>
    <dgm:pt modelId="{42C50BEB-86A4-4B72-98EA-699DCF1B13A5}">
      <dgm:prSet/>
      <dgm:spPr>
        <a:solidFill>
          <a:srgbClr val="004C74"/>
        </a:solidFill>
      </dgm:spPr>
      <dgm:t>
        <a:bodyPr/>
        <a:lstStyle/>
        <a:p>
          <a:pPr rtl="0"/>
          <a:r>
            <a:rPr lang="en-US" i="0" dirty="0" smtClean="0"/>
            <a:t>How will you know which changes resulted in an improvement?</a:t>
          </a:r>
          <a:endParaRPr lang="en-US" dirty="0"/>
        </a:p>
      </dgm:t>
    </dgm:pt>
    <dgm:pt modelId="{BDF1CFDD-D5FC-4692-8FDD-BF8475F592D0}" type="parTrans" cxnId="{B2F306E0-0E93-4883-BE6A-CC7BEF4DCADF}">
      <dgm:prSet/>
      <dgm:spPr/>
      <dgm:t>
        <a:bodyPr/>
        <a:lstStyle/>
        <a:p>
          <a:endParaRPr lang="en-US"/>
        </a:p>
      </dgm:t>
    </dgm:pt>
    <dgm:pt modelId="{635DA7C0-DDC2-4562-88D8-8D593C38F60C}" type="sibTrans" cxnId="{B2F306E0-0E93-4883-BE6A-CC7BEF4DCADF}">
      <dgm:prSet/>
      <dgm:spPr/>
      <dgm:t>
        <a:bodyPr/>
        <a:lstStyle/>
        <a:p>
          <a:endParaRPr lang="en-US"/>
        </a:p>
      </dgm:t>
    </dgm:pt>
    <dgm:pt modelId="{8CD2E79B-8C6D-481D-9A57-7D4FEB2D8B68}">
      <dgm:prSet/>
      <dgm:spPr>
        <a:solidFill>
          <a:srgbClr val="004C74"/>
        </a:solidFill>
      </dgm:spPr>
      <dgm:t>
        <a:bodyPr/>
        <a:lstStyle/>
        <a:p>
          <a:pPr rtl="0"/>
          <a:r>
            <a:rPr lang="en-US" i="0" dirty="0" smtClean="0"/>
            <a:t>Which change(s) is the most important and resulted in the most significant improvement? </a:t>
          </a:r>
          <a:endParaRPr lang="en-US" dirty="0"/>
        </a:p>
      </dgm:t>
    </dgm:pt>
    <dgm:pt modelId="{38652D0D-1D84-4C46-8046-5CCB8F15A5D1}" type="parTrans" cxnId="{C4FF2999-8313-4816-A63A-FBC6C3BFDA2E}">
      <dgm:prSet/>
      <dgm:spPr/>
      <dgm:t>
        <a:bodyPr/>
        <a:lstStyle/>
        <a:p>
          <a:endParaRPr lang="en-US"/>
        </a:p>
      </dgm:t>
    </dgm:pt>
    <dgm:pt modelId="{457526F3-3A60-40FF-A7CF-13DD43387C56}" type="sibTrans" cxnId="{C4FF2999-8313-4816-A63A-FBC6C3BFDA2E}">
      <dgm:prSet/>
      <dgm:spPr/>
      <dgm:t>
        <a:bodyPr/>
        <a:lstStyle/>
        <a:p>
          <a:endParaRPr lang="en-US"/>
        </a:p>
      </dgm:t>
    </dgm:pt>
    <dgm:pt modelId="{FDCD36A5-DBF8-4F08-958C-3C61B8445A2B}" type="pres">
      <dgm:prSet presAssocID="{873DAC9A-1986-4136-9191-F9EE8795C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2AFCC4-661D-4876-8968-2C0C9D91D5FA}" type="pres">
      <dgm:prSet presAssocID="{A2D878D5-A8C5-4C01-935C-88F8221336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3796C-ABF4-405D-BE9E-5074EB5C3480}" type="pres">
      <dgm:prSet presAssocID="{BC3E882E-EB94-4F44-80FD-39A760B06392}" presName="spacer" presStyleCnt="0"/>
      <dgm:spPr/>
    </dgm:pt>
    <dgm:pt modelId="{568D0404-83FD-4CB9-AAA2-1F55D31E0FD9}" type="pres">
      <dgm:prSet presAssocID="{42C50BEB-86A4-4B72-98EA-699DCF1B13A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E1C93-F982-4609-AABE-452C76DF2A0F}" type="pres">
      <dgm:prSet presAssocID="{635DA7C0-DDC2-4562-88D8-8D593C38F60C}" presName="spacer" presStyleCnt="0"/>
      <dgm:spPr/>
    </dgm:pt>
    <dgm:pt modelId="{DFE435F2-29B1-443C-A331-34EDC8227447}" type="pres">
      <dgm:prSet presAssocID="{8CD2E79B-8C6D-481D-9A57-7D4FEB2D8B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FF2999-8313-4816-A63A-FBC6C3BFDA2E}" srcId="{873DAC9A-1986-4136-9191-F9EE8795C709}" destId="{8CD2E79B-8C6D-481D-9A57-7D4FEB2D8B68}" srcOrd="2" destOrd="0" parTransId="{38652D0D-1D84-4C46-8046-5CCB8F15A5D1}" sibTransId="{457526F3-3A60-40FF-A7CF-13DD43387C56}"/>
    <dgm:cxn modelId="{744709A9-187A-8B42-8F93-3C162880C226}" type="presOf" srcId="{8CD2E79B-8C6D-481D-9A57-7D4FEB2D8B68}" destId="{DFE435F2-29B1-443C-A331-34EDC8227447}" srcOrd="0" destOrd="0" presId="urn:microsoft.com/office/officeart/2005/8/layout/vList2"/>
    <dgm:cxn modelId="{59746F7C-4E4F-0843-ADF6-8D1EB3B1784F}" type="presOf" srcId="{A2D878D5-A8C5-4C01-935C-88F82213367C}" destId="{0D2AFCC4-661D-4876-8968-2C0C9D91D5FA}" srcOrd="0" destOrd="0" presId="urn:microsoft.com/office/officeart/2005/8/layout/vList2"/>
    <dgm:cxn modelId="{EDE2CB29-BFC2-4131-9BE4-96375757101E}" srcId="{873DAC9A-1986-4136-9191-F9EE8795C709}" destId="{A2D878D5-A8C5-4C01-935C-88F82213367C}" srcOrd="0" destOrd="0" parTransId="{B45B9634-73CE-49CA-965F-7A8353F4EF44}" sibTransId="{BC3E882E-EB94-4F44-80FD-39A760B06392}"/>
    <dgm:cxn modelId="{9F9EABD5-192F-C948-B0DB-47DDBC81FAED}" type="presOf" srcId="{42C50BEB-86A4-4B72-98EA-699DCF1B13A5}" destId="{568D0404-83FD-4CB9-AAA2-1F55D31E0FD9}" srcOrd="0" destOrd="0" presId="urn:microsoft.com/office/officeart/2005/8/layout/vList2"/>
    <dgm:cxn modelId="{A3041585-31E4-404C-975B-26FE18EB685A}" type="presOf" srcId="{873DAC9A-1986-4136-9191-F9EE8795C709}" destId="{FDCD36A5-DBF8-4F08-958C-3C61B8445A2B}" srcOrd="0" destOrd="0" presId="urn:microsoft.com/office/officeart/2005/8/layout/vList2"/>
    <dgm:cxn modelId="{B2F306E0-0E93-4883-BE6A-CC7BEF4DCADF}" srcId="{873DAC9A-1986-4136-9191-F9EE8795C709}" destId="{42C50BEB-86A4-4B72-98EA-699DCF1B13A5}" srcOrd="1" destOrd="0" parTransId="{BDF1CFDD-D5FC-4692-8FDD-BF8475F592D0}" sibTransId="{635DA7C0-DDC2-4562-88D8-8D593C38F60C}"/>
    <dgm:cxn modelId="{1139ED3F-DC5B-4D4A-A6E9-5EB15BBB8D81}" type="presParOf" srcId="{FDCD36A5-DBF8-4F08-958C-3C61B8445A2B}" destId="{0D2AFCC4-661D-4876-8968-2C0C9D91D5FA}" srcOrd="0" destOrd="0" presId="urn:microsoft.com/office/officeart/2005/8/layout/vList2"/>
    <dgm:cxn modelId="{FB89D157-4038-C949-B171-CED0EB6E5A1C}" type="presParOf" srcId="{FDCD36A5-DBF8-4F08-958C-3C61B8445A2B}" destId="{B6B3796C-ABF4-405D-BE9E-5074EB5C3480}" srcOrd="1" destOrd="0" presId="urn:microsoft.com/office/officeart/2005/8/layout/vList2"/>
    <dgm:cxn modelId="{6095CD7F-9B29-1C43-AB0B-BB09B25D05E8}" type="presParOf" srcId="{FDCD36A5-DBF8-4F08-958C-3C61B8445A2B}" destId="{568D0404-83FD-4CB9-AAA2-1F55D31E0FD9}" srcOrd="2" destOrd="0" presId="urn:microsoft.com/office/officeart/2005/8/layout/vList2"/>
    <dgm:cxn modelId="{18205C3E-18FC-9A42-9EE3-D0B972CBE675}" type="presParOf" srcId="{FDCD36A5-DBF8-4F08-958C-3C61B8445A2B}" destId="{CD0E1C93-F982-4609-AABE-452C76DF2A0F}" srcOrd="3" destOrd="0" presId="urn:microsoft.com/office/officeart/2005/8/layout/vList2"/>
    <dgm:cxn modelId="{B9538ECD-39A7-7342-8ECD-3BCADEC9CF1D}" type="presParOf" srcId="{FDCD36A5-DBF8-4F08-958C-3C61B8445A2B}" destId="{DFE435F2-29B1-443C-A331-34EDC82274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DDE73-E144-CC42-B945-9691DD02BD02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does Data</a:t>
          </a:r>
          <a:endParaRPr lang="en-US" sz="1400" kern="1200" dirty="0"/>
        </a:p>
      </dsp:txBody>
      <dsp:txXfrm>
        <a:off x="2614422" y="179995"/>
        <a:ext cx="867155" cy="867155"/>
      </dsp:txXfrm>
    </dsp:sp>
    <dsp:sp modelId="{355FB6E6-71AF-2C49-8B2A-CE2E08357F0D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632045" y="996915"/>
        <a:ext cx="228964" cy="248335"/>
      </dsp:txXfrm>
    </dsp:sp>
    <dsp:sp modelId="{4A5E38A9-3205-DE4C-9D87-E4C30F7D4E89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Influence the Aim</a:t>
          </a:r>
          <a:endParaRPr lang="en-US" sz="1400" kern="1200" dirty="0"/>
        </a:p>
      </dsp:txBody>
      <dsp:txXfrm>
        <a:off x="4105844" y="1263576"/>
        <a:ext cx="867155" cy="867155"/>
      </dsp:txXfrm>
    </dsp:sp>
    <dsp:sp modelId="{5BF06162-41E1-104C-B020-FD36BFF970A8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158126" y="2394156"/>
        <a:ext cx="228964" cy="248335"/>
      </dsp:txXfrm>
    </dsp:sp>
    <dsp:sp modelId="{65799790-8D70-5F48-B6A9-5C5A4F6E3627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Manage Change</a:t>
          </a:r>
          <a:endParaRPr lang="en-US" sz="1400" kern="1200" dirty="0"/>
        </a:p>
      </dsp:txBody>
      <dsp:txXfrm>
        <a:off x="3536171" y="3016849"/>
        <a:ext cx="867155" cy="867155"/>
      </dsp:txXfrm>
    </dsp:sp>
    <dsp:sp modelId="{28EAD469-D3AB-4B4A-BF4F-C68EB97AC481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991839" y="3326259"/>
        <a:ext cx="228964" cy="248335"/>
      </dsp:txXfrm>
    </dsp:sp>
    <dsp:sp modelId="{8DFE3177-72B1-9846-845E-AF2BF398AF77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Impact the Aim</a:t>
          </a:r>
          <a:endParaRPr lang="en-US" sz="1400" kern="1200" dirty="0"/>
        </a:p>
      </dsp:txBody>
      <dsp:txXfrm>
        <a:off x="1692672" y="3016849"/>
        <a:ext cx="867155" cy="867155"/>
      </dsp:txXfrm>
    </dsp:sp>
    <dsp:sp modelId="{BF97BD29-7C9B-644A-86E0-8313965698C1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744954" y="2505090"/>
        <a:ext cx="228964" cy="248335"/>
      </dsp:txXfrm>
    </dsp:sp>
    <dsp:sp modelId="{0496FAE1-5E2F-AD40-8F9F-A6A9C8C22792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And Improve Process of Care</a:t>
          </a:r>
          <a:endParaRPr lang="en-US" sz="1400" kern="1200" dirty="0"/>
        </a:p>
      </dsp:txBody>
      <dsp:txXfrm>
        <a:off x="1122999" y="1263576"/>
        <a:ext cx="867155" cy="867155"/>
      </dsp:txXfrm>
    </dsp:sp>
    <dsp:sp modelId="{390CAF0D-8991-0E4B-8BB2-337B9B1CFD63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140623" y="1065476"/>
        <a:ext cx="228964" cy="248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93E3E-01E3-C04D-A828-2F19C9ADE50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F4FA-6280-774F-B614-4924B699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7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Identify problem areas (e.g., wait lists, billing)</a:t>
            </a:r>
          </a:p>
          <a:p>
            <a:r>
              <a:rPr lang="en-US" smtClean="0"/>
              <a:t>Examine impact on client or staff outcomes</a:t>
            </a:r>
          </a:p>
          <a:p>
            <a:r>
              <a:rPr lang="en-US" smtClean="0"/>
              <a:t>Identify gaps in service</a:t>
            </a:r>
          </a:p>
          <a:p>
            <a:r>
              <a:rPr lang="en-US" smtClean="0"/>
              <a:t>Provide a strategic direction for change</a:t>
            </a:r>
          </a:p>
          <a:p>
            <a:r>
              <a:rPr lang="en-US" smtClean="0"/>
              <a:t>Evaluate the impact of change on the agency</a:t>
            </a:r>
          </a:p>
          <a:p>
            <a:r>
              <a:rPr lang="en-US" smtClean="0"/>
              <a:t>Determine if the change is cost-effective</a:t>
            </a:r>
          </a:p>
          <a:p>
            <a:r>
              <a:rPr lang="en-US" smtClean="0"/>
              <a:t>Drive curiosity/questions about the change</a:t>
            </a:r>
          </a:p>
          <a:p>
            <a:r>
              <a:rPr lang="en-US" smtClean="0"/>
              <a:t>Comparisons to statewide data</a:t>
            </a:r>
          </a:p>
          <a:p>
            <a:endParaRPr lang="en-US" smtClean="0"/>
          </a:p>
          <a:p>
            <a:r>
              <a:rPr lang="en-US" smtClean="0"/>
              <a:t>Share the results with the community</a:t>
            </a:r>
          </a:p>
          <a:p>
            <a:r>
              <a:rPr lang="en-US" smtClean="0"/>
              <a:t>Secure new grants and contracts</a:t>
            </a:r>
          </a:p>
          <a:p>
            <a:r>
              <a:rPr lang="en-US" smtClean="0"/>
              <a:t>Define and understand the problem</a:t>
            </a:r>
          </a:p>
          <a:p>
            <a:r>
              <a:rPr lang="en-US" smtClean="0"/>
              <a:t>Use data in staff recruitment and hiring</a:t>
            </a:r>
          </a:p>
          <a:p>
            <a:r>
              <a:rPr lang="en-US" smtClean="0"/>
              <a:t>Monitor and report program effectiveness</a:t>
            </a:r>
          </a:p>
          <a:p>
            <a:r>
              <a:rPr lang="en-US" smtClean="0"/>
              <a:t>Examine geographic dispersion of clients</a:t>
            </a:r>
          </a:p>
          <a:p>
            <a:r>
              <a:rPr lang="en-US" smtClean="0"/>
              <a:t>Create routine, simple reports to monitor progress</a:t>
            </a:r>
          </a:p>
          <a:p>
            <a:endParaRPr 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0E50E-A504-4DA1-9B7E-4372C180E21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456D6-1635-7545-8AB9-FE059D500FF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01F3E-A4B7-964D-B2FE-EA08E79BB9B4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58573-84DD-564E-9687-1797D211700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465B6-1D59-8B48-B092-436722DDF98E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E1E57-16C7-B347-99AA-9AAFCC37403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latin typeface="Arial" pitchFamily="1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C58C3-466B-924B-8586-D2EBB0158402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4DF98-E5B3-F443-A0D3-7129CE12166A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66BB3-CEF8-5A4C-8755-666FFB78AFFA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4B0FB-EE29-435E-83BB-93B21812691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6082"/>
            <a:ext cx="4519612" cy="3430405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/>
              <a:t>The 4</a:t>
            </a:r>
            <a:r>
              <a:rPr lang="en-US" sz="1400" baseline="30000" smtClean="0"/>
              <a:t>th</a:t>
            </a:r>
            <a:r>
              <a:rPr lang="en-US" sz="1400" smtClean="0"/>
              <a:t> &amp; 5</a:t>
            </a:r>
            <a:r>
              <a:rPr lang="en-US" sz="1400" baseline="30000" smtClean="0"/>
              <a:t>th</a:t>
            </a:r>
            <a:r>
              <a:rPr lang="en-US" sz="1400" smtClean="0"/>
              <a:t> principles, Seeking change ideas outside the organization and Do rapid cycle testing, are address thru the PDSA Process Improvement model.</a:t>
            </a:r>
          </a:p>
          <a:p>
            <a:endParaRPr lang="en-US" sz="1400" smtClean="0"/>
          </a:p>
          <a:p>
            <a:r>
              <a:rPr lang="en-US" sz="1400" smtClean="0"/>
              <a:t>Ask three fundamental questions:</a:t>
            </a:r>
          </a:p>
          <a:p>
            <a:r>
              <a:rPr lang="en-US" sz="1400" smtClean="0"/>
              <a:t>1. What are we trying to accomplish? </a:t>
            </a:r>
          </a:p>
          <a:p>
            <a:r>
              <a:rPr lang="en-US" sz="1400" smtClean="0"/>
              <a:t>2. How will we know if a change is an improvement? </a:t>
            </a:r>
          </a:p>
          <a:p>
            <a:r>
              <a:rPr lang="en-US" sz="1400" smtClean="0"/>
              <a:t>3. What changes can we test that may result in an improvement? </a:t>
            </a:r>
          </a:p>
          <a:p>
            <a:r>
              <a:rPr lang="en-US" sz="1400" smtClean="0"/>
              <a:t>    This is where we engage in idea generation - use the Nominal Group technique, looking at customer suggestions, try looking outside the agency for ideas, etc.</a:t>
            </a:r>
          </a:p>
          <a:p>
            <a:r>
              <a:rPr lang="en-US" sz="1400" smtClean="0"/>
              <a:t>And once a promising change has been identified, rapidly use the Plan-Do-Study-Act (PDSA) cycle to turn a change idea into action:</a:t>
            </a:r>
          </a:p>
          <a:p>
            <a:endParaRPr lang="en-US" sz="1400" smtClean="0"/>
          </a:p>
          <a:p>
            <a:endParaRPr lang="en-US" sz="14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How does this knowledge help?</a:t>
            </a:r>
          </a:p>
          <a:p>
            <a:endParaRPr lang="en-US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400" i="0" dirty="0" smtClean="0">
                <a:latin typeface="Arial" pitchFamily="34" charset="0"/>
              </a:rPr>
              <a:t>Deposits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4000" i="0" dirty="0" smtClean="0">
                <a:latin typeface="Arial" pitchFamily="34" charset="0"/>
              </a:rPr>
              <a:t>Number of Deposits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4000" i="0" dirty="0" smtClean="0">
                <a:latin typeface="Arial" pitchFamily="34" charset="0"/>
              </a:rPr>
              <a:t>Total Amount 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400" i="0" dirty="0" smtClean="0">
                <a:latin typeface="Arial" pitchFamily="34" charset="0"/>
              </a:rPr>
              <a:t>Expenditures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4400" i="0" dirty="0" smtClean="0">
                <a:latin typeface="Arial" pitchFamily="34" charset="0"/>
              </a:rPr>
              <a:t>Number of Checks Written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4400" i="0" dirty="0" smtClean="0">
                <a:latin typeface="Arial" pitchFamily="34" charset="0"/>
              </a:rPr>
              <a:t>Total Amount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777CA3-3250-4FBE-85A1-53CC71E8DE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686076"/>
            <a:ext cx="2971800" cy="45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1" tIns="45400" rIns="90801" bIns="45400" anchor="b"/>
          <a:lstStyle/>
          <a:p>
            <a:pPr algn="r" defTabSz="906463"/>
            <a:fld id="{5C445A48-B77A-4A5E-93FB-94DA28E69B82}" type="slidenum">
              <a:rPr lang="en-US" sz="1200" i="0"/>
              <a:pPr algn="r" defTabSz="906463"/>
              <a:t>13</a:t>
            </a:fld>
            <a:endParaRPr lang="en-US" sz="1200" i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039"/>
            <a:ext cx="5489575" cy="4114880"/>
          </a:xfrm>
          <a:noFill/>
          <a:ln/>
        </p:spPr>
        <p:txBody>
          <a:bodyPr/>
          <a:lstStyle/>
          <a:p>
            <a:r>
              <a:rPr lang="en-US" b="1" smtClean="0"/>
              <a:t>Standard slide – please do not modify.</a:t>
            </a:r>
          </a:p>
          <a:p>
            <a:endParaRPr lang="en-US" b="1" smtClean="0"/>
          </a:p>
          <a:p>
            <a:r>
              <a:rPr lang="en-US" smtClean="0"/>
              <a:t>Pick a concrete example of a PDSA cycle and walk the audience through the story.</a:t>
            </a:r>
          </a:p>
          <a:p>
            <a:endParaRPr lang="en-US" smtClean="0"/>
          </a:p>
          <a:p>
            <a:r>
              <a:rPr lang="en-US" smtClean="0"/>
              <a:t>Example:</a:t>
            </a:r>
          </a:p>
          <a:p>
            <a:pPr>
              <a:buFontTx/>
              <a:buChar char="•"/>
            </a:pPr>
            <a:r>
              <a:rPr lang="en-US" b="1" smtClean="0"/>
              <a:t>Plan</a:t>
            </a:r>
            <a:r>
              <a:rPr lang="en-US" smtClean="0"/>
              <a:t>: An agency decides to offer walk-in service on Wednesday afternoons</a:t>
            </a:r>
          </a:p>
          <a:p>
            <a:pPr>
              <a:buFontTx/>
              <a:buChar char="•"/>
            </a:pPr>
            <a:r>
              <a:rPr lang="en-US" b="1" smtClean="0"/>
              <a:t>Do</a:t>
            </a:r>
            <a:r>
              <a:rPr lang="en-US" smtClean="0"/>
              <a:t>: The agency offers the walk-in hours on Wednesday afternoon for two weeks.</a:t>
            </a:r>
          </a:p>
          <a:p>
            <a:pPr>
              <a:buFontTx/>
              <a:buChar char="•"/>
            </a:pPr>
            <a:r>
              <a:rPr lang="en-US" b="1" smtClean="0"/>
              <a:t>Study</a:t>
            </a:r>
            <a:r>
              <a:rPr lang="en-US" smtClean="0"/>
              <a:t>: No clients showed up for service during the walk-in hours—because the agency forget to notify their community that they were open for walk-ins.</a:t>
            </a:r>
          </a:p>
          <a:p>
            <a:pPr>
              <a:buFontTx/>
              <a:buChar char="•"/>
            </a:pPr>
            <a:r>
              <a:rPr lang="en-US" b="1" smtClean="0"/>
              <a:t>Act</a:t>
            </a:r>
            <a:r>
              <a:rPr lang="en-US" smtClean="0"/>
              <a:t>: Adapt by continuing to offer walk-ins and by advertising the walk-in hours to their community.</a:t>
            </a:r>
          </a:p>
          <a:p>
            <a:endParaRPr lang="en-US" smtClean="0"/>
          </a:p>
          <a:p>
            <a:r>
              <a:rPr lang="en-US" smtClean="0"/>
              <a:t>Emphasis on short cycles—two or three weeks at the most.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BDAE92D4-730C-42E1-8040-7D109C4DB052}" type="slidenum">
              <a:rPr lang="en-US" smtClean="0"/>
              <a:pPr defTabSz="904875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31CEFEEB-D11E-4EE9-9754-15FF98D63243}" type="slidenum">
              <a:rPr lang="en-US" smtClean="0"/>
              <a:pPr defTabSz="904875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30D9CD8B-F745-44B7-9D0E-F82DC8D3C7BC}" type="slidenum">
              <a:rPr lang="en-US" smtClean="0"/>
              <a:pPr defTabSz="904875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" charset="0"/>
              </a:rPr>
              <a:t>Why a dash board and not an Aging Report? Or the profit and loss statement?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79E1-440B-6C46-9C48-92CF384C1F97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636F7-BF80-0F43-A718-BCF1DA607AA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213C-09DF-E24A-8789-5F3CB54F2B68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94E5-21B8-A944-BD52-F49685D771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05943" y="895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959230"/>
            <a:ext cx="6400800" cy="679570"/>
          </a:xfrm>
        </p:spPr>
        <p:txBody>
          <a:bodyPr/>
          <a:lstStyle/>
          <a:p>
            <a:r>
              <a:rPr lang="en-US" dirty="0" smtClean="0"/>
              <a:t>Jay Ford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868362"/>
          </a:xfrm>
        </p:spPr>
        <p:txBody>
          <a:bodyPr anchor="t"/>
          <a:lstStyle/>
          <a:p>
            <a:r>
              <a:rPr lang="en-US" sz="3600" smtClean="0"/>
              <a:t>What can you do with the knowledge?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077200" cy="4572000"/>
          </a:xfrm>
        </p:spPr>
        <p:txBody>
          <a:bodyPr/>
          <a:lstStyle/>
          <a:p>
            <a:r>
              <a:rPr lang="en-US" sz="4000" smtClean="0"/>
              <a:t>Ask Questions</a:t>
            </a:r>
          </a:p>
          <a:p>
            <a:pPr lvl="1"/>
            <a:r>
              <a:rPr lang="en-US" sz="3600" smtClean="0"/>
              <a:t>What type of expenditures?</a:t>
            </a:r>
          </a:p>
          <a:p>
            <a:pPr lvl="1"/>
            <a:r>
              <a:rPr lang="en-US" sz="3600" smtClean="0"/>
              <a:t>When do they occur?</a:t>
            </a:r>
          </a:p>
          <a:p>
            <a:pPr lvl="1"/>
            <a:r>
              <a:rPr lang="en-US" sz="3600" smtClean="0"/>
              <a:t>Why did I experience a loss? Profit?</a:t>
            </a:r>
          </a:p>
          <a:p>
            <a:pPr lvl="1"/>
            <a:r>
              <a:rPr lang="en-US" sz="3600" smtClean="0"/>
              <a:t>What happened that was different this month?</a:t>
            </a:r>
          </a:p>
          <a:p>
            <a:pPr lvl="1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1249362"/>
          </a:xfrm>
        </p:spPr>
        <p:txBody>
          <a:bodyPr anchor="t"/>
          <a:lstStyle/>
          <a:p>
            <a:r>
              <a:rPr lang="en-US" sz="4000" smtClean="0"/>
              <a:t>What is the rest of the story?</a:t>
            </a:r>
          </a:p>
        </p:txBody>
      </p:sp>
      <p:pic>
        <p:nvPicPr>
          <p:cNvPr id="21506" name="Picture 2" descr="C:\Documents and Settings\fordii\Local Settings\Temporary Internet Files\Content.IE5\6WSMARAY\MCj0366848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0" y="2514600"/>
            <a:ext cx="1550988" cy="1795463"/>
          </a:xfrm>
        </p:spPr>
      </p:pic>
      <p:pic>
        <p:nvPicPr>
          <p:cNvPr id="21507" name="Picture 3" descr="C:\Documents and Settings\fordii\Local Settings\Temporary Internet Files\Content.IE5\2IQ1AGDC\MCj036685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850" y="1905000"/>
            <a:ext cx="2368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46482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1. Deposits</a:t>
            </a:r>
          </a:p>
          <a:p>
            <a:r>
              <a:rPr lang="en-US"/>
              <a:t>2. Expenditures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0200" y="4800600"/>
            <a:ext cx="3581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1. Total Deposits</a:t>
            </a:r>
          </a:p>
          <a:p>
            <a:r>
              <a:rPr lang="en-US" sz="2000"/>
              <a:t>2. Number of Deposits</a:t>
            </a:r>
          </a:p>
          <a:p>
            <a:r>
              <a:rPr lang="en-US" sz="2000"/>
              <a:t>3. Total Expenditures</a:t>
            </a:r>
          </a:p>
          <a:p>
            <a:r>
              <a:rPr lang="en-US" sz="2000"/>
              <a:t>4. Number of Expenditures</a:t>
            </a:r>
          </a:p>
          <a:p>
            <a:r>
              <a:rPr lang="en-US" sz="2000"/>
              <a:t>5. Net Profit or Loss</a:t>
            </a:r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 rot="-5400000">
            <a:off x="4514056" y="2566194"/>
            <a:ext cx="484188" cy="1295400"/>
          </a:xfrm>
          <a:prstGeom prst="downArrow">
            <a:avLst>
              <a:gd name="adj1" fmla="val 50000"/>
              <a:gd name="adj2" fmla="val 500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r>
              <a:rPr lang="en-US" smtClean="0"/>
              <a:t>What are your aims?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42672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Big A (for aim)</a:t>
            </a:r>
          </a:p>
          <a:p>
            <a:r>
              <a:rPr lang="en-US" sz="2800" smtClean="0"/>
              <a:t>Reduce readmissions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b="1" smtClean="0"/>
              <a:t>Little A (for aim)</a:t>
            </a:r>
          </a:p>
          <a:p>
            <a:r>
              <a:rPr lang="en-US" sz="2800" smtClean="0"/>
              <a:t>Intermediate measure</a:t>
            </a:r>
          </a:p>
        </p:txBody>
      </p:sp>
      <p:pic>
        <p:nvPicPr>
          <p:cNvPr id="12902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5941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accent2"/>
                </a:solidFill>
                <a:latin typeface="Antique Olive CompactPS"/>
              </a:rPr>
              <a:t>Making Changes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1825625"/>
            <a:ext cx="4894263" cy="3949700"/>
          </a:xfrm>
        </p:spPr>
        <p:txBody>
          <a:bodyPr/>
          <a:lstStyle/>
          <a:p>
            <a:r>
              <a:rPr lang="en-US" sz="2800" b="1" smtClean="0"/>
              <a:t>PDSA Cycles</a:t>
            </a:r>
            <a:r>
              <a:rPr lang="en-US" sz="2800" smtClean="0"/>
              <a:t> </a:t>
            </a:r>
          </a:p>
          <a:p>
            <a:pPr lvl="1"/>
            <a:r>
              <a:rPr lang="en-US" sz="2400" b="1" smtClean="0"/>
              <a:t>P</a:t>
            </a:r>
            <a:r>
              <a:rPr lang="en-US" sz="2400" smtClean="0"/>
              <a:t>lan the change</a:t>
            </a:r>
          </a:p>
          <a:p>
            <a:pPr lvl="1"/>
            <a:r>
              <a:rPr lang="en-US" sz="2400" b="1" smtClean="0"/>
              <a:t>D</a:t>
            </a:r>
            <a:r>
              <a:rPr lang="en-US" sz="2400" smtClean="0"/>
              <a:t>o the plan</a:t>
            </a:r>
          </a:p>
          <a:p>
            <a:pPr lvl="1"/>
            <a:r>
              <a:rPr lang="en-US" sz="2400" b="1" smtClean="0"/>
              <a:t>S</a:t>
            </a:r>
            <a:r>
              <a:rPr lang="en-US" sz="2400" smtClean="0"/>
              <a:t>tudy the results</a:t>
            </a:r>
          </a:p>
          <a:p>
            <a:pPr lvl="1"/>
            <a:r>
              <a:rPr lang="en-US" sz="2400" b="1" smtClean="0"/>
              <a:t>A</a:t>
            </a:r>
            <a:r>
              <a:rPr lang="en-US" sz="2400" smtClean="0"/>
              <a:t>ct on the new knowledge</a:t>
            </a:r>
          </a:p>
          <a:p>
            <a:pPr lvl="2"/>
            <a:r>
              <a:rPr lang="en-US" sz="2000" smtClean="0"/>
              <a:t>Adapt</a:t>
            </a:r>
          </a:p>
          <a:p>
            <a:pPr lvl="2"/>
            <a:r>
              <a:rPr lang="en-US" sz="2000" smtClean="0"/>
              <a:t>Adopt</a:t>
            </a:r>
          </a:p>
          <a:p>
            <a:pPr lvl="2"/>
            <a:r>
              <a:rPr lang="en-US" sz="2000" smtClean="0"/>
              <a:t>Abandon</a:t>
            </a:r>
          </a:p>
          <a:p>
            <a:r>
              <a:rPr lang="en-US" sz="2800" smtClean="0"/>
              <a:t>Two-week-long cycles</a:t>
            </a:r>
          </a:p>
        </p:txBody>
      </p:sp>
      <p:pic>
        <p:nvPicPr>
          <p:cNvPr id="130052" name="Picture 4" descr="http://chsra.wisc.edu/exchange/Corey.Zetts/Inbox/PDSA%20Icons.EML/1_multipart_xF8FF_6_PDSA5.jpg?attach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52600"/>
            <a:ext cx="290195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143000"/>
          </a:xfrm>
        </p:spPr>
        <p:txBody>
          <a:bodyPr/>
          <a:lstStyle/>
          <a:p>
            <a:r>
              <a:rPr lang="en-US" smtClean="0"/>
              <a:t>Sample “Little A Data”</a:t>
            </a:r>
          </a:p>
        </p:txBody>
      </p:sp>
      <p:sp>
        <p:nvSpPr>
          <p:cNvPr id="131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Admission:</a:t>
            </a:r>
          </a:p>
          <a:p>
            <a:r>
              <a:rPr lang="en-US" smtClean="0"/>
              <a:t>In addiction treatment?</a:t>
            </a:r>
          </a:p>
          <a:p>
            <a:r>
              <a:rPr lang="en-US" smtClean="0"/>
              <a:t>Medication adherence</a:t>
            </a:r>
          </a:p>
          <a:p>
            <a:pPr>
              <a:buFontTx/>
              <a:buNone/>
            </a:pPr>
            <a:r>
              <a:rPr lang="en-US" smtClean="0"/>
              <a:t>In treatment:</a:t>
            </a:r>
          </a:p>
          <a:p>
            <a:r>
              <a:rPr lang="en-US" smtClean="0"/>
              <a:t>Engagement/participation</a:t>
            </a:r>
          </a:p>
          <a:p>
            <a:pPr>
              <a:buFontTx/>
              <a:buNone/>
            </a:pPr>
            <a:r>
              <a:rPr lang="en-US" smtClean="0"/>
              <a:t>Post Level:</a:t>
            </a:r>
          </a:p>
          <a:p>
            <a:r>
              <a:rPr lang="en-US" smtClean="0"/>
              <a:t>Successful Transition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Cycle Measures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u="sng" smtClean="0"/>
              <a:t>Cycle Measures</a:t>
            </a:r>
            <a:r>
              <a:rPr lang="en-US" smtClean="0"/>
              <a:t>: examine incremental impact of the PDSA change cycle</a:t>
            </a:r>
          </a:p>
          <a:p>
            <a:pPr eaLnBrk="1" hangingPunct="1"/>
            <a:r>
              <a:rPr lang="en-US" smtClean="0"/>
              <a:t>Three scenarios</a:t>
            </a:r>
          </a:p>
          <a:p>
            <a:pPr lvl="1" eaLnBrk="1" hangingPunct="1"/>
            <a:r>
              <a:rPr lang="en-US" smtClean="0"/>
              <a:t>No shows</a:t>
            </a:r>
          </a:p>
          <a:p>
            <a:pPr lvl="1" eaLnBrk="1" hangingPunct="1"/>
            <a:r>
              <a:rPr lang="en-US" smtClean="0"/>
              <a:t>Transitions between levels of care</a:t>
            </a:r>
          </a:p>
          <a:p>
            <a:pPr lvl="1" eaLnBrk="1" hangingPunct="1"/>
            <a:r>
              <a:rPr lang="en-US" smtClean="0"/>
              <a:t>Time to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Cycle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If the process measure is no-shows, what might be examples of a cycle measure</a:t>
            </a:r>
          </a:p>
          <a:p>
            <a:pPr lvl="1" eaLnBrk="1" hangingPunct="1"/>
            <a:r>
              <a:rPr lang="en-US" smtClean="0"/>
              <a:t>Number of Missing Phone Numbers</a:t>
            </a:r>
          </a:p>
          <a:p>
            <a:pPr lvl="1" eaLnBrk="1" hangingPunct="1"/>
            <a:r>
              <a:rPr lang="en-US" smtClean="0"/>
              <a:t>Number of Connected Calls</a:t>
            </a:r>
          </a:p>
          <a:p>
            <a:pPr lvl="1" eaLnBrk="1" hangingPunct="1"/>
            <a:r>
              <a:rPr lang="en-US" smtClean="0"/>
              <a:t>Number of calls required</a:t>
            </a:r>
          </a:p>
          <a:p>
            <a:pPr lvl="1" eaLnBrk="1" hangingPunct="1"/>
            <a:r>
              <a:rPr lang="en-US" smtClean="0"/>
              <a:t>% of persons called who come the next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4525963"/>
          </a:xfrm>
        </p:spPr>
        <p:txBody>
          <a:bodyPr/>
          <a:lstStyle/>
          <a:p>
            <a:pPr marL="450850" lvl="1" eaLnBrk="1" hangingPunct="1">
              <a:buFont typeface="Wingdings" pitchFamily="2" charset="2"/>
              <a:buChar char="§"/>
            </a:pPr>
            <a:r>
              <a:rPr lang="en-US" smtClean="0"/>
              <a:t>If the process measure is the percent of successful transfers from OP from Detox, what might be examples of a cycle measure</a:t>
            </a:r>
          </a:p>
          <a:p>
            <a:pPr marL="685800" lvl="2" eaLnBrk="1" hangingPunct="1">
              <a:buFont typeface="Wingdings" pitchFamily="2" charset="2"/>
              <a:buChar char="§"/>
            </a:pPr>
            <a:r>
              <a:rPr lang="en-US" smtClean="0"/>
              <a:t>Scheduled appointment within 48 hours of discharge</a:t>
            </a:r>
          </a:p>
          <a:p>
            <a:pPr marL="685800" lvl="2" eaLnBrk="1" hangingPunct="1">
              <a:buFont typeface="Wingdings" pitchFamily="2" charset="2"/>
              <a:buChar char="§"/>
            </a:pPr>
            <a:r>
              <a:rPr lang="en-US" smtClean="0"/>
              <a:t>Number of Calls required</a:t>
            </a:r>
          </a:p>
          <a:p>
            <a:pPr marL="685800" lvl="2" eaLnBrk="1" hangingPunct="1">
              <a:buFont typeface="Wingdings" pitchFamily="2" charset="2"/>
              <a:buChar char="§"/>
            </a:pPr>
            <a:r>
              <a:rPr lang="en-US" smtClean="0"/>
              <a:t>Number of Days between Discharge and Admission</a:t>
            </a:r>
          </a:p>
          <a:p>
            <a:pPr marL="685800" lvl="2" eaLnBrk="1" hangingPunct="1">
              <a:buFont typeface="Wingdings" pitchFamily="2" charset="2"/>
              <a:buChar char="§"/>
            </a:pPr>
            <a:r>
              <a:rPr lang="en-US" smtClean="0"/>
              <a:t>Number of clients offer to attend pre-discharge OP session</a:t>
            </a:r>
          </a:p>
          <a:p>
            <a:pPr marL="685800" lvl="2" eaLnBrk="1" hangingPunct="1">
              <a:buFont typeface="Wingdings" pitchFamily="2" charset="2"/>
              <a:buChar char="§"/>
            </a:pPr>
            <a:r>
              <a:rPr lang="en-US" smtClean="0"/>
              <a:t>Number of clients actually attending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52600" y="2090172"/>
          <a:ext cx="6324600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4995" name="TextBox 5"/>
          <p:cNvSpPr txBox="1">
            <a:spLocks noChangeArrowheads="1"/>
          </p:cNvSpPr>
          <p:nvPr/>
        </p:nvSpPr>
        <p:spPr bwMode="auto">
          <a:xfrm>
            <a:off x="1295400" y="533400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000" b="1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Data</a:t>
            </a:r>
            <a:r>
              <a:rPr lang="en-US" sz="40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answers three common change project questions…..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267200"/>
            <a:ext cx="8305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7" charset="-128"/>
                <a:cs typeface="Arial" pitchFamily="34" charset="0"/>
              </a:rPr>
              <a:t>Data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7" charset="-128"/>
                <a:cs typeface="Arial" pitchFamily="34" charset="0"/>
              </a:rPr>
              <a:t> directs the action steps toward a change project improvement goal.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 rot="-2604348">
            <a:off x="1495425" y="3225800"/>
            <a:ext cx="892175" cy="60325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 rot="-2604348">
            <a:off x="5548313" y="3275013"/>
            <a:ext cx="866775" cy="8255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cxnSp>
        <p:nvCxnSpPr>
          <p:cNvPr id="86022" name="Straight Connector 7"/>
          <p:cNvCxnSpPr>
            <a:cxnSpLocks noChangeShapeType="1"/>
          </p:cNvCxnSpPr>
          <p:nvPr/>
        </p:nvCxnSpPr>
        <p:spPr bwMode="auto">
          <a:xfrm rot="16200000" flipV="1">
            <a:off x="1866900" y="2171700"/>
            <a:ext cx="762000" cy="228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3" name="Straight Connector 16"/>
          <p:cNvCxnSpPr>
            <a:cxnSpLocks noChangeShapeType="1"/>
          </p:cNvCxnSpPr>
          <p:nvPr/>
        </p:nvCxnSpPr>
        <p:spPr bwMode="auto">
          <a:xfrm rot="10800000">
            <a:off x="5867400" y="2514600"/>
            <a:ext cx="457200" cy="304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4" name="Straight Connector 19"/>
          <p:cNvCxnSpPr>
            <a:cxnSpLocks noChangeShapeType="1"/>
          </p:cNvCxnSpPr>
          <p:nvPr/>
        </p:nvCxnSpPr>
        <p:spPr bwMode="auto">
          <a:xfrm rot="16200000" flipV="1">
            <a:off x="4762500" y="1638300"/>
            <a:ext cx="2286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5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3810000" y="1676400"/>
            <a:ext cx="2286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diamond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/>
          <p:cNvSpPr txBox="1">
            <a:spLocks noChangeArrowheads="1"/>
          </p:cNvSpPr>
          <p:nvPr/>
        </p:nvSpPr>
        <p:spPr bwMode="auto">
          <a:xfrm>
            <a:off x="914400" y="12192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latin typeface="Calibri" pitchFamily="34" charset="0"/>
              </a:rPr>
              <a:t>Some is not a number, soon is not a time.</a:t>
            </a:r>
          </a:p>
          <a:p>
            <a:r>
              <a:rPr lang="en-US" sz="6600">
                <a:latin typeface="Calibri" pitchFamily="34" charset="0"/>
              </a:rPr>
              <a:t>		</a:t>
            </a:r>
            <a:r>
              <a:rPr lang="en-US" sz="5400">
                <a:latin typeface="Calibri" pitchFamily="34" charset="0"/>
              </a:rPr>
              <a:t>-- Don Berwick, MD</a:t>
            </a:r>
            <a:endParaRPr lang="en-US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4495800"/>
            <a:ext cx="6172200" cy="954088"/>
          </a:xfrm>
          <a:prstGeom prst="rect">
            <a:avLst/>
          </a:prstGeom>
          <a:solidFill>
            <a:srgbClr val="FFFFCC">
              <a:alpha val="94901"/>
            </a:srgbClr>
          </a:solidFill>
          <a:ln w="9525">
            <a:solidFill>
              <a:srgbClr val="005684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Keep data collection and reporting as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simple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as possible, but be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specific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304800"/>
            <a:ext cx="5032375" cy="73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2590800"/>
            <a:ext cx="4038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3200" b="1" i="1">
                <a:solidFill>
                  <a:srgbClr val="004C74"/>
                </a:solidFill>
              </a:rPr>
              <a:t>A        Step Process for Measuring the Impact of Change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9088" y="2743200"/>
            <a:ext cx="620712" cy="6096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000" b="1" i="0" dirty="0">
                <a:solidFill>
                  <a:srgbClr val="C00000"/>
                </a:solidFill>
                <a:latin typeface="+mj-lt"/>
                <a:ea typeface="ＭＳ Ｐゴシック" pitchFamily="-107" charset="-128"/>
                <a:cs typeface="+mn-cs"/>
              </a:rPr>
              <a:t>6</a:t>
            </a:r>
          </a:p>
        </p:txBody>
      </p:sp>
      <p:pic>
        <p:nvPicPr>
          <p:cNvPr id="90117" name="Picture 7" descr="NIATx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801688"/>
            <a:ext cx="34290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228600"/>
            <a:ext cx="51054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i="1">
                <a:solidFill>
                  <a:srgbClr val="004C74"/>
                </a:solidFill>
              </a:rPr>
              <a:t>6 Steps for Measuring the Impact of Change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09600" y="1981200"/>
            <a:ext cx="7918450" cy="4267200"/>
            <a:chOff x="609600" y="1981200"/>
            <a:chExt cx="7918450" cy="4267200"/>
          </a:xfrm>
        </p:grpSpPr>
        <p:sp>
          <p:nvSpPr>
            <p:cNvPr id="13" name="TextBox 12"/>
            <p:cNvSpPr txBox="1"/>
            <p:nvPr/>
          </p:nvSpPr>
          <p:spPr>
            <a:xfrm>
              <a:off x="2438400" y="5257800"/>
              <a:ext cx="30226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i="0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Always ask </a:t>
              </a:r>
              <a:r>
                <a:rPr lang="en-US" sz="2800" b="1" i="0" u="sng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why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.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096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1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DEFINE YOUR AIM &amp; MEASURES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5052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2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COLLECT BASELINE DATA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4770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3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ESTABLISH A CLEAR GOAL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096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4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CONSISTENTLY COLLECT DATA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052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5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CHART YOUR PROGRESS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770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6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ASK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QUESTIONS</a:t>
              </a:r>
            </a:p>
          </p:txBody>
        </p:sp>
        <p:cxnSp>
          <p:nvCxnSpPr>
            <p:cNvPr id="92172" name="Straight Arrow Connector 22"/>
            <p:cNvCxnSpPr>
              <a:cxnSpLocks noChangeShapeType="1"/>
              <a:stCxn id="8" idx="3"/>
              <a:endCxn id="17" idx="1"/>
            </p:cNvCxnSpPr>
            <p:nvPr/>
          </p:nvCxnSpPr>
          <p:spPr bwMode="auto">
            <a:xfrm>
              <a:off x="2660650" y="2628900"/>
              <a:ext cx="8445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3" name="Straight Arrow Connector 23"/>
            <p:cNvCxnSpPr>
              <a:cxnSpLocks noChangeShapeType="1"/>
              <a:stCxn id="17" idx="3"/>
              <a:endCxn id="18" idx="1"/>
            </p:cNvCxnSpPr>
            <p:nvPr/>
          </p:nvCxnSpPr>
          <p:spPr bwMode="auto">
            <a:xfrm>
              <a:off x="5556250" y="2628900"/>
              <a:ext cx="9207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4" name="Straight Arrow Connector 29"/>
            <p:cNvCxnSpPr>
              <a:cxnSpLocks noChangeShapeType="1"/>
              <a:stCxn id="19" idx="3"/>
              <a:endCxn id="20" idx="1"/>
            </p:cNvCxnSpPr>
            <p:nvPr/>
          </p:nvCxnSpPr>
          <p:spPr bwMode="auto">
            <a:xfrm>
              <a:off x="2660650" y="5600700"/>
              <a:ext cx="8445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5" name="Straight Arrow Connector 32"/>
            <p:cNvCxnSpPr>
              <a:cxnSpLocks noChangeShapeType="1"/>
              <a:stCxn id="20" idx="3"/>
              <a:endCxn id="21" idx="1"/>
            </p:cNvCxnSpPr>
            <p:nvPr/>
          </p:nvCxnSpPr>
          <p:spPr bwMode="auto">
            <a:xfrm>
              <a:off x="5556250" y="5600700"/>
              <a:ext cx="9207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6" name="Elbow Connector 36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 rot="5400000">
              <a:off x="3730625" y="1181100"/>
              <a:ext cx="1676400" cy="5867400"/>
            </a:xfrm>
            <a:prstGeom prst="bentConnector3">
              <a:avLst>
                <a:gd name="adj1" fmla="val 50000"/>
              </a:avLst>
            </a:prstGeom>
            <a:noFill/>
            <a:ln w="41275">
              <a:solidFill>
                <a:srgbClr val="004C74"/>
              </a:solidFill>
              <a:round/>
              <a:headEnd/>
              <a:tailEnd type="arrow" w="med" len="med"/>
            </a:ln>
          </p:spPr>
        </p:cxnSp>
      </p:grpSp>
      <p:pic>
        <p:nvPicPr>
          <p:cNvPr id="92164" name="Picture 39" descr="NIATx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32956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10406063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1143000"/>
          </a:xfrm>
        </p:spPr>
        <p:txBody>
          <a:bodyPr anchor="t"/>
          <a:lstStyle/>
          <a:p>
            <a:pPr algn="l">
              <a:defRPr/>
            </a:pPr>
            <a:r>
              <a:rPr lang="en-US" sz="4000" b="1" i="1" dirty="0" smtClean="0">
                <a:solidFill>
                  <a:schemeClr val="accent3">
                    <a:lumMod val="95000"/>
                  </a:schemeClr>
                </a:solidFill>
                <a:ea typeface="ＭＳ Ｐゴシック" pitchFamily="-107" charset="-128"/>
                <a:cs typeface="ＭＳ Ｐゴシック" pitchFamily="-65" charset="-128"/>
              </a:rPr>
              <a:t>2. Collect baseline data.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667000"/>
            <a:ext cx="7391400" cy="34163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QUESTIONS TO ASK: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Was the data defined to ensure that we collect exactly the information needed?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How accurate is the data? Does accuracy matter?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Does the process ensure that the measures will be collected consistently?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Do trade-offs exist? Is quality more important than the time required to collect data?</a:t>
            </a:r>
            <a:endParaRPr lang="en-US" i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276600" y="990600"/>
            <a:ext cx="3733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Never start a change </a:t>
            </a:r>
          </a:p>
          <a:p>
            <a:pPr eaLnBrk="0" hangingPunct="0"/>
            <a:r>
              <a:rPr lang="en-US" sz="2800" b="1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project without it.</a:t>
            </a:r>
          </a:p>
          <a:p>
            <a:pPr eaLnBrk="0" hangingPunct="0"/>
            <a:r>
              <a:rPr lang="en-US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38052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3. Establish a clear goal.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4495800"/>
            <a:ext cx="7696200" cy="95408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This ensures that the </a:t>
            </a:r>
            <a:r>
              <a:rPr lang="en-US" sz="2800" b="1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results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are </a:t>
            </a:r>
            <a:r>
              <a:rPr lang="en-US" sz="280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interpretable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and </a:t>
            </a:r>
            <a:r>
              <a:rPr lang="en-US" sz="280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accepted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within the organization.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276600" y="1295400"/>
            <a:ext cx="5867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A goal should:</a:t>
            </a:r>
          </a:p>
          <a:p>
            <a:pPr eaLnBrk="0" hangingPunct="0">
              <a:buFontTx/>
              <a:buChar char="-"/>
            </a:pPr>
            <a:r>
              <a:rPr lang="en-US" sz="2800" i="0">
                <a:latin typeface="Arial" pitchFamily="1" charset="0"/>
                <a:ea typeface="Arial" pitchFamily="1" charset="0"/>
                <a:cs typeface="Arial" pitchFamily="1" charset="0"/>
              </a:rPr>
              <a:t> Be realistic yet ambitious</a:t>
            </a:r>
          </a:p>
          <a:p>
            <a:pPr eaLnBrk="0" hangingPunct="0">
              <a:buFontTx/>
              <a:buChar char="-"/>
            </a:pPr>
            <a:r>
              <a:rPr lang="en-US" sz="2800" i="0">
                <a:latin typeface="Arial" pitchFamily="1" charset="0"/>
                <a:ea typeface="Arial" pitchFamily="1" charset="0"/>
                <a:cs typeface="Arial" pitchFamily="1" charset="0"/>
              </a:rPr>
              <a:t> Be linked to project objectives</a:t>
            </a:r>
          </a:p>
          <a:p>
            <a:pPr eaLnBrk="0" hangingPunct="0">
              <a:buFontTx/>
              <a:buChar char="-"/>
            </a:pPr>
            <a:r>
              <a:rPr lang="en-US" sz="2800" i="0">
                <a:latin typeface="Arial" pitchFamily="1" charset="0"/>
                <a:ea typeface="Arial" pitchFamily="1" charset="0"/>
                <a:cs typeface="Arial" pitchFamily="1" charset="0"/>
              </a:rPr>
              <a:t> Avoid confusion</a:t>
            </a:r>
            <a:r>
              <a:rPr lang="en-US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162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4. Consistently collect data.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40213" y="2608263"/>
            <a:ext cx="5038725" cy="3640137"/>
            <a:chOff x="4240150" y="895350"/>
            <a:chExt cx="5038876" cy="3639966"/>
          </a:xfrm>
        </p:grpSpPr>
        <p:pic>
          <p:nvPicPr>
            <p:cNvPr id="10035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95875" y="895350"/>
              <a:ext cx="4048125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20574376">
              <a:off x="4240150" y="2764716"/>
              <a:ext cx="1665841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Monday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0574376">
              <a:off x="5072897" y="3185635"/>
              <a:ext cx="1912703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Tuesday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0390168">
              <a:off x="5796128" y="3666589"/>
              <a:ext cx="2406428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Wednesday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333903">
              <a:off x="7119460" y="3950541"/>
              <a:ext cx="2159566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Thursday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029200"/>
            <a:ext cx="3810000" cy="13843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Regular data collection is a crucial part of the change process.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200" y="1219200"/>
            <a:ext cx="5257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i="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As a team, decide: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Who will collect the data?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How will they collect it?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Where will the data be stored?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09775"/>
            <a:ext cx="3200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5. Chart your progress.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4114800"/>
            <a:ext cx="3276600" cy="95408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Use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visual aids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for</a:t>
            </a:r>
          </a:p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sharing the data.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276600" y="1295400"/>
            <a:ext cx="5867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Share</a:t>
            </a:r>
            <a:r>
              <a:rPr lang="en-US" sz="2800" b="1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pre-change </a:t>
            </a: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(baseline)</a:t>
            </a:r>
          </a:p>
          <a:p>
            <a:pPr eaLnBrk="0" hangingPunct="0"/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and </a:t>
            </a:r>
            <a:r>
              <a:rPr lang="en-US" sz="2800" b="1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post-change </a:t>
            </a: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data with: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Change Team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Executive Sponsor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Others in the organization</a:t>
            </a:r>
            <a:r>
              <a:rPr lang="en-US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6019800"/>
            <a:ext cx="3276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ea typeface="ＭＳ Ｐゴシック" pitchFamily="-107" charset="-128"/>
                <a:cs typeface="+mn-cs"/>
              </a:rPr>
              <a:t>Line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7" descr="https://www.niatx.net/Images/Misc/demo_ch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838200"/>
            <a:ext cx="79168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i="1">
                <a:solidFill>
                  <a:srgbClr val="004C74"/>
                </a:solidFill>
              </a:rPr>
              <a:t>A simple line graph example</a:t>
            </a:r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1447800" y="5889625"/>
            <a:ext cx="6477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solidFill>
                  <a:srgbClr val="C000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Remember: One graph, one message.</a:t>
            </a:r>
            <a:r>
              <a:rPr lang="en-US">
                <a:solidFill>
                  <a:srgbClr val="C000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162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6. Ask questions.</a:t>
            </a:r>
          </a:p>
        </p:txBody>
      </p:sp>
      <p:sp>
        <p:nvSpPr>
          <p:cNvPr id="106499" name="Rectangle 10"/>
          <p:cNvSpPr>
            <a:spLocks noChangeArrowheads="1"/>
          </p:cNvSpPr>
          <p:nvPr/>
        </p:nvSpPr>
        <p:spPr bwMode="auto">
          <a:xfrm>
            <a:off x="381000" y="1219200"/>
            <a:ext cx="876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i="0">
                <a:latin typeface="Arial" pitchFamily="1" charset="0"/>
                <a:ea typeface="Arial" pitchFamily="1" charset="0"/>
                <a:cs typeface="Arial" pitchFamily="1" charset="0"/>
              </a:rPr>
              <a:t>What is the information telling me about change in my organization?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514600"/>
            <a:ext cx="4762500" cy="3571875"/>
          </a:xfrm>
          <a:prstGeom prst="rect">
            <a:avLst/>
          </a:prstGeom>
          <a:noFill/>
          <a:ln w="25400">
            <a:solidFill>
              <a:srgbClr val="59595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06501" name="Rectangle 11"/>
          <p:cNvSpPr>
            <a:spLocks noChangeArrowheads="1"/>
          </p:cNvSpPr>
          <p:nvPr/>
        </p:nvSpPr>
        <p:spPr bwMode="auto">
          <a:xfrm>
            <a:off x="381000" y="1676400"/>
            <a:ext cx="838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i="0">
                <a:latin typeface="Arial" pitchFamily="1" charset="0"/>
                <a:ea typeface="Arial" pitchFamily="1" charset="0"/>
                <a:cs typeface="Arial" pitchFamily="1" charset="0"/>
              </a:rPr>
              <a:t>Why was one change successful and another unsuccessful?</a:t>
            </a:r>
            <a:r>
              <a:rPr lang="en-US" sz="22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5257800"/>
            <a:ext cx="3022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i="0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Always ask </a:t>
            </a:r>
            <a:r>
              <a:rPr lang="en-US" sz="2800" b="1" i="0" u="sng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why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Quick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848600" cy="4114800"/>
          </a:xfrm>
        </p:spPr>
        <p:txBody>
          <a:bodyPr/>
          <a:lstStyle/>
          <a:p>
            <a:r>
              <a:rPr lang="en-US" dirty="0" smtClean="0"/>
              <a:t>What data is important?</a:t>
            </a:r>
          </a:p>
          <a:p>
            <a:r>
              <a:rPr lang="en-US" dirty="0" smtClean="0"/>
              <a:t>Who uses this data?</a:t>
            </a:r>
          </a:p>
          <a:p>
            <a:r>
              <a:rPr lang="en-US" dirty="0" smtClean="0"/>
              <a:t>How is this data utilized?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7200" cy="868362"/>
          </a:xfrm>
        </p:spPr>
        <p:txBody>
          <a:bodyPr/>
          <a:lstStyle/>
          <a:p>
            <a:r>
              <a:rPr lang="en-US" smtClean="0"/>
              <a:t>Using data to make decisions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3048000"/>
            <a:ext cx="1878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Gaps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5257800"/>
            <a:ext cx="43845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Cost Effective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3048000"/>
            <a:ext cx="31094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2647" y="1295400"/>
            <a:ext cx="24169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Impact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0999" y="4572000"/>
            <a:ext cx="31094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Problems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1524000"/>
            <a:ext cx="4188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990600" y="2362200"/>
            <a:ext cx="7924800" cy="1362075"/>
          </a:xfrm>
        </p:spPr>
        <p:txBody>
          <a:bodyPr/>
          <a:lstStyle/>
          <a:p>
            <a:pPr algn="ctr"/>
            <a:r>
              <a:rPr lang="en-US" sz="4300" cap="none" smtClean="0"/>
              <a:t>WHY IS THIS IMPORTANT?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153400" cy="18288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4900" smtClean="0"/>
              <a:t>Principle #5 </a:t>
            </a:r>
            <a:br>
              <a:rPr lang="en-US" sz="4900" smtClean="0"/>
            </a:br>
            <a:r>
              <a:rPr lang="en-US" sz="4900" smtClean="0"/>
              <a:t>Rapid Cycle Testing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1738" y="2286000"/>
            <a:ext cx="7408862" cy="3124200"/>
          </a:xfrm>
        </p:spPr>
        <p:txBody>
          <a:bodyPr/>
          <a:lstStyle/>
          <a:p>
            <a:r>
              <a:rPr lang="en-US" smtClean="0"/>
              <a:t>Start by asking 3 questions</a:t>
            </a:r>
          </a:p>
          <a:p>
            <a:pPr lvl="1"/>
            <a:r>
              <a:rPr lang="en-US" smtClean="0"/>
              <a:t>What are we trying to accomplish?</a:t>
            </a:r>
          </a:p>
          <a:p>
            <a:pPr lvl="1"/>
            <a:r>
              <a:rPr lang="en-US" smtClean="0">
                <a:solidFill>
                  <a:srgbClr val="C00000"/>
                </a:solidFill>
              </a:rPr>
              <a:t>How will we know the change is an improvement?</a:t>
            </a:r>
          </a:p>
          <a:p>
            <a:pPr lvl="1"/>
            <a:r>
              <a:rPr lang="en-US" smtClean="0"/>
              <a:t>What changes can we test that will result in an improvement?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209800" y="600075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>
              <a:spcBef>
                <a:spcPct val="20000"/>
              </a:spcBef>
            </a:pPr>
            <a:r>
              <a:rPr lang="en-US" sz="1000" b="1" i="0">
                <a:solidFill>
                  <a:srgbClr val="007FC4"/>
                </a:solidFill>
              </a:rPr>
              <a:t>Model for Improvement</a:t>
            </a:r>
            <a:r>
              <a:rPr lang="en-US" sz="1000" i="0">
                <a:solidFill>
                  <a:srgbClr val="007FC4"/>
                </a:solidFill>
              </a:rPr>
              <a:t/>
            </a:r>
            <a:br>
              <a:rPr lang="en-US" sz="1000" i="0">
                <a:solidFill>
                  <a:srgbClr val="007FC4"/>
                </a:solidFill>
              </a:rPr>
            </a:br>
            <a:r>
              <a:rPr lang="en-US" sz="1000" i="0">
                <a:solidFill>
                  <a:srgbClr val="007FC4"/>
                </a:solidFill>
              </a:rPr>
              <a:t>Reference: Langley, Nolan, Nolan, Norman, &amp; Provost. </a:t>
            </a:r>
            <a:r>
              <a:rPr lang="en-US" sz="1000">
                <a:solidFill>
                  <a:srgbClr val="007FC4"/>
                </a:solidFill>
              </a:rPr>
              <a:t>The Improvement Guide, </a:t>
            </a:r>
            <a:r>
              <a:rPr lang="en-US" sz="1000" i="0">
                <a:solidFill>
                  <a:srgbClr val="007FC4"/>
                </a:solidFill>
              </a:rPr>
              <a:t>San Francisco, Jossey-Bass Publishers, 1996</a:t>
            </a: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smtClean="0"/>
              <a:t>What do I need to Know?</a:t>
            </a:r>
          </a:p>
        </p:txBody>
      </p:sp>
      <p:pic>
        <p:nvPicPr>
          <p:cNvPr id="116739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45702" r="-45702"/>
          <a:stretch>
            <a:fillRect/>
          </a:stretch>
        </p:blipFill>
        <p:spPr>
          <a:xfrm>
            <a:off x="2895600" y="1981200"/>
            <a:ext cx="8229600" cy="4525963"/>
          </a:xfrm>
        </p:spPr>
      </p:pic>
      <p:pic>
        <p:nvPicPr>
          <p:cNvPr id="11674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28987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 Quick Example</a:t>
            </a:r>
            <a:endParaRPr lang="en-US" dirty="0"/>
          </a:p>
        </p:txBody>
      </p:sp>
      <p:pic>
        <p:nvPicPr>
          <p:cNvPr id="4" name="Picture 1034" descr="C:\Documents and Settings\fordii\Local Settings\Temporary Internet Files\Content.IE5\36PMLFBU\MPj040682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76400"/>
            <a:ext cx="50292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2"/>
          <p:cNvSpPr>
            <a:spLocks noGrp="1"/>
          </p:cNvSpPr>
          <p:nvPr>
            <p:ph sz="half" idx="1"/>
          </p:nvPr>
        </p:nvSpPr>
        <p:spPr>
          <a:xfrm>
            <a:off x="762000" y="2103438"/>
            <a:ext cx="3276600" cy="2316162"/>
          </a:xfrm>
        </p:spPr>
        <p:txBody>
          <a:bodyPr/>
          <a:lstStyle/>
          <a:p>
            <a:r>
              <a:rPr lang="en-US" sz="3200" dirty="0" smtClean="0"/>
              <a:t>2 Categories</a:t>
            </a:r>
          </a:p>
          <a:p>
            <a:pPr lvl="1"/>
            <a:r>
              <a:rPr lang="en-US" sz="2800" dirty="0" smtClean="0"/>
              <a:t>Deposits</a:t>
            </a:r>
          </a:p>
          <a:p>
            <a:pPr lvl="1"/>
            <a:r>
              <a:rPr lang="en-US" sz="2800" dirty="0" smtClean="0"/>
              <a:t>Expenditures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868362"/>
          </a:xfrm>
        </p:spPr>
        <p:txBody>
          <a:bodyPr anchor="t"/>
          <a:lstStyle/>
          <a:p>
            <a:r>
              <a:rPr lang="en-US" sz="3600" smtClean="0"/>
              <a:t>What can you do with the knowledge?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010400" cy="838200"/>
          </a:xfrm>
        </p:spPr>
        <p:txBody>
          <a:bodyPr/>
          <a:lstStyle/>
          <a:p>
            <a:r>
              <a:rPr lang="en-US" smtClean="0"/>
              <a:t>Net Profit = Deposits - Expenditures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71600" y="1828800"/>
            <a:ext cx="2168525" cy="3276600"/>
            <a:chOff x="1371596" y="1828800"/>
            <a:chExt cx="2168783" cy="3276599"/>
          </a:xfrm>
        </p:grpSpPr>
        <p:pic>
          <p:nvPicPr>
            <p:cNvPr id="121864" name="Picture 4" descr="C:\Documents and Settings\fordii\Local Settings\Temporary Internet Files\Content.IE5\JHB9KRD5\MCj0307556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1596" y="2362199"/>
              <a:ext cx="2168783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865" name="TextBox 6"/>
            <p:cNvSpPr txBox="1">
              <a:spLocks noChangeArrowheads="1"/>
            </p:cNvSpPr>
            <p:nvPr/>
          </p:nvSpPr>
          <p:spPr bwMode="auto">
            <a:xfrm>
              <a:off x="1447800" y="1828800"/>
              <a:ext cx="1752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Hit Jackpot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038600" y="2286000"/>
            <a:ext cx="4876800" cy="4114800"/>
            <a:chOff x="4038600" y="2286000"/>
            <a:chExt cx="4876800" cy="4114800"/>
          </a:xfrm>
        </p:grpSpPr>
        <p:pic>
          <p:nvPicPr>
            <p:cNvPr id="121862" name="Picture 3" descr="C:\Documents and Settings\fordii\Local Settings\Temporary Internet Files\Content.IE5\F8LTTPY2\MPj04275910000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2743200"/>
              <a:ext cx="48768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863" name="TextBox 8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2286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Broke the Bank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1552</Words>
  <Application>Microsoft Office PowerPoint</Application>
  <PresentationFormat>On-screen Show (4:3)</PresentationFormat>
  <Paragraphs>259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Quick Questions</vt:lpstr>
      <vt:lpstr>Using data to make decisions</vt:lpstr>
      <vt:lpstr>WHY IS THIS IMPORTANT?</vt:lpstr>
      <vt:lpstr>Principle #5  Rapid Cycle Testing </vt:lpstr>
      <vt:lpstr>What do I need to Know?</vt:lpstr>
      <vt:lpstr>A Quick Example</vt:lpstr>
      <vt:lpstr>What can you do with the knowledge?</vt:lpstr>
      <vt:lpstr>What can you do with the knowledge?</vt:lpstr>
      <vt:lpstr>What is the rest of the story?</vt:lpstr>
      <vt:lpstr>What are your aims?</vt:lpstr>
      <vt:lpstr>Making Changes</vt:lpstr>
      <vt:lpstr>Sample “Little A Data”</vt:lpstr>
      <vt:lpstr>Cycle Measures</vt:lpstr>
      <vt:lpstr>Cycle Measures</vt:lpstr>
      <vt:lpstr>Cycle Measures</vt:lpstr>
      <vt:lpstr>PowerPoint Presentation</vt:lpstr>
      <vt:lpstr>PowerPoint Presentation</vt:lpstr>
      <vt:lpstr>PowerPoint Presentation</vt:lpstr>
      <vt:lpstr>A        Step Process for Measuring the Impact of Change</vt:lpstr>
      <vt:lpstr>6 Steps for Measuring the Impact of Change</vt:lpstr>
      <vt:lpstr>2. Collect baseline data.</vt:lpstr>
      <vt:lpstr>3. Establish a clear goal.</vt:lpstr>
      <vt:lpstr>4. Consistently collect data.</vt:lpstr>
      <vt:lpstr>5. Chart your progress.</vt:lpstr>
      <vt:lpstr>A simple line graph example</vt:lpstr>
      <vt:lpstr>6. Ask questions.</vt:lpstr>
    </vt:vector>
  </TitlesOfParts>
  <Company>UW Madison - CHESS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Ford</dc:creator>
  <cp:lastModifiedBy>anna wheelock</cp:lastModifiedBy>
  <cp:revision>1</cp:revision>
  <dcterms:created xsi:type="dcterms:W3CDTF">2012-02-29T16:26:01Z</dcterms:created>
  <dcterms:modified xsi:type="dcterms:W3CDTF">2012-02-29T20:44:29Z</dcterms:modified>
</cp:coreProperties>
</file>