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4"/>
  </p:notesMasterIdLst>
  <p:handoutMasterIdLst>
    <p:handoutMasterId r:id="rId125"/>
  </p:handoutMasterIdLst>
  <p:sldIdLst>
    <p:sldId id="332" r:id="rId2"/>
    <p:sldId id="331" r:id="rId3"/>
    <p:sldId id="279" r:id="rId4"/>
    <p:sldId id="280" r:id="rId5"/>
    <p:sldId id="283" r:id="rId6"/>
    <p:sldId id="328" r:id="rId7"/>
    <p:sldId id="330" r:id="rId8"/>
    <p:sldId id="290" r:id="rId9"/>
    <p:sldId id="291" r:id="rId10"/>
    <p:sldId id="292" r:id="rId11"/>
    <p:sldId id="293" r:id="rId12"/>
    <p:sldId id="411" r:id="rId13"/>
    <p:sldId id="457" r:id="rId14"/>
    <p:sldId id="458" r:id="rId15"/>
    <p:sldId id="459" r:id="rId16"/>
    <p:sldId id="460" r:id="rId17"/>
    <p:sldId id="461" r:id="rId18"/>
    <p:sldId id="46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445" r:id="rId60"/>
    <p:sldId id="447" r:id="rId61"/>
    <p:sldId id="448" r:id="rId62"/>
    <p:sldId id="449" r:id="rId63"/>
    <p:sldId id="450" r:id="rId64"/>
    <p:sldId id="456" r:id="rId65"/>
    <p:sldId id="452" r:id="rId66"/>
    <p:sldId id="374" r:id="rId67"/>
    <p:sldId id="375" r:id="rId68"/>
    <p:sldId id="454" r:id="rId69"/>
    <p:sldId id="442"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0" r:id="rId97"/>
    <p:sldId id="441" r:id="rId98"/>
    <p:sldId id="410"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387" r:id="rId112"/>
    <p:sldId id="388" r:id="rId113"/>
    <p:sldId id="389" r:id="rId114"/>
    <p:sldId id="390" r:id="rId115"/>
    <p:sldId id="391" r:id="rId116"/>
    <p:sldId id="392" r:id="rId117"/>
    <p:sldId id="393" r:id="rId118"/>
    <p:sldId id="394" r:id="rId119"/>
    <p:sldId id="395" r:id="rId120"/>
    <p:sldId id="396" r:id="rId121"/>
    <p:sldId id="397" r:id="rId122"/>
    <p:sldId id="443" r:id="rId123"/>
  </p:sldIdLst>
  <p:sldSz cx="9144000" cy="6858000" type="screen4x3"/>
  <p:notesSz cx="7315200" cy="9601200"/>
  <p:custDataLst>
    <p:tags r:id="rId126"/>
  </p:custDataLst>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ＭＳ Ｐゴシック" pitchFamily="-107" charset="-128"/>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ＭＳ Ｐゴシック" pitchFamily="-107" charset="-128"/>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ＭＳ Ｐゴシック" pitchFamily="-107" charset="-128"/>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ＭＳ Ｐゴシック" pitchFamily="-107" charset="-128"/>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ＭＳ Ｐゴシック" pitchFamily="-107" charset="-128"/>
        <a:cs typeface="+mn-cs"/>
      </a:defRPr>
    </a:lvl5pPr>
    <a:lvl6pPr marL="2286000" algn="l" defTabSz="914400" rtl="0" eaLnBrk="1" latinLnBrk="0" hangingPunct="1">
      <a:defRPr sz="2400" i="1" kern="1200">
        <a:solidFill>
          <a:schemeClr val="tx1"/>
        </a:solidFill>
        <a:latin typeface="Times New Roman" pitchFamily="18" charset="0"/>
        <a:ea typeface="ＭＳ Ｐゴシック" pitchFamily="-107" charset="-128"/>
        <a:cs typeface="+mn-cs"/>
      </a:defRPr>
    </a:lvl6pPr>
    <a:lvl7pPr marL="2743200" algn="l" defTabSz="914400" rtl="0" eaLnBrk="1" latinLnBrk="0" hangingPunct="1">
      <a:defRPr sz="2400" i="1" kern="1200">
        <a:solidFill>
          <a:schemeClr val="tx1"/>
        </a:solidFill>
        <a:latin typeface="Times New Roman" pitchFamily="18" charset="0"/>
        <a:ea typeface="ＭＳ Ｐゴシック" pitchFamily="-107" charset="-128"/>
        <a:cs typeface="+mn-cs"/>
      </a:defRPr>
    </a:lvl7pPr>
    <a:lvl8pPr marL="3200400" algn="l" defTabSz="914400" rtl="0" eaLnBrk="1" latinLnBrk="0" hangingPunct="1">
      <a:defRPr sz="2400" i="1" kern="1200">
        <a:solidFill>
          <a:schemeClr val="tx1"/>
        </a:solidFill>
        <a:latin typeface="Times New Roman" pitchFamily="18" charset="0"/>
        <a:ea typeface="ＭＳ Ｐゴシック" pitchFamily="-107" charset="-128"/>
        <a:cs typeface="+mn-cs"/>
      </a:defRPr>
    </a:lvl8pPr>
    <a:lvl9pPr marL="3657600" algn="l" defTabSz="914400" rtl="0" eaLnBrk="1" latinLnBrk="0" hangingPunct="1">
      <a:defRPr sz="2400" i="1" kern="1200">
        <a:solidFill>
          <a:schemeClr val="tx1"/>
        </a:solidFill>
        <a:latin typeface="Times New Roman" pitchFamily="18"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7FC4"/>
    <a:srgbClr val="005684"/>
    <a:srgbClr val="FFFF99"/>
    <a:srgbClr val="3D3DB9"/>
    <a:srgbClr val="4D4D4D"/>
    <a:srgbClr val="004C74"/>
    <a:srgbClr val="4B4B4B"/>
    <a:srgbClr val="5E5E5E"/>
    <a:srgbClr val="292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3" autoAdjust="0"/>
    <p:restoredTop sz="82878" autoAdjust="0"/>
  </p:normalViewPr>
  <p:slideViewPr>
    <p:cSldViewPr>
      <p:cViewPr>
        <p:scale>
          <a:sx n="70" d="100"/>
          <a:sy n="70" d="100"/>
        </p:scale>
        <p:origin x="-1248" y="-444"/>
      </p:cViewPr>
      <p:guideLst>
        <p:guide orient="horz" pos="2160"/>
        <p:guide pos="2880"/>
      </p:guideLst>
    </p:cSldViewPr>
  </p:slideViewPr>
  <p:outlineViewPr>
    <p:cViewPr>
      <p:scale>
        <a:sx n="75" d="100"/>
        <a:sy n="75" d="100"/>
      </p:scale>
      <p:origin x="0" y="0"/>
    </p:cViewPr>
  </p:outlineViewPr>
  <p:notesTextViewPr>
    <p:cViewPr>
      <p:scale>
        <a:sx n="50" d="100"/>
        <a:sy n="50" d="100"/>
      </p:scale>
      <p:origin x="0" y="0"/>
    </p:cViewPr>
  </p:notesTextViewPr>
  <p:sorterViewPr>
    <p:cViewPr>
      <p:scale>
        <a:sx n="66" d="100"/>
        <a:sy n="66" d="100"/>
      </p:scale>
      <p:origin x="0" y="1872"/>
    </p:cViewPr>
  </p:sorterViewPr>
  <p:notesViewPr>
    <p:cSldViewPr>
      <p:cViewPr varScale="1">
        <p:scale>
          <a:sx n="58" d="100"/>
          <a:sy n="58" d="100"/>
        </p:scale>
        <p:origin x="-181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817C-5B9C-AE42-9182-00657871ED49}"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3F26CEDB-7223-224C-858D-6D1A4E2E1095}">
      <dgm:prSet phldrT="[Text]"/>
      <dgm:spPr/>
      <dgm:t>
        <a:bodyPr/>
        <a:lstStyle/>
        <a:p>
          <a:r>
            <a:rPr lang="en-US" b="1" dirty="0" smtClean="0">
              <a:solidFill>
                <a:schemeClr val="tx1"/>
              </a:solidFill>
            </a:rPr>
            <a:t>How does Data</a:t>
          </a:r>
          <a:endParaRPr lang="en-US" b="1" dirty="0">
            <a:solidFill>
              <a:schemeClr val="tx1"/>
            </a:solidFill>
          </a:endParaRPr>
        </a:p>
      </dgm:t>
    </dgm:pt>
    <dgm:pt modelId="{D2AFD8C1-C497-8D4B-89C4-5D78FA870C89}" type="parTrans" cxnId="{0E9872D8-5B59-F64C-95D8-502EFC6A7321}">
      <dgm:prSet/>
      <dgm:spPr/>
      <dgm:t>
        <a:bodyPr/>
        <a:lstStyle/>
        <a:p>
          <a:endParaRPr lang="en-US"/>
        </a:p>
      </dgm:t>
    </dgm:pt>
    <dgm:pt modelId="{A36FC194-B1DE-3943-AFA1-3F298DF22642}" type="sibTrans" cxnId="{0E9872D8-5B59-F64C-95D8-502EFC6A7321}">
      <dgm:prSet/>
      <dgm:spPr/>
      <dgm:t>
        <a:bodyPr/>
        <a:lstStyle/>
        <a:p>
          <a:endParaRPr lang="en-US"/>
        </a:p>
      </dgm:t>
    </dgm:pt>
    <dgm:pt modelId="{9B9E1908-D0E6-5B47-A38D-9705BADECD65}">
      <dgm:prSet phldrT="[Text]"/>
      <dgm:spPr/>
      <dgm:t>
        <a:bodyPr/>
        <a:lstStyle/>
        <a:p>
          <a:r>
            <a:rPr lang="en-US" b="1" dirty="0" smtClean="0">
              <a:solidFill>
                <a:schemeClr val="tx1"/>
              </a:solidFill>
            </a:rPr>
            <a:t>Influence the Aim</a:t>
          </a:r>
          <a:endParaRPr lang="en-US" b="1" dirty="0">
            <a:solidFill>
              <a:schemeClr val="tx1"/>
            </a:solidFill>
          </a:endParaRPr>
        </a:p>
      </dgm:t>
    </dgm:pt>
    <dgm:pt modelId="{5332648E-422E-3B41-BCD9-59E4DCB569A5}" type="parTrans" cxnId="{2DA65FB9-F6C2-9F40-91E8-C0B6CF9F77C2}">
      <dgm:prSet/>
      <dgm:spPr/>
      <dgm:t>
        <a:bodyPr/>
        <a:lstStyle/>
        <a:p>
          <a:endParaRPr lang="en-US"/>
        </a:p>
      </dgm:t>
    </dgm:pt>
    <dgm:pt modelId="{E8692313-D20C-5D4E-8D27-966B0848E02E}" type="sibTrans" cxnId="{2DA65FB9-F6C2-9F40-91E8-C0B6CF9F77C2}">
      <dgm:prSet/>
      <dgm:spPr/>
      <dgm:t>
        <a:bodyPr/>
        <a:lstStyle/>
        <a:p>
          <a:endParaRPr lang="en-US"/>
        </a:p>
      </dgm:t>
    </dgm:pt>
    <dgm:pt modelId="{1AB5867D-C588-F743-B3DC-1E0AC37EE83C}">
      <dgm:prSet phldrT="[Text]"/>
      <dgm:spPr/>
      <dgm:t>
        <a:bodyPr/>
        <a:lstStyle/>
        <a:p>
          <a:r>
            <a:rPr lang="en-US" b="1" dirty="0" smtClean="0">
              <a:solidFill>
                <a:schemeClr val="tx1"/>
              </a:solidFill>
            </a:rPr>
            <a:t>To Manage Change</a:t>
          </a:r>
          <a:endParaRPr lang="en-US" b="1" dirty="0">
            <a:solidFill>
              <a:schemeClr val="tx1"/>
            </a:solidFill>
          </a:endParaRPr>
        </a:p>
      </dgm:t>
    </dgm:pt>
    <dgm:pt modelId="{EF2BA923-5CFB-8B47-B7C4-E58DA05E9ACC}" type="parTrans" cxnId="{60CF653F-A539-A049-A443-7C935CC05EC5}">
      <dgm:prSet/>
      <dgm:spPr/>
      <dgm:t>
        <a:bodyPr/>
        <a:lstStyle/>
        <a:p>
          <a:endParaRPr lang="en-US"/>
        </a:p>
      </dgm:t>
    </dgm:pt>
    <dgm:pt modelId="{1ECA2711-4443-914F-9B20-E768A99330D1}" type="sibTrans" cxnId="{60CF653F-A539-A049-A443-7C935CC05EC5}">
      <dgm:prSet/>
      <dgm:spPr/>
      <dgm:t>
        <a:bodyPr/>
        <a:lstStyle/>
        <a:p>
          <a:endParaRPr lang="en-US"/>
        </a:p>
      </dgm:t>
    </dgm:pt>
    <dgm:pt modelId="{A4BF2C4B-291A-9044-B281-2BDEE9A6B49B}">
      <dgm:prSet phldrT="[Text]"/>
      <dgm:spPr/>
      <dgm:t>
        <a:bodyPr/>
        <a:lstStyle/>
        <a:p>
          <a:r>
            <a:rPr lang="en-US" b="1" dirty="0" smtClean="0">
              <a:solidFill>
                <a:schemeClr val="tx1"/>
              </a:solidFill>
            </a:rPr>
            <a:t>To Impact the Aim</a:t>
          </a:r>
          <a:endParaRPr lang="en-US" b="1" dirty="0">
            <a:solidFill>
              <a:schemeClr val="tx1"/>
            </a:solidFill>
          </a:endParaRPr>
        </a:p>
      </dgm:t>
    </dgm:pt>
    <dgm:pt modelId="{34015EE8-2C6E-8040-A0CA-8E1DB82DC180}" type="parTrans" cxnId="{BB3FCCC4-9BAE-794C-A6F8-0433295BD0F8}">
      <dgm:prSet/>
      <dgm:spPr/>
      <dgm:t>
        <a:bodyPr/>
        <a:lstStyle/>
        <a:p>
          <a:endParaRPr lang="en-US"/>
        </a:p>
      </dgm:t>
    </dgm:pt>
    <dgm:pt modelId="{26C035ED-1DF3-6D4F-A69C-971AECB97B4D}" type="sibTrans" cxnId="{BB3FCCC4-9BAE-794C-A6F8-0433295BD0F8}">
      <dgm:prSet/>
      <dgm:spPr/>
      <dgm:t>
        <a:bodyPr/>
        <a:lstStyle/>
        <a:p>
          <a:endParaRPr lang="en-US"/>
        </a:p>
      </dgm:t>
    </dgm:pt>
    <dgm:pt modelId="{19B063C0-0C4A-E944-B462-987618DE2D32}">
      <dgm:prSet phldrT="[Text]"/>
      <dgm:spPr/>
      <dgm:t>
        <a:bodyPr/>
        <a:lstStyle/>
        <a:p>
          <a:r>
            <a:rPr lang="en-US" b="1" dirty="0" smtClean="0">
              <a:solidFill>
                <a:schemeClr val="tx1"/>
              </a:solidFill>
            </a:rPr>
            <a:t>And Improve Process of Care</a:t>
          </a:r>
          <a:endParaRPr lang="en-US" b="1" dirty="0">
            <a:solidFill>
              <a:schemeClr val="tx1"/>
            </a:solidFill>
          </a:endParaRPr>
        </a:p>
      </dgm:t>
    </dgm:pt>
    <dgm:pt modelId="{51B240A1-786E-BA49-A358-AAF3C5E63000}" type="parTrans" cxnId="{51E79ADB-DC51-3847-893F-6B34E7441383}">
      <dgm:prSet/>
      <dgm:spPr/>
      <dgm:t>
        <a:bodyPr/>
        <a:lstStyle/>
        <a:p>
          <a:endParaRPr lang="en-US"/>
        </a:p>
      </dgm:t>
    </dgm:pt>
    <dgm:pt modelId="{719D0544-2C3D-DF4E-8984-76170251352C}" type="sibTrans" cxnId="{51E79ADB-DC51-3847-893F-6B34E7441383}">
      <dgm:prSet/>
      <dgm:spPr/>
      <dgm:t>
        <a:bodyPr/>
        <a:lstStyle/>
        <a:p>
          <a:endParaRPr lang="en-US"/>
        </a:p>
      </dgm:t>
    </dgm:pt>
    <dgm:pt modelId="{26F7B1F9-9657-3F4D-A2E7-7EDAD4992B5A}" type="pres">
      <dgm:prSet presAssocID="{FC6B817C-5B9C-AE42-9182-00657871ED49}" presName="cycle" presStyleCnt="0">
        <dgm:presLayoutVars>
          <dgm:dir/>
          <dgm:resizeHandles val="exact"/>
        </dgm:presLayoutVars>
      </dgm:prSet>
      <dgm:spPr/>
      <dgm:t>
        <a:bodyPr/>
        <a:lstStyle/>
        <a:p>
          <a:endParaRPr lang="en-US"/>
        </a:p>
      </dgm:t>
    </dgm:pt>
    <dgm:pt modelId="{1FDDDE73-E144-CC42-B945-9691DD02BD02}" type="pres">
      <dgm:prSet presAssocID="{3F26CEDB-7223-224C-858D-6D1A4E2E1095}" presName="node" presStyleLbl="node1" presStyleIdx="0" presStyleCnt="5">
        <dgm:presLayoutVars>
          <dgm:bulletEnabled val="1"/>
        </dgm:presLayoutVars>
      </dgm:prSet>
      <dgm:spPr/>
      <dgm:t>
        <a:bodyPr/>
        <a:lstStyle/>
        <a:p>
          <a:endParaRPr lang="en-US"/>
        </a:p>
      </dgm:t>
    </dgm:pt>
    <dgm:pt modelId="{355FB6E6-71AF-2C49-8B2A-CE2E08357F0D}" type="pres">
      <dgm:prSet presAssocID="{A36FC194-B1DE-3943-AFA1-3F298DF22642}" presName="sibTrans" presStyleLbl="sibTrans2D1" presStyleIdx="0" presStyleCnt="5"/>
      <dgm:spPr/>
      <dgm:t>
        <a:bodyPr/>
        <a:lstStyle/>
        <a:p>
          <a:endParaRPr lang="en-US"/>
        </a:p>
      </dgm:t>
    </dgm:pt>
    <dgm:pt modelId="{BC79434C-9321-7946-A335-1F89009699D7}" type="pres">
      <dgm:prSet presAssocID="{A36FC194-B1DE-3943-AFA1-3F298DF22642}" presName="connectorText" presStyleLbl="sibTrans2D1" presStyleIdx="0" presStyleCnt="5"/>
      <dgm:spPr/>
      <dgm:t>
        <a:bodyPr/>
        <a:lstStyle/>
        <a:p>
          <a:endParaRPr lang="en-US"/>
        </a:p>
      </dgm:t>
    </dgm:pt>
    <dgm:pt modelId="{4A5E38A9-3205-DE4C-9D87-E4C30F7D4E89}" type="pres">
      <dgm:prSet presAssocID="{9B9E1908-D0E6-5B47-A38D-9705BADECD65}" presName="node" presStyleLbl="node1" presStyleIdx="1" presStyleCnt="5">
        <dgm:presLayoutVars>
          <dgm:bulletEnabled val="1"/>
        </dgm:presLayoutVars>
      </dgm:prSet>
      <dgm:spPr/>
      <dgm:t>
        <a:bodyPr/>
        <a:lstStyle/>
        <a:p>
          <a:endParaRPr lang="en-US"/>
        </a:p>
      </dgm:t>
    </dgm:pt>
    <dgm:pt modelId="{5BF06162-41E1-104C-B020-FD36BFF970A8}" type="pres">
      <dgm:prSet presAssocID="{E8692313-D20C-5D4E-8D27-966B0848E02E}" presName="sibTrans" presStyleLbl="sibTrans2D1" presStyleIdx="1" presStyleCnt="5"/>
      <dgm:spPr/>
      <dgm:t>
        <a:bodyPr/>
        <a:lstStyle/>
        <a:p>
          <a:endParaRPr lang="en-US"/>
        </a:p>
      </dgm:t>
    </dgm:pt>
    <dgm:pt modelId="{9AEF97A3-77C2-E746-8CE4-0E54CC3E822E}" type="pres">
      <dgm:prSet presAssocID="{E8692313-D20C-5D4E-8D27-966B0848E02E}" presName="connectorText" presStyleLbl="sibTrans2D1" presStyleIdx="1" presStyleCnt="5"/>
      <dgm:spPr/>
      <dgm:t>
        <a:bodyPr/>
        <a:lstStyle/>
        <a:p>
          <a:endParaRPr lang="en-US"/>
        </a:p>
      </dgm:t>
    </dgm:pt>
    <dgm:pt modelId="{65799790-8D70-5F48-B6A9-5C5A4F6E3627}" type="pres">
      <dgm:prSet presAssocID="{1AB5867D-C588-F743-B3DC-1E0AC37EE83C}" presName="node" presStyleLbl="node1" presStyleIdx="2" presStyleCnt="5">
        <dgm:presLayoutVars>
          <dgm:bulletEnabled val="1"/>
        </dgm:presLayoutVars>
      </dgm:prSet>
      <dgm:spPr/>
      <dgm:t>
        <a:bodyPr/>
        <a:lstStyle/>
        <a:p>
          <a:endParaRPr lang="en-US"/>
        </a:p>
      </dgm:t>
    </dgm:pt>
    <dgm:pt modelId="{28EAD469-D3AB-4B4A-BF4F-C68EB97AC481}" type="pres">
      <dgm:prSet presAssocID="{1ECA2711-4443-914F-9B20-E768A99330D1}" presName="sibTrans" presStyleLbl="sibTrans2D1" presStyleIdx="2" presStyleCnt="5"/>
      <dgm:spPr/>
      <dgm:t>
        <a:bodyPr/>
        <a:lstStyle/>
        <a:p>
          <a:endParaRPr lang="en-US"/>
        </a:p>
      </dgm:t>
    </dgm:pt>
    <dgm:pt modelId="{BB47B354-48E0-D24C-8410-9D0AF7751506}" type="pres">
      <dgm:prSet presAssocID="{1ECA2711-4443-914F-9B20-E768A99330D1}" presName="connectorText" presStyleLbl="sibTrans2D1" presStyleIdx="2" presStyleCnt="5"/>
      <dgm:spPr/>
      <dgm:t>
        <a:bodyPr/>
        <a:lstStyle/>
        <a:p>
          <a:endParaRPr lang="en-US"/>
        </a:p>
      </dgm:t>
    </dgm:pt>
    <dgm:pt modelId="{8DFE3177-72B1-9846-845E-AF2BF398AF77}" type="pres">
      <dgm:prSet presAssocID="{A4BF2C4B-291A-9044-B281-2BDEE9A6B49B}" presName="node" presStyleLbl="node1" presStyleIdx="3" presStyleCnt="5">
        <dgm:presLayoutVars>
          <dgm:bulletEnabled val="1"/>
        </dgm:presLayoutVars>
      </dgm:prSet>
      <dgm:spPr/>
      <dgm:t>
        <a:bodyPr/>
        <a:lstStyle/>
        <a:p>
          <a:endParaRPr lang="en-US"/>
        </a:p>
      </dgm:t>
    </dgm:pt>
    <dgm:pt modelId="{BF97BD29-7C9B-644A-86E0-8313965698C1}" type="pres">
      <dgm:prSet presAssocID="{26C035ED-1DF3-6D4F-A69C-971AECB97B4D}" presName="sibTrans" presStyleLbl="sibTrans2D1" presStyleIdx="3" presStyleCnt="5"/>
      <dgm:spPr/>
      <dgm:t>
        <a:bodyPr/>
        <a:lstStyle/>
        <a:p>
          <a:endParaRPr lang="en-US"/>
        </a:p>
      </dgm:t>
    </dgm:pt>
    <dgm:pt modelId="{99219A0F-CFC7-BC45-8118-FEF28B26375D}" type="pres">
      <dgm:prSet presAssocID="{26C035ED-1DF3-6D4F-A69C-971AECB97B4D}" presName="connectorText" presStyleLbl="sibTrans2D1" presStyleIdx="3" presStyleCnt="5"/>
      <dgm:spPr/>
      <dgm:t>
        <a:bodyPr/>
        <a:lstStyle/>
        <a:p>
          <a:endParaRPr lang="en-US"/>
        </a:p>
      </dgm:t>
    </dgm:pt>
    <dgm:pt modelId="{0496FAE1-5E2F-AD40-8F9F-A6A9C8C22792}" type="pres">
      <dgm:prSet presAssocID="{19B063C0-0C4A-E944-B462-987618DE2D32}" presName="node" presStyleLbl="node1" presStyleIdx="4" presStyleCnt="5">
        <dgm:presLayoutVars>
          <dgm:bulletEnabled val="1"/>
        </dgm:presLayoutVars>
      </dgm:prSet>
      <dgm:spPr/>
      <dgm:t>
        <a:bodyPr/>
        <a:lstStyle/>
        <a:p>
          <a:endParaRPr lang="en-US"/>
        </a:p>
      </dgm:t>
    </dgm:pt>
    <dgm:pt modelId="{390CAF0D-8991-0E4B-8BB2-337B9B1CFD63}" type="pres">
      <dgm:prSet presAssocID="{719D0544-2C3D-DF4E-8984-76170251352C}" presName="sibTrans" presStyleLbl="sibTrans2D1" presStyleIdx="4" presStyleCnt="5"/>
      <dgm:spPr/>
      <dgm:t>
        <a:bodyPr/>
        <a:lstStyle/>
        <a:p>
          <a:endParaRPr lang="en-US"/>
        </a:p>
      </dgm:t>
    </dgm:pt>
    <dgm:pt modelId="{83DB1E00-886D-C74E-91E8-1190F079AFC4}" type="pres">
      <dgm:prSet presAssocID="{719D0544-2C3D-DF4E-8984-76170251352C}" presName="connectorText" presStyleLbl="sibTrans2D1" presStyleIdx="4" presStyleCnt="5"/>
      <dgm:spPr/>
      <dgm:t>
        <a:bodyPr/>
        <a:lstStyle/>
        <a:p>
          <a:endParaRPr lang="en-US"/>
        </a:p>
      </dgm:t>
    </dgm:pt>
  </dgm:ptLst>
  <dgm:cxnLst>
    <dgm:cxn modelId="{597BAF8E-98F6-4AC2-A12D-FD0937567D95}" type="presOf" srcId="{A4BF2C4B-291A-9044-B281-2BDEE9A6B49B}" destId="{8DFE3177-72B1-9846-845E-AF2BF398AF77}" srcOrd="0" destOrd="0" presId="urn:microsoft.com/office/officeart/2005/8/layout/cycle2"/>
    <dgm:cxn modelId="{BB3FCCC4-9BAE-794C-A6F8-0433295BD0F8}" srcId="{FC6B817C-5B9C-AE42-9182-00657871ED49}" destId="{A4BF2C4B-291A-9044-B281-2BDEE9A6B49B}" srcOrd="3" destOrd="0" parTransId="{34015EE8-2C6E-8040-A0CA-8E1DB82DC180}" sibTransId="{26C035ED-1DF3-6D4F-A69C-971AECB97B4D}"/>
    <dgm:cxn modelId="{60CF653F-A539-A049-A443-7C935CC05EC5}" srcId="{FC6B817C-5B9C-AE42-9182-00657871ED49}" destId="{1AB5867D-C588-F743-B3DC-1E0AC37EE83C}" srcOrd="2" destOrd="0" parTransId="{EF2BA923-5CFB-8B47-B7C4-E58DA05E9ACC}" sibTransId="{1ECA2711-4443-914F-9B20-E768A99330D1}"/>
    <dgm:cxn modelId="{B419E3FE-6D4B-42B6-83B8-30885C389E24}" type="presOf" srcId="{1ECA2711-4443-914F-9B20-E768A99330D1}" destId="{28EAD469-D3AB-4B4A-BF4F-C68EB97AC481}" srcOrd="0" destOrd="0" presId="urn:microsoft.com/office/officeart/2005/8/layout/cycle2"/>
    <dgm:cxn modelId="{D133548C-2815-454B-A613-9F360AE2F9F2}" type="presOf" srcId="{FC6B817C-5B9C-AE42-9182-00657871ED49}" destId="{26F7B1F9-9657-3F4D-A2E7-7EDAD4992B5A}" srcOrd="0" destOrd="0" presId="urn:microsoft.com/office/officeart/2005/8/layout/cycle2"/>
    <dgm:cxn modelId="{0E9872D8-5B59-F64C-95D8-502EFC6A7321}" srcId="{FC6B817C-5B9C-AE42-9182-00657871ED49}" destId="{3F26CEDB-7223-224C-858D-6D1A4E2E1095}" srcOrd="0" destOrd="0" parTransId="{D2AFD8C1-C497-8D4B-89C4-5D78FA870C89}" sibTransId="{A36FC194-B1DE-3943-AFA1-3F298DF22642}"/>
    <dgm:cxn modelId="{82F45827-B228-4764-B91B-FD3AAEC93A6B}" type="presOf" srcId="{1AB5867D-C588-F743-B3DC-1E0AC37EE83C}" destId="{65799790-8D70-5F48-B6A9-5C5A4F6E3627}" srcOrd="0" destOrd="0" presId="urn:microsoft.com/office/officeart/2005/8/layout/cycle2"/>
    <dgm:cxn modelId="{51E79ADB-DC51-3847-893F-6B34E7441383}" srcId="{FC6B817C-5B9C-AE42-9182-00657871ED49}" destId="{19B063C0-0C4A-E944-B462-987618DE2D32}" srcOrd="4" destOrd="0" parTransId="{51B240A1-786E-BA49-A358-AAF3C5E63000}" sibTransId="{719D0544-2C3D-DF4E-8984-76170251352C}"/>
    <dgm:cxn modelId="{8FB74760-3F49-4672-A4D4-6E5748235C76}" type="presOf" srcId="{719D0544-2C3D-DF4E-8984-76170251352C}" destId="{390CAF0D-8991-0E4B-8BB2-337B9B1CFD63}" srcOrd="0" destOrd="0" presId="urn:microsoft.com/office/officeart/2005/8/layout/cycle2"/>
    <dgm:cxn modelId="{6BD63D8C-9DC9-496E-98FD-A4B59B9889CC}" type="presOf" srcId="{A36FC194-B1DE-3943-AFA1-3F298DF22642}" destId="{BC79434C-9321-7946-A335-1F89009699D7}" srcOrd="1" destOrd="0" presId="urn:microsoft.com/office/officeart/2005/8/layout/cycle2"/>
    <dgm:cxn modelId="{D7F01401-F9D0-43B9-972F-3373E3FE2CDF}" type="presOf" srcId="{A36FC194-B1DE-3943-AFA1-3F298DF22642}" destId="{355FB6E6-71AF-2C49-8B2A-CE2E08357F0D}" srcOrd="0" destOrd="0" presId="urn:microsoft.com/office/officeart/2005/8/layout/cycle2"/>
    <dgm:cxn modelId="{AE5B15E9-93C4-4DE0-8C62-6F4D5C5690C1}" type="presOf" srcId="{3F26CEDB-7223-224C-858D-6D1A4E2E1095}" destId="{1FDDDE73-E144-CC42-B945-9691DD02BD02}" srcOrd="0" destOrd="0" presId="urn:microsoft.com/office/officeart/2005/8/layout/cycle2"/>
    <dgm:cxn modelId="{403AA753-2570-4023-AC14-05C11978F541}" type="presOf" srcId="{26C035ED-1DF3-6D4F-A69C-971AECB97B4D}" destId="{99219A0F-CFC7-BC45-8118-FEF28B26375D}" srcOrd="1" destOrd="0" presId="urn:microsoft.com/office/officeart/2005/8/layout/cycle2"/>
    <dgm:cxn modelId="{AF5E4094-82D0-4D33-8650-50E48CF9E788}" type="presOf" srcId="{E8692313-D20C-5D4E-8D27-966B0848E02E}" destId="{9AEF97A3-77C2-E746-8CE4-0E54CC3E822E}" srcOrd="1" destOrd="0" presId="urn:microsoft.com/office/officeart/2005/8/layout/cycle2"/>
    <dgm:cxn modelId="{425C5DA2-6006-43B7-82C0-3639BA7BE84D}" type="presOf" srcId="{1ECA2711-4443-914F-9B20-E768A99330D1}" destId="{BB47B354-48E0-D24C-8410-9D0AF7751506}" srcOrd="1" destOrd="0" presId="urn:microsoft.com/office/officeart/2005/8/layout/cycle2"/>
    <dgm:cxn modelId="{B6140AE3-E72C-4E4A-9ECC-ABFD83E311C9}" type="presOf" srcId="{26C035ED-1DF3-6D4F-A69C-971AECB97B4D}" destId="{BF97BD29-7C9B-644A-86E0-8313965698C1}" srcOrd="0" destOrd="0" presId="urn:microsoft.com/office/officeart/2005/8/layout/cycle2"/>
    <dgm:cxn modelId="{45653449-DB4C-40D9-81EB-6CA49EA31007}" type="presOf" srcId="{719D0544-2C3D-DF4E-8984-76170251352C}" destId="{83DB1E00-886D-C74E-91E8-1190F079AFC4}" srcOrd="1" destOrd="0" presId="urn:microsoft.com/office/officeart/2005/8/layout/cycle2"/>
    <dgm:cxn modelId="{8BC212C3-B684-4709-BCF8-519AB1966FB0}" type="presOf" srcId="{E8692313-D20C-5D4E-8D27-966B0848E02E}" destId="{5BF06162-41E1-104C-B020-FD36BFF970A8}" srcOrd="0" destOrd="0" presId="urn:microsoft.com/office/officeart/2005/8/layout/cycle2"/>
    <dgm:cxn modelId="{2DA65FB9-F6C2-9F40-91E8-C0B6CF9F77C2}" srcId="{FC6B817C-5B9C-AE42-9182-00657871ED49}" destId="{9B9E1908-D0E6-5B47-A38D-9705BADECD65}" srcOrd="1" destOrd="0" parTransId="{5332648E-422E-3B41-BCD9-59E4DCB569A5}" sibTransId="{E8692313-D20C-5D4E-8D27-966B0848E02E}"/>
    <dgm:cxn modelId="{BF732516-16FE-4353-9407-E27B0E5F6A3B}" type="presOf" srcId="{9B9E1908-D0E6-5B47-A38D-9705BADECD65}" destId="{4A5E38A9-3205-DE4C-9D87-E4C30F7D4E89}" srcOrd="0" destOrd="0" presId="urn:microsoft.com/office/officeart/2005/8/layout/cycle2"/>
    <dgm:cxn modelId="{EA7CA13E-9387-41CB-92FD-AC8767FCBB59}" type="presOf" srcId="{19B063C0-0C4A-E944-B462-987618DE2D32}" destId="{0496FAE1-5E2F-AD40-8F9F-A6A9C8C22792}" srcOrd="0" destOrd="0" presId="urn:microsoft.com/office/officeart/2005/8/layout/cycle2"/>
    <dgm:cxn modelId="{B4964381-C35C-4FC4-BAE8-A7ECD723257A}" type="presParOf" srcId="{26F7B1F9-9657-3F4D-A2E7-7EDAD4992B5A}" destId="{1FDDDE73-E144-CC42-B945-9691DD02BD02}" srcOrd="0" destOrd="0" presId="urn:microsoft.com/office/officeart/2005/8/layout/cycle2"/>
    <dgm:cxn modelId="{760B73AC-725D-4541-86C4-8DFA4C103871}" type="presParOf" srcId="{26F7B1F9-9657-3F4D-A2E7-7EDAD4992B5A}" destId="{355FB6E6-71AF-2C49-8B2A-CE2E08357F0D}" srcOrd="1" destOrd="0" presId="urn:microsoft.com/office/officeart/2005/8/layout/cycle2"/>
    <dgm:cxn modelId="{C077A1D5-47F9-4C81-B8EE-46425936EC71}" type="presParOf" srcId="{355FB6E6-71AF-2C49-8B2A-CE2E08357F0D}" destId="{BC79434C-9321-7946-A335-1F89009699D7}" srcOrd="0" destOrd="0" presId="urn:microsoft.com/office/officeart/2005/8/layout/cycle2"/>
    <dgm:cxn modelId="{CB0F48BC-9706-4CCE-9EE9-531934E17A3B}" type="presParOf" srcId="{26F7B1F9-9657-3F4D-A2E7-7EDAD4992B5A}" destId="{4A5E38A9-3205-DE4C-9D87-E4C30F7D4E89}" srcOrd="2" destOrd="0" presId="urn:microsoft.com/office/officeart/2005/8/layout/cycle2"/>
    <dgm:cxn modelId="{8B38E61E-B3CC-4A2D-A247-40E7A5966D79}" type="presParOf" srcId="{26F7B1F9-9657-3F4D-A2E7-7EDAD4992B5A}" destId="{5BF06162-41E1-104C-B020-FD36BFF970A8}" srcOrd="3" destOrd="0" presId="urn:microsoft.com/office/officeart/2005/8/layout/cycle2"/>
    <dgm:cxn modelId="{86A99C77-1C6B-4674-8ABC-0FB53277CE42}" type="presParOf" srcId="{5BF06162-41E1-104C-B020-FD36BFF970A8}" destId="{9AEF97A3-77C2-E746-8CE4-0E54CC3E822E}" srcOrd="0" destOrd="0" presId="urn:microsoft.com/office/officeart/2005/8/layout/cycle2"/>
    <dgm:cxn modelId="{7FF079BC-516E-44EB-8964-7FA34CF57417}" type="presParOf" srcId="{26F7B1F9-9657-3F4D-A2E7-7EDAD4992B5A}" destId="{65799790-8D70-5F48-B6A9-5C5A4F6E3627}" srcOrd="4" destOrd="0" presId="urn:microsoft.com/office/officeart/2005/8/layout/cycle2"/>
    <dgm:cxn modelId="{5A3AB7BC-0097-46FD-B78F-0ABF9928D470}" type="presParOf" srcId="{26F7B1F9-9657-3F4D-A2E7-7EDAD4992B5A}" destId="{28EAD469-D3AB-4B4A-BF4F-C68EB97AC481}" srcOrd="5" destOrd="0" presId="urn:microsoft.com/office/officeart/2005/8/layout/cycle2"/>
    <dgm:cxn modelId="{25D39222-F05A-4EAF-88DB-17C8813A7CBC}" type="presParOf" srcId="{28EAD469-D3AB-4B4A-BF4F-C68EB97AC481}" destId="{BB47B354-48E0-D24C-8410-9D0AF7751506}" srcOrd="0" destOrd="0" presId="urn:microsoft.com/office/officeart/2005/8/layout/cycle2"/>
    <dgm:cxn modelId="{D243A77A-38A7-4A7C-B7CA-38A99F3D49CB}" type="presParOf" srcId="{26F7B1F9-9657-3F4D-A2E7-7EDAD4992B5A}" destId="{8DFE3177-72B1-9846-845E-AF2BF398AF77}" srcOrd="6" destOrd="0" presId="urn:microsoft.com/office/officeart/2005/8/layout/cycle2"/>
    <dgm:cxn modelId="{AEA398BF-E6A9-4E03-B9E6-02AC5657768E}" type="presParOf" srcId="{26F7B1F9-9657-3F4D-A2E7-7EDAD4992B5A}" destId="{BF97BD29-7C9B-644A-86E0-8313965698C1}" srcOrd="7" destOrd="0" presId="urn:microsoft.com/office/officeart/2005/8/layout/cycle2"/>
    <dgm:cxn modelId="{EE8C6B69-047F-4B89-86C2-6B7C5553C8AC}" type="presParOf" srcId="{BF97BD29-7C9B-644A-86E0-8313965698C1}" destId="{99219A0F-CFC7-BC45-8118-FEF28B26375D}" srcOrd="0" destOrd="0" presId="urn:microsoft.com/office/officeart/2005/8/layout/cycle2"/>
    <dgm:cxn modelId="{735F0989-40CE-4724-88CA-11DEEA5A4427}" type="presParOf" srcId="{26F7B1F9-9657-3F4D-A2E7-7EDAD4992B5A}" destId="{0496FAE1-5E2F-AD40-8F9F-A6A9C8C22792}" srcOrd="8" destOrd="0" presId="urn:microsoft.com/office/officeart/2005/8/layout/cycle2"/>
    <dgm:cxn modelId="{0FF284A7-282F-47CA-A428-DFCCBC41ABE8}" type="presParOf" srcId="{26F7B1F9-9657-3F4D-A2E7-7EDAD4992B5A}" destId="{390CAF0D-8991-0E4B-8BB2-337B9B1CFD63}" srcOrd="9" destOrd="0" presId="urn:microsoft.com/office/officeart/2005/8/layout/cycle2"/>
    <dgm:cxn modelId="{1CBCAAAC-CF8B-4EF7-9946-583FEECE6639}" type="presParOf" srcId="{390CAF0D-8991-0E4B-8BB2-337B9B1CFD63}" destId="{83DB1E00-886D-C74E-91E8-1190F079AF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DAC9A-1986-4136-9191-F9EE8795C709}"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A2D878D5-A8C5-4C01-935C-88F82213367C}">
      <dgm:prSet/>
      <dgm:spPr>
        <a:solidFill>
          <a:srgbClr val="004C74"/>
        </a:solidFill>
      </dgm:spPr>
      <dgm:t>
        <a:bodyPr/>
        <a:lstStyle/>
        <a:p>
          <a:pPr rtl="0"/>
          <a:r>
            <a:rPr lang="en-US" i="0" dirty="0" smtClean="0"/>
            <a:t>How will you know which changes worked and which did not?</a:t>
          </a:r>
          <a:endParaRPr lang="en-US" dirty="0"/>
        </a:p>
      </dgm:t>
    </dgm:pt>
    <dgm:pt modelId="{B45B9634-73CE-49CA-965F-7A8353F4EF44}" type="parTrans" cxnId="{EDE2CB29-BFC2-4131-9BE4-96375757101E}">
      <dgm:prSet/>
      <dgm:spPr/>
      <dgm:t>
        <a:bodyPr/>
        <a:lstStyle/>
        <a:p>
          <a:endParaRPr lang="en-US"/>
        </a:p>
      </dgm:t>
    </dgm:pt>
    <dgm:pt modelId="{BC3E882E-EB94-4F44-80FD-39A760B06392}" type="sibTrans" cxnId="{EDE2CB29-BFC2-4131-9BE4-96375757101E}">
      <dgm:prSet/>
      <dgm:spPr/>
      <dgm:t>
        <a:bodyPr/>
        <a:lstStyle/>
        <a:p>
          <a:endParaRPr lang="en-US"/>
        </a:p>
      </dgm:t>
    </dgm:pt>
    <dgm:pt modelId="{42C50BEB-86A4-4B72-98EA-699DCF1B13A5}">
      <dgm:prSet/>
      <dgm:spPr>
        <a:solidFill>
          <a:srgbClr val="004C74"/>
        </a:solidFill>
      </dgm:spPr>
      <dgm:t>
        <a:bodyPr/>
        <a:lstStyle/>
        <a:p>
          <a:pPr rtl="0"/>
          <a:r>
            <a:rPr lang="en-US" i="0" dirty="0" smtClean="0"/>
            <a:t>How will you know which changes resulted in an improvement?</a:t>
          </a:r>
          <a:endParaRPr lang="en-US" dirty="0"/>
        </a:p>
      </dgm:t>
    </dgm:pt>
    <dgm:pt modelId="{BDF1CFDD-D5FC-4692-8FDD-BF8475F592D0}" type="parTrans" cxnId="{B2F306E0-0E93-4883-BE6A-CC7BEF4DCADF}">
      <dgm:prSet/>
      <dgm:spPr/>
      <dgm:t>
        <a:bodyPr/>
        <a:lstStyle/>
        <a:p>
          <a:endParaRPr lang="en-US"/>
        </a:p>
      </dgm:t>
    </dgm:pt>
    <dgm:pt modelId="{635DA7C0-DDC2-4562-88D8-8D593C38F60C}" type="sibTrans" cxnId="{B2F306E0-0E93-4883-BE6A-CC7BEF4DCADF}">
      <dgm:prSet/>
      <dgm:spPr/>
      <dgm:t>
        <a:bodyPr/>
        <a:lstStyle/>
        <a:p>
          <a:endParaRPr lang="en-US"/>
        </a:p>
      </dgm:t>
    </dgm:pt>
    <dgm:pt modelId="{8CD2E79B-8C6D-481D-9A57-7D4FEB2D8B68}">
      <dgm:prSet/>
      <dgm:spPr>
        <a:solidFill>
          <a:srgbClr val="004C74"/>
        </a:solidFill>
      </dgm:spPr>
      <dgm:t>
        <a:bodyPr/>
        <a:lstStyle/>
        <a:p>
          <a:pPr rtl="0"/>
          <a:r>
            <a:rPr lang="en-US" i="0" dirty="0" smtClean="0"/>
            <a:t>Which change(s) is the most important and resulted in the most significant improvement? </a:t>
          </a:r>
          <a:endParaRPr lang="en-US" dirty="0"/>
        </a:p>
      </dgm:t>
    </dgm:pt>
    <dgm:pt modelId="{38652D0D-1D84-4C46-8046-5CCB8F15A5D1}" type="parTrans" cxnId="{C4FF2999-8313-4816-A63A-FBC6C3BFDA2E}">
      <dgm:prSet/>
      <dgm:spPr/>
      <dgm:t>
        <a:bodyPr/>
        <a:lstStyle/>
        <a:p>
          <a:endParaRPr lang="en-US"/>
        </a:p>
      </dgm:t>
    </dgm:pt>
    <dgm:pt modelId="{457526F3-3A60-40FF-A7CF-13DD43387C56}" type="sibTrans" cxnId="{C4FF2999-8313-4816-A63A-FBC6C3BFDA2E}">
      <dgm:prSet/>
      <dgm:spPr/>
      <dgm:t>
        <a:bodyPr/>
        <a:lstStyle/>
        <a:p>
          <a:endParaRPr lang="en-US"/>
        </a:p>
      </dgm:t>
    </dgm:pt>
    <dgm:pt modelId="{FDCD36A5-DBF8-4F08-958C-3C61B8445A2B}" type="pres">
      <dgm:prSet presAssocID="{873DAC9A-1986-4136-9191-F9EE8795C709}" presName="linear" presStyleCnt="0">
        <dgm:presLayoutVars>
          <dgm:animLvl val="lvl"/>
          <dgm:resizeHandles val="exact"/>
        </dgm:presLayoutVars>
      </dgm:prSet>
      <dgm:spPr/>
      <dgm:t>
        <a:bodyPr/>
        <a:lstStyle/>
        <a:p>
          <a:endParaRPr lang="en-US"/>
        </a:p>
      </dgm:t>
    </dgm:pt>
    <dgm:pt modelId="{0D2AFCC4-661D-4876-8968-2C0C9D91D5FA}" type="pres">
      <dgm:prSet presAssocID="{A2D878D5-A8C5-4C01-935C-88F82213367C}" presName="parentText" presStyleLbl="node1" presStyleIdx="0" presStyleCnt="3">
        <dgm:presLayoutVars>
          <dgm:chMax val="0"/>
          <dgm:bulletEnabled val="1"/>
        </dgm:presLayoutVars>
      </dgm:prSet>
      <dgm:spPr/>
      <dgm:t>
        <a:bodyPr/>
        <a:lstStyle/>
        <a:p>
          <a:endParaRPr lang="en-US"/>
        </a:p>
      </dgm:t>
    </dgm:pt>
    <dgm:pt modelId="{B6B3796C-ABF4-405D-BE9E-5074EB5C3480}" type="pres">
      <dgm:prSet presAssocID="{BC3E882E-EB94-4F44-80FD-39A760B06392}" presName="spacer" presStyleCnt="0"/>
      <dgm:spPr/>
    </dgm:pt>
    <dgm:pt modelId="{568D0404-83FD-4CB9-AAA2-1F55D31E0FD9}" type="pres">
      <dgm:prSet presAssocID="{42C50BEB-86A4-4B72-98EA-699DCF1B13A5}" presName="parentText" presStyleLbl="node1" presStyleIdx="1" presStyleCnt="3">
        <dgm:presLayoutVars>
          <dgm:chMax val="0"/>
          <dgm:bulletEnabled val="1"/>
        </dgm:presLayoutVars>
      </dgm:prSet>
      <dgm:spPr/>
      <dgm:t>
        <a:bodyPr/>
        <a:lstStyle/>
        <a:p>
          <a:endParaRPr lang="en-US"/>
        </a:p>
      </dgm:t>
    </dgm:pt>
    <dgm:pt modelId="{CD0E1C93-F982-4609-AABE-452C76DF2A0F}" type="pres">
      <dgm:prSet presAssocID="{635DA7C0-DDC2-4562-88D8-8D593C38F60C}" presName="spacer" presStyleCnt="0"/>
      <dgm:spPr/>
    </dgm:pt>
    <dgm:pt modelId="{DFE435F2-29B1-443C-A331-34EDC8227447}" type="pres">
      <dgm:prSet presAssocID="{8CD2E79B-8C6D-481D-9A57-7D4FEB2D8B68}" presName="parentText" presStyleLbl="node1" presStyleIdx="2" presStyleCnt="3">
        <dgm:presLayoutVars>
          <dgm:chMax val="0"/>
          <dgm:bulletEnabled val="1"/>
        </dgm:presLayoutVars>
      </dgm:prSet>
      <dgm:spPr/>
      <dgm:t>
        <a:bodyPr/>
        <a:lstStyle/>
        <a:p>
          <a:endParaRPr lang="en-US"/>
        </a:p>
      </dgm:t>
    </dgm:pt>
  </dgm:ptLst>
  <dgm:cxnLst>
    <dgm:cxn modelId="{C4FF2999-8313-4816-A63A-FBC6C3BFDA2E}" srcId="{873DAC9A-1986-4136-9191-F9EE8795C709}" destId="{8CD2E79B-8C6D-481D-9A57-7D4FEB2D8B68}" srcOrd="2" destOrd="0" parTransId="{38652D0D-1D84-4C46-8046-5CCB8F15A5D1}" sibTransId="{457526F3-3A60-40FF-A7CF-13DD43387C56}"/>
    <dgm:cxn modelId="{D5CCA5E6-2B69-45B9-ACBB-513D2CBF7AB3}" type="presOf" srcId="{42C50BEB-86A4-4B72-98EA-699DCF1B13A5}" destId="{568D0404-83FD-4CB9-AAA2-1F55D31E0FD9}" srcOrd="0" destOrd="0" presId="urn:microsoft.com/office/officeart/2005/8/layout/vList2"/>
    <dgm:cxn modelId="{BDB96D25-15AA-40DD-8B45-15596A199B34}" type="presOf" srcId="{A2D878D5-A8C5-4C01-935C-88F82213367C}" destId="{0D2AFCC4-661D-4876-8968-2C0C9D91D5FA}" srcOrd="0" destOrd="0" presId="urn:microsoft.com/office/officeart/2005/8/layout/vList2"/>
    <dgm:cxn modelId="{7D619232-8C13-4F95-8485-974BF56BA59B}" type="presOf" srcId="{8CD2E79B-8C6D-481D-9A57-7D4FEB2D8B68}" destId="{DFE435F2-29B1-443C-A331-34EDC8227447}" srcOrd="0" destOrd="0" presId="urn:microsoft.com/office/officeart/2005/8/layout/vList2"/>
    <dgm:cxn modelId="{328F339D-6374-4119-80B5-9676C466CAE8}" type="presOf" srcId="{873DAC9A-1986-4136-9191-F9EE8795C709}" destId="{FDCD36A5-DBF8-4F08-958C-3C61B8445A2B}" srcOrd="0" destOrd="0" presId="urn:microsoft.com/office/officeart/2005/8/layout/vList2"/>
    <dgm:cxn modelId="{EDE2CB29-BFC2-4131-9BE4-96375757101E}" srcId="{873DAC9A-1986-4136-9191-F9EE8795C709}" destId="{A2D878D5-A8C5-4C01-935C-88F82213367C}" srcOrd="0" destOrd="0" parTransId="{B45B9634-73CE-49CA-965F-7A8353F4EF44}" sibTransId="{BC3E882E-EB94-4F44-80FD-39A760B06392}"/>
    <dgm:cxn modelId="{B2F306E0-0E93-4883-BE6A-CC7BEF4DCADF}" srcId="{873DAC9A-1986-4136-9191-F9EE8795C709}" destId="{42C50BEB-86A4-4B72-98EA-699DCF1B13A5}" srcOrd="1" destOrd="0" parTransId="{BDF1CFDD-D5FC-4692-8FDD-BF8475F592D0}" sibTransId="{635DA7C0-DDC2-4562-88D8-8D593C38F60C}"/>
    <dgm:cxn modelId="{74660611-8A14-4828-8885-E1371040BE5A}" type="presParOf" srcId="{FDCD36A5-DBF8-4F08-958C-3C61B8445A2B}" destId="{0D2AFCC4-661D-4876-8968-2C0C9D91D5FA}" srcOrd="0" destOrd="0" presId="urn:microsoft.com/office/officeart/2005/8/layout/vList2"/>
    <dgm:cxn modelId="{E2895723-881B-46A9-9079-4B903BDB6AFA}" type="presParOf" srcId="{FDCD36A5-DBF8-4F08-958C-3C61B8445A2B}" destId="{B6B3796C-ABF4-405D-BE9E-5074EB5C3480}" srcOrd="1" destOrd="0" presId="urn:microsoft.com/office/officeart/2005/8/layout/vList2"/>
    <dgm:cxn modelId="{CEBD85C1-58E6-4970-A89F-DAA55A40F652}" type="presParOf" srcId="{FDCD36A5-DBF8-4F08-958C-3C61B8445A2B}" destId="{568D0404-83FD-4CB9-AAA2-1F55D31E0FD9}" srcOrd="2" destOrd="0" presId="urn:microsoft.com/office/officeart/2005/8/layout/vList2"/>
    <dgm:cxn modelId="{339E124A-63B2-4128-BD82-ADD6B2D01C2A}" type="presParOf" srcId="{FDCD36A5-DBF8-4F08-958C-3C61B8445A2B}" destId="{CD0E1C93-F982-4609-AABE-452C76DF2A0F}" srcOrd="3" destOrd="0" presId="urn:microsoft.com/office/officeart/2005/8/layout/vList2"/>
    <dgm:cxn modelId="{70B053C0-386D-4AFD-A22F-04AD15AAEF3D}" type="presParOf" srcId="{FDCD36A5-DBF8-4F08-958C-3C61B8445A2B}" destId="{DFE435F2-29B1-443C-A331-34EDC822744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DDE73-E144-CC42-B945-9691DD02BD02}">
      <dsp:nvSpPr>
        <dsp:cNvPr id="0" name=""/>
        <dsp:cNvSpPr/>
      </dsp:nvSpPr>
      <dsp:spPr>
        <a:xfrm>
          <a:off x="2434828" y="401"/>
          <a:ext cx="1226343" cy="12263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How does Data</a:t>
          </a:r>
          <a:endParaRPr lang="en-US" sz="1400" b="1" kern="1200" dirty="0">
            <a:solidFill>
              <a:schemeClr val="tx1"/>
            </a:solidFill>
          </a:endParaRPr>
        </a:p>
      </dsp:txBody>
      <dsp:txXfrm>
        <a:off x="2614422" y="179995"/>
        <a:ext cx="867155" cy="867155"/>
      </dsp:txXfrm>
    </dsp:sp>
    <dsp:sp modelId="{355FB6E6-71AF-2C49-8B2A-CE2E08357F0D}">
      <dsp:nvSpPr>
        <dsp:cNvPr id="0" name=""/>
        <dsp:cNvSpPr/>
      </dsp:nvSpPr>
      <dsp:spPr>
        <a:xfrm rot="2160000">
          <a:off x="3622675" y="942976"/>
          <a:ext cx="327092" cy="41389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632045" y="996915"/>
        <a:ext cx="228964" cy="248335"/>
      </dsp:txXfrm>
    </dsp:sp>
    <dsp:sp modelId="{4A5E38A9-3205-DE4C-9D87-E4C30F7D4E89}">
      <dsp:nvSpPr>
        <dsp:cNvPr id="0" name=""/>
        <dsp:cNvSpPr/>
      </dsp:nvSpPr>
      <dsp:spPr>
        <a:xfrm>
          <a:off x="3926250" y="1083982"/>
          <a:ext cx="1226343" cy="12263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Influence the Aim</a:t>
          </a:r>
          <a:endParaRPr lang="en-US" sz="1400" b="1" kern="1200" dirty="0">
            <a:solidFill>
              <a:schemeClr val="tx1"/>
            </a:solidFill>
          </a:endParaRPr>
        </a:p>
      </dsp:txBody>
      <dsp:txXfrm>
        <a:off x="4105844" y="1263576"/>
        <a:ext cx="867155" cy="867155"/>
      </dsp:txXfrm>
    </dsp:sp>
    <dsp:sp modelId="{5BF06162-41E1-104C-B020-FD36BFF970A8}">
      <dsp:nvSpPr>
        <dsp:cNvPr id="0" name=""/>
        <dsp:cNvSpPr/>
      </dsp:nvSpPr>
      <dsp:spPr>
        <a:xfrm rot="6480000">
          <a:off x="4093900" y="2358041"/>
          <a:ext cx="327092" cy="41389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4158126" y="2394156"/>
        <a:ext cx="228964" cy="248335"/>
      </dsp:txXfrm>
    </dsp:sp>
    <dsp:sp modelId="{65799790-8D70-5F48-B6A9-5C5A4F6E3627}">
      <dsp:nvSpPr>
        <dsp:cNvPr id="0" name=""/>
        <dsp:cNvSpPr/>
      </dsp:nvSpPr>
      <dsp:spPr>
        <a:xfrm>
          <a:off x="3356577" y="2837255"/>
          <a:ext cx="1226343" cy="12263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To Manage Change</a:t>
          </a:r>
          <a:endParaRPr lang="en-US" sz="1400" b="1" kern="1200" dirty="0">
            <a:solidFill>
              <a:schemeClr val="tx1"/>
            </a:solidFill>
          </a:endParaRPr>
        </a:p>
      </dsp:txBody>
      <dsp:txXfrm>
        <a:off x="3536171" y="3016849"/>
        <a:ext cx="867155" cy="867155"/>
      </dsp:txXfrm>
    </dsp:sp>
    <dsp:sp modelId="{28EAD469-D3AB-4B4A-BF4F-C68EB97AC481}">
      <dsp:nvSpPr>
        <dsp:cNvPr id="0" name=""/>
        <dsp:cNvSpPr/>
      </dsp:nvSpPr>
      <dsp:spPr>
        <a:xfrm rot="10800000">
          <a:off x="2893711" y="3243481"/>
          <a:ext cx="327092" cy="41389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991839" y="3326259"/>
        <a:ext cx="228964" cy="248335"/>
      </dsp:txXfrm>
    </dsp:sp>
    <dsp:sp modelId="{8DFE3177-72B1-9846-845E-AF2BF398AF77}">
      <dsp:nvSpPr>
        <dsp:cNvPr id="0" name=""/>
        <dsp:cNvSpPr/>
      </dsp:nvSpPr>
      <dsp:spPr>
        <a:xfrm>
          <a:off x="1513078" y="2837255"/>
          <a:ext cx="1226343" cy="12263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To Impact the Aim</a:t>
          </a:r>
          <a:endParaRPr lang="en-US" sz="1400" b="1" kern="1200" dirty="0">
            <a:solidFill>
              <a:schemeClr val="tx1"/>
            </a:solidFill>
          </a:endParaRPr>
        </a:p>
      </dsp:txBody>
      <dsp:txXfrm>
        <a:off x="1692672" y="3016849"/>
        <a:ext cx="867155" cy="867155"/>
      </dsp:txXfrm>
    </dsp:sp>
    <dsp:sp modelId="{BF97BD29-7C9B-644A-86E0-8313965698C1}">
      <dsp:nvSpPr>
        <dsp:cNvPr id="0" name=""/>
        <dsp:cNvSpPr/>
      </dsp:nvSpPr>
      <dsp:spPr>
        <a:xfrm rot="15120000">
          <a:off x="1680728" y="2375649"/>
          <a:ext cx="327092" cy="41389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1744954" y="2505090"/>
        <a:ext cx="228964" cy="248335"/>
      </dsp:txXfrm>
    </dsp:sp>
    <dsp:sp modelId="{0496FAE1-5E2F-AD40-8F9F-A6A9C8C22792}">
      <dsp:nvSpPr>
        <dsp:cNvPr id="0" name=""/>
        <dsp:cNvSpPr/>
      </dsp:nvSpPr>
      <dsp:spPr>
        <a:xfrm>
          <a:off x="943405" y="1083982"/>
          <a:ext cx="1226343" cy="12263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And Improve Process of Care</a:t>
          </a:r>
          <a:endParaRPr lang="en-US" sz="1400" b="1" kern="1200" dirty="0">
            <a:solidFill>
              <a:schemeClr val="tx1"/>
            </a:solidFill>
          </a:endParaRPr>
        </a:p>
      </dsp:txBody>
      <dsp:txXfrm>
        <a:off x="1122999" y="1263576"/>
        <a:ext cx="867155" cy="867155"/>
      </dsp:txXfrm>
    </dsp:sp>
    <dsp:sp modelId="{390CAF0D-8991-0E4B-8BB2-337B9B1CFD63}">
      <dsp:nvSpPr>
        <dsp:cNvPr id="0" name=""/>
        <dsp:cNvSpPr/>
      </dsp:nvSpPr>
      <dsp:spPr>
        <a:xfrm rot="19440000">
          <a:off x="2131253" y="953859"/>
          <a:ext cx="327092" cy="41389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140623" y="1065476"/>
        <a:ext cx="228964" cy="24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AFCC4-661D-4876-8968-2C0C9D91D5FA}">
      <dsp:nvSpPr>
        <dsp:cNvPr id="0" name=""/>
        <dsp:cNvSpPr/>
      </dsp:nvSpPr>
      <dsp:spPr>
        <a:xfrm>
          <a:off x="0" y="1337"/>
          <a:ext cx="6324600" cy="849420"/>
        </a:xfrm>
        <a:prstGeom prst="roundRect">
          <a:avLst/>
        </a:prstGeom>
        <a:solidFill>
          <a:srgbClr val="004C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i="0" kern="1200" dirty="0" smtClean="0"/>
            <a:t>How will you know which changes worked and which did not?</a:t>
          </a:r>
          <a:endParaRPr lang="en-US" sz="2200" kern="1200" dirty="0"/>
        </a:p>
      </dsp:txBody>
      <dsp:txXfrm>
        <a:off x="41465" y="42802"/>
        <a:ext cx="6241670" cy="766490"/>
      </dsp:txXfrm>
    </dsp:sp>
    <dsp:sp modelId="{568D0404-83FD-4CB9-AAA2-1F55D31E0FD9}">
      <dsp:nvSpPr>
        <dsp:cNvPr id="0" name=""/>
        <dsp:cNvSpPr/>
      </dsp:nvSpPr>
      <dsp:spPr>
        <a:xfrm>
          <a:off x="0" y="914118"/>
          <a:ext cx="6324600" cy="849420"/>
        </a:xfrm>
        <a:prstGeom prst="roundRect">
          <a:avLst/>
        </a:prstGeom>
        <a:solidFill>
          <a:srgbClr val="004C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i="0" kern="1200" dirty="0" smtClean="0"/>
            <a:t>How will you know which changes resulted in an improvement?</a:t>
          </a:r>
          <a:endParaRPr lang="en-US" sz="2200" kern="1200" dirty="0"/>
        </a:p>
      </dsp:txBody>
      <dsp:txXfrm>
        <a:off x="41465" y="955583"/>
        <a:ext cx="6241670" cy="766490"/>
      </dsp:txXfrm>
    </dsp:sp>
    <dsp:sp modelId="{DFE435F2-29B1-443C-A331-34EDC8227447}">
      <dsp:nvSpPr>
        <dsp:cNvPr id="0" name=""/>
        <dsp:cNvSpPr/>
      </dsp:nvSpPr>
      <dsp:spPr>
        <a:xfrm>
          <a:off x="0" y="1826898"/>
          <a:ext cx="6324600" cy="849420"/>
        </a:xfrm>
        <a:prstGeom prst="roundRect">
          <a:avLst/>
        </a:prstGeom>
        <a:solidFill>
          <a:srgbClr val="004C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i="0" kern="1200" dirty="0" smtClean="0"/>
            <a:t>Which change(s) is the most important and resulted in the most significant improvement? </a:t>
          </a:r>
          <a:endParaRPr lang="en-US" sz="2200" kern="1200" dirty="0"/>
        </a:p>
      </dsp:txBody>
      <dsp:txXfrm>
        <a:off x="41465" y="1868363"/>
        <a:ext cx="6241670" cy="76649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6651" tIns="48326" rIns="96651" bIns="48326" numCol="1" anchor="t" anchorCtr="0" compatLnSpc="1">
            <a:prstTxWarp prst="textNoShape">
              <a:avLst/>
            </a:prstTxWarp>
          </a:bodyPr>
          <a:lstStyle>
            <a:lvl1pPr defTabSz="966788">
              <a:defRPr sz="1300"/>
            </a:lvl1pPr>
          </a:lstStyle>
          <a:p>
            <a:endParaRPr lang="en-US" dirty="0"/>
          </a:p>
        </p:txBody>
      </p:sp>
      <p:sp>
        <p:nvSpPr>
          <p:cNvPr id="11267"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p:spPr>
        <p:txBody>
          <a:bodyPr vert="horz" wrap="square" lIns="96651" tIns="48326" rIns="96651" bIns="48326" numCol="1" anchor="t" anchorCtr="0" compatLnSpc="1">
            <a:prstTxWarp prst="textNoShape">
              <a:avLst/>
            </a:prstTxWarp>
          </a:bodyPr>
          <a:lstStyle>
            <a:lvl1pPr algn="r" defTabSz="966788">
              <a:defRPr sz="1300"/>
            </a:lvl1pPr>
          </a:lstStyle>
          <a:p>
            <a:endParaRPr lang="en-US" dirty="0"/>
          </a:p>
        </p:txBody>
      </p:sp>
      <p:sp>
        <p:nvSpPr>
          <p:cNvPr id="112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6651" tIns="48326" rIns="96651" bIns="48326" numCol="1" anchor="b" anchorCtr="0" compatLnSpc="1">
            <a:prstTxWarp prst="textNoShape">
              <a:avLst/>
            </a:prstTxWarp>
          </a:bodyPr>
          <a:lstStyle>
            <a:lvl1pPr defTabSz="966788">
              <a:defRPr sz="1300"/>
            </a:lvl1pPr>
          </a:lstStyle>
          <a:p>
            <a:endParaRPr lang="en-US" dirty="0"/>
          </a:p>
        </p:txBody>
      </p:sp>
      <p:sp>
        <p:nvSpPr>
          <p:cNvPr id="112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6651" tIns="48326" rIns="96651" bIns="48326" numCol="1" anchor="b" anchorCtr="0" compatLnSpc="1">
            <a:prstTxWarp prst="textNoShape">
              <a:avLst/>
            </a:prstTxWarp>
          </a:bodyPr>
          <a:lstStyle>
            <a:lvl1pPr algn="r" defTabSz="966788">
              <a:defRPr sz="1300"/>
            </a:lvl1pPr>
          </a:lstStyle>
          <a:p>
            <a:fld id="{DE5C6433-C342-4B86-B31F-66427BB11EAF}" type="slidenum">
              <a:rPr lang="en-US"/>
              <a:pPr/>
              <a:t>‹#›</a:t>
            </a:fld>
            <a:endParaRPr lang="en-US" dirty="0"/>
          </a:p>
        </p:txBody>
      </p:sp>
    </p:spTree>
    <p:extLst>
      <p:ext uri="{BB962C8B-B14F-4D97-AF65-F5344CB8AC3E}">
        <p14:creationId xmlns:p14="http://schemas.microsoft.com/office/powerpoint/2010/main" val="3230163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6651" tIns="48326" rIns="96651" bIns="48326" numCol="1" anchor="t" anchorCtr="0" compatLnSpc="1">
            <a:prstTxWarp prst="textNoShape">
              <a:avLst/>
            </a:prstTxWarp>
          </a:bodyPr>
          <a:lstStyle>
            <a:lvl1pPr defTabSz="966788">
              <a:defRPr sz="1300" i="0"/>
            </a:lvl1pPr>
          </a:lstStyle>
          <a:p>
            <a:endParaRPr lang="en-US" dirty="0"/>
          </a:p>
        </p:txBody>
      </p:sp>
      <p:sp>
        <p:nvSpPr>
          <p:cNvPr id="3075" name="Rectangle 3"/>
          <p:cNvSpPr>
            <a:spLocks noGrp="1" noChangeArrowheads="1"/>
          </p:cNvSpPr>
          <p:nvPr>
            <p:ph type="dt" idx="1"/>
          </p:nvPr>
        </p:nvSpPr>
        <p:spPr bwMode="auto">
          <a:xfrm>
            <a:off x="4144963" y="0"/>
            <a:ext cx="3170237" cy="481013"/>
          </a:xfrm>
          <a:prstGeom prst="rect">
            <a:avLst/>
          </a:prstGeom>
          <a:noFill/>
          <a:ln w="9525">
            <a:noFill/>
            <a:miter lim="800000"/>
            <a:headEnd/>
            <a:tailEnd/>
          </a:ln>
        </p:spPr>
        <p:txBody>
          <a:bodyPr vert="horz" wrap="square" lIns="96651" tIns="48326" rIns="96651" bIns="48326" numCol="1" anchor="t" anchorCtr="0" compatLnSpc="1">
            <a:prstTxWarp prst="textNoShape">
              <a:avLst/>
            </a:prstTxWarp>
          </a:bodyPr>
          <a:lstStyle>
            <a:lvl1pPr algn="r" defTabSz="966788">
              <a:defRPr sz="1300" i="0"/>
            </a:lvl1pPr>
          </a:lstStyle>
          <a:p>
            <a:endParaRPr lang="en-US" dirty="0"/>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51" tIns="48326" rIns="96651" bIns="4832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51" tIns="48326" rIns="96651" bIns="48326" numCol="1" anchor="b" anchorCtr="0" compatLnSpc="1">
            <a:prstTxWarp prst="textNoShape">
              <a:avLst/>
            </a:prstTxWarp>
          </a:bodyPr>
          <a:lstStyle>
            <a:lvl1pPr defTabSz="966788">
              <a:defRPr sz="1300" i="0"/>
            </a:lvl1pPr>
          </a:lstStyle>
          <a:p>
            <a:endParaRPr lang="en-US" dirty="0"/>
          </a:p>
        </p:txBody>
      </p:sp>
      <p:sp>
        <p:nvSpPr>
          <p:cNvPr id="307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51" tIns="48326" rIns="96651" bIns="48326" numCol="1" anchor="b" anchorCtr="0" compatLnSpc="1">
            <a:prstTxWarp prst="textNoShape">
              <a:avLst/>
            </a:prstTxWarp>
          </a:bodyPr>
          <a:lstStyle>
            <a:lvl1pPr algn="r" defTabSz="966788">
              <a:defRPr sz="1300" i="0"/>
            </a:lvl1pPr>
          </a:lstStyle>
          <a:p>
            <a:fld id="{885D474A-37E3-4ECB-B3BC-40ED16AB08D6}" type="slidenum">
              <a:rPr lang="en-US"/>
              <a:pPr/>
              <a:t>‹#›</a:t>
            </a:fld>
            <a:endParaRPr lang="en-US" dirty="0"/>
          </a:p>
        </p:txBody>
      </p:sp>
    </p:spTree>
    <p:extLst>
      <p:ext uri="{BB962C8B-B14F-4D97-AF65-F5344CB8AC3E}">
        <p14:creationId xmlns:p14="http://schemas.microsoft.com/office/powerpoint/2010/main" val="3095960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658D804-B8C7-40CD-8182-83FE98044F61}" type="slidenum">
              <a:rPr lang="en-US" smtClean="0"/>
              <a:pPr/>
              <a:t>3</a:t>
            </a:fld>
            <a:endParaRPr 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p:cNvSpPr>
          <p:nvPr>
            <p:ph type="sldImg"/>
          </p:nvPr>
        </p:nvSpPr>
        <p:spPr>
          <a:ln/>
        </p:spPr>
      </p:sp>
      <p:sp>
        <p:nvSpPr>
          <p:cNvPr id="187395" name="Notes Placeholder 2"/>
          <p:cNvSpPr>
            <a:spLocks noGrp="1"/>
          </p:cNvSpPr>
          <p:nvPr>
            <p:ph type="body" idx="1"/>
          </p:nvPr>
        </p:nvSpPr>
        <p:spPr>
          <a:noFill/>
          <a:ln/>
        </p:spPr>
        <p:txBody>
          <a:bodyPr/>
          <a:lstStyle/>
          <a:p>
            <a:endParaRPr lang="en-US">
              <a:latin typeface="Times New Roman" pitchFamily="1" charset="0"/>
            </a:endParaRPr>
          </a:p>
        </p:txBody>
      </p:sp>
      <p:sp>
        <p:nvSpPr>
          <p:cNvPr id="187396" name="Slide Number Placeholder 3"/>
          <p:cNvSpPr>
            <a:spLocks noGrp="1"/>
          </p:cNvSpPr>
          <p:nvPr>
            <p:ph type="sldNum" sz="quarter" idx="5"/>
          </p:nvPr>
        </p:nvSpPr>
        <p:spPr>
          <a:noFill/>
        </p:spPr>
        <p:txBody>
          <a:bodyPr/>
          <a:lstStyle/>
          <a:p>
            <a:fld id="{A7960125-F269-B047-865D-E17452DC70E4}" type="slidenum">
              <a:rPr lang="en-US" smtClean="0"/>
              <a:pPr/>
              <a:t>27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p:cNvSpPr>
          <p:nvPr>
            <p:ph type="sldImg"/>
          </p:nvPr>
        </p:nvSpPr>
        <p:spPr>
          <a:ln/>
        </p:spPr>
      </p:sp>
      <p:sp>
        <p:nvSpPr>
          <p:cNvPr id="189443" name="Notes Placeholder 2"/>
          <p:cNvSpPr>
            <a:spLocks noGrp="1"/>
          </p:cNvSpPr>
          <p:nvPr>
            <p:ph type="body" idx="1"/>
          </p:nvPr>
        </p:nvSpPr>
        <p:spPr>
          <a:noFill/>
          <a:ln/>
        </p:spPr>
        <p:txBody>
          <a:bodyPr/>
          <a:lstStyle/>
          <a:p>
            <a:endParaRPr lang="en-US">
              <a:latin typeface="Times New Roman" pitchFamily="1" charset="0"/>
            </a:endParaRPr>
          </a:p>
        </p:txBody>
      </p:sp>
      <p:sp>
        <p:nvSpPr>
          <p:cNvPr id="189444" name="Slide Number Placeholder 3"/>
          <p:cNvSpPr>
            <a:spLocks noGrp="1"/>
          </p:cNvSpPr>
          <p:nvPr>
            <p:ph type="sldNum" sz="quarter" idx="5"/>
          </p:nvPr>
        </p:nvSpPr>
        <p:spPr>
          <a:noFill/>
        </p:spPr>
        <p:txBody>
          <a:bodyPr/>
          <a:lstStyle/>
          <a:p>
            <a:fld id="{41C0BDA6-0C99-CF40-A8A0-D3E28A768FC6}" type="slidenum">
              <a:rPr lang="en-US" smtClean="0"/>
              <a:pPr/>
              <a:t>28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p:spPr>
        <p:txBody>
          <a:bodyPr/>
          <a:lstStyle/>
          <a:p>
            <a:endParaRPr lang="en-US">
              <a:latin typeface="Times New Roman" pitchFamily="1" charset="0"/>
            </a:endParaRPr>
          </a:p>
        </p:txBody>
      </p:sp>
      <p:sp>
        <p:nvSpPr>
          <p:cNvPr id="201732" name="Slide Number Placeholder 3"/>
          <p:cNvSpPr>
            <a:spLocks noGrp="1"/>
          </p:cNvSpPr>
          <p:nvPr>
            <p:ph type="sldNum" sz="quarter" idx="5"/>
          </p:nvPr>
        </p:nvSpPr>
        <p:spPr>
          <a:noFill/>
        </p:spPr>
        <p:txBody>
          <a:bodyPr/>
          <a:lstStyle/>
          <a:p>
            <a:fld id="{400B56A6-FB5B-D546-8D57-03946BA1AC36}" type="slidenum">
              <a:rPr lang="en-US" smtClean="0"/>
              <a:pPr/>
              <a:t>29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779907-BC1B-4571-914E-DF48BFEB1405}" type="slidenum">
              <a:rPr lang="en-US" smtClean="0"/>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p:cNvSpPr>
          <p:nvPr>
            <p:ph type="sldImg"/>
          </p:nvPr>
        </p:nvSpPr>
        <p:spPr>
          <a:ln/>
        </p:spPr>
      </p:sp>
      <p:sp>
        <p:nvSpPr>
          <p:cNvPr id="185347" name="Notes Placeholder 2"/>
          <p:cNvSpPr>
            <a:spLocks noGrp="1"/>
          </p:cNvSpPr>
          <p:nvPr>
            <p:ph type="body" idx="1"/>
          </p:nvPr>
        </p:nvSpPr>
        <p:spPr>
          <a:noFill/>
          <a:ln/>
        </p:spPr>
        <p:txBody>
          <a:bodyPr/>
          <a:lstStyle/>
          <a:p>
            <a:endParaRPr lang="en-US">
              <a:latin typeface="Times New Roman" pitchFamily="1" charset="0"/>
            </a:endParaRPr>
          </a:p>
        </p:txBody>
      </p:sp>
      <p:sp>
        <p:nvSpPr>
          <p:cNvPr id="185348" name="Slide Number Placeholder 3"/>
          <p:cNvSpPr>
            <a:spLocks noGrp="1"/>
          </p:cNvSpPr>
          <p:nvPr>
            <p:ph type="sldNum" sz="quarter" idx="5"/>
          </p:nvPr>
        </p:nvSpPr>
        <p:spPr>
          <a:noFill/>
        </p:spPr>
        <p:txBody>
          <a:bodyPr/>
          <a:lstStyle/>
          <a:p>
            <a:fld id="{4A6A39B4-269A-984F-88B2-67D8F0910F0D}" type="slidenum">
              <a:rPr lang="en-US" smtClean="0"/>
              <a:pPr/>
              <a:t>37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p:cNvSpPr>
          <p:nvPr>
            <p:ph type="sldImg"/>
          </p:nvPr>
        </p:nvSpPr>
        <p:spPr>
          <a:ln/>
        </p:spPr>
      </p:sp>
      <p:sp>
        <p:nvSpPr>
          <p:cNvPr id="199683" name="Notes Placeholder 2"/>
          <p:cNvSpPr>
            <a:spLocks noGrp="1"/>
          </p:cNvSpPr>
          <p:nvPr>
            <p:ph type="body" idx="1"/>
          </p:nvPr>
        </p:nvSpPr>
        <p:spPr>
          <a:noFill/>
          <a:ln/>
        </p:spPr>
        <p:txBody>
          <a:bodyPr/>
          <a:lstStyle/>
          <a:p>
            <a:endParaRPr lang="en-US">
              <a:latin typeface="Times New Roman" pitchFamily="1" charset="0"/>
            </a:endParaRPr>
          </a:p>
        </p:txBody>
      </p:sp>
      <p:sp>
        <p:nvSpPr>
          <p:cNvPr id="199684" name="Slide Number Placeholder 3"/>
          <p:cNvSpPr>
            <a:spLocks noGrp="1"/>
          </p:cNvSpPr>
          <p:nvPr>
            <p:ph type="sldNum" sz="quarter" idx="5"/>
          </p:nvPr>
        </p:nvSpPr>
        <p:spPr>
          <a:noFill/>
        </p:spPr>
        <p:txBody>
          <a:bodyPr/>
          <a:lstStyle/>
          <a:p>
            <a:fld id="{3FF3D2C5-7CFF-4F4C-B8AC-1301AE071B96}" type="slidenum">
              <a:rPr lang="en-US" smtClean="0"/>
              <a:pPr/>
              <a:t>38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7475AA0-69DA-4C2C-944B-39CBE4195736}" type="slidenum">
              <a:rPr lang="en-US" smtClean="0"/>
              <a:pPr/>
              <a:t>39</a:t>
            </a:fld>
            <a:endParaRPr lang="en-US" dirty="0" smtClean="0"/>
          </a:p>
        </p:txBody>
      </p:sp>
      <p:sp>
        <p:nvSpPr>
          <p:cNvPr id="21507" name="Rectangle 7"/>
          <p:cNvSpPr txBox="1">
            <a:spLocks noGrp="1" noChangeArrowheads="1"/>
          </p:cNvSpPr>
          <p:nvPr/>
        </p:nvSpPr>
        <p:spPr bwMode="auto">
          <a:xfrm>
            <a:off x="4143375" y="9118600"/>
            <a:ext cx="3170238" cy="481013"/>
          </a:xfrm>
          <a:prstGeom prst="rect">
            <a:avLst/>
          </a:prstGeom>
          <a:noFill/>
          <a:ln w="9525">
            <a:noFill/>
            <a:miter lim="800000"/>
            <a:headEnd/>
            <a:tailEnd/>
          </a:ln>
        </p:spPr>
        <p:txBody>
          <a:bodyPr lIns="97087" tIns="48544" rIns="97087" bIns="48544" anchor="b"/>
          <a:lstStyle/>
          <a:p>
            <a:pPr algn="r" defTabSz="971550" eaLnBrk="1" hangingPunct="1"/>
            <a:fld id="{0C24FF2A-BF13-4B88-89BF-A4F7E768EB88}" type="slidenum">
              <a:rPr lang="en-US" sz="1300" i="0">
                <a:latin typeface="Arial" charset="0"/>
                <a:cs typeface="Arial" charset="0"/>
              </a:rPr>
              <a:pPr algn="r" defTabSz="971550" eaLnBrk="1" hangingPunct="1"/>
              <a:t>39</a:t>
            </a:fld>
            <a:endParaRPr lang="en-US" sz="1300" i="0" dirty="0">
              <a:latin typeface="Arial" charset="0"/>
              <a:cs typeface="Arial" charset="0"/>
            </a:endParaRPr>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a:ln/>
        </p:spPr>
        <p:txBody>
          <a:bodyPr/>
          <a:lstStyle/>
          <a:p>
            <a:pPr eaLnBrk="1" hangingPunct="1"/>
            <a:endParaRPr lang="en-US" dirty="0" smtClean="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D474A-37E3-4ECB-B3BC-40ED16AB08D6}" type="slidenum">
              <a:rPr lang="en-US" smtClean="0"/>
              <a:pPr/>
              <a:t>56</a:t>
            </a:fld>
            <a:endParaRPr lang="en-US" dirty="0"/>
          </a:p>
        </p:txBody>
      </p:sp>
    </p:spTree>
    <p:extLst>
      <p:ext uri="{BB962C8B-B14F-4D97-AF65-F5344CB8AC3E}">
        <p14:creationId xmlns:p14="http://schemas.microsoft.com/office/powerpoint/2010/main" val="397700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E0A0DE9-5D99-44A4-A7D5-CD0F09B145F0}" type="slidenum">
              <a:rPr lang="en-US" smtClean="0">
                <a:ea typeface="ＭＳ Ｐゴシック"/>
                <a:cs typeface="ＭＳ Ｐゴシック"/>
              </a:rPr>
              <a:pPr/>
              <a:t>57</a:t>
            </a:fld>
            <a:endParaRPr lang="en-US" smtClean="0">
              <a:ea typeface="ＭＳ Ｐゴシック"/>
              <a:cs typeface="ＭＳ Ｐゴシック"/>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dirty="0" smtClean="0">
              <a:latin typeface="Times New Roman" pitchFamily="18" charset="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16A6D1E-1605-4B21-9407-8C2CB418CB92}" type="slidenum">
              <a:rPr lang="en-US" smtClean="0">
                <a:solidFill>
                  <a:srgbClr val="000000"/>
                </a:solidFill>
                <a:ea typeface="ＭＳ Ｐゴシック"/>
                <a:cs typeface="ＭＳ Ｐゴシック"/>
              </a:rPr>
              <a:pPr/>
              <a:t>58</a:t>
            </a:fld>
            <a:endParaRPr lang="en-US" smtClean="0">
              <a:solidFill>
                <a:srgbClr val="000000"/>
              </a:solidFill>
              <a:ea typeface="ＭＳ Ｐゴシック"/>
              <a:cs typeface="ＭＳ Ｐゴシック"/>
            </a:endParaRPr>
          </a:p>
        </p:txBody>
      </p:sp>
      <p:sp>
        <p:nvSpPr>
          <p:cNvPr id="19459" name="Rectangle 2"/>
          <p:cNvSpPr>
            <a:spLocks noGrp="1" noChangeArrowheads="1"/>
          </p:cNvSpPr>
          <p:nvPr>
            <p:ph type="body" idx="1"/>
          </p:nvPr>
        </p:nvSpPr>
        <p:spPr>
          <a:xfrm>
            <a:off x="958850" y="4559300"/>
            <a:ext cx="5395913" cy="4608513"/>
          </a:xfrm>
          <a:noFill/>
          <a:ln/>
        </p:spPr>
        <p:txBody>
          <a:bodyPr lIns="99210" tIns="48764" rIns="99210" bIns="48764"/>
          <a:lstStyle/>
          <a:p>
            <a:r>
              <a:rPr lang="en-US" smtClean="0">
                <a:latin typeface="Times New Roman" pitchFamily="18" charset="0"/>
                <a:ea typeface="ＭＳ Ｐゴシック"/>
                <a:cs typeface="ＭＳ Ｐゴシック"/>
              </a:rPr>
              <a:t>Nolan’s model--three questions and PDSA, but not just one PDSA.  Difference between this and Juran is the emphasis on repeated PDSA cycles</a:t>
            </a:r>
          </a:p>
        </p:txBody>
      </p:sp>
      <p:sp>
        <p:nvSpPr>
          <p:cNvPr id="19460"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charset="-128"/>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409">
              <a:defRPr sz="2500" i="1">
                <a:solidFill>
                  <a:schemeClr val="tx1"/>
                </a:solidFill>
                <a:latin typeface="Times New Roman" charset="0"/>
                <a:ea typeface="ＭＳ Ｐゴシック" charset="-128"/>
              </a:defRPr>
            </a:lvl1pPr>
            <a:lvl2pPr marL="774451" indent="-297866" defTabSz="966409">
              <a:defRPr sz="2500" i="1">
                <a:solidFill>
                  <a:schemeClr val="tx1"/>
                </a:solidFill>
                <a:latin typeface="Times New Roman" charset="0"/>
                <a:ea typeface="ＭＳ Ｐゴシック" charset="-128"/>
              </a:defRPr>
            </a:lvl2pPr>
            <a:lvl3pPr marL="1191463" indent="-238293" defTabSz="966409">
              <a:defRPr sz="2500" i="1">
                <a:solidFill>
                  <a:schemeClr val="tx1"/>
                </a:solidFill>
                <a:latin typeface="Times New Roman" charset="0"/>
                <a:ea typeface="ＭＳ Ｐゴシック" charset="-128"/>
              </a:defRPr>
            </a:lvl3pPr>
            <a:lvl4pPr marL="1668048" indent="-238293" defTabSz="966409">
              <a:defRPr sz="2500" i="1">
                <a:solidFill>
                  <a:schemeClr val="tx1"/>
                </a:solidFill>
                <a:latin typeface="Times New Roman" charset="0"/>
                <a:ea typeface="ＭＳ Ｐゴシック" charset="-128"/>
              </a:defRPr>
            </a:lvl4pPr>
            <a:lvl5pPr marL="2144634" indent="-238293" defTabSz="966409">
              <a:defRPr sz="2500" i="1">
                <a:solidFill>
                  <a:schemeClr val="tx1"/>
                </a:solidFill>
                <a:latin typeface="Times New Roman" charset="0"/>
                <a:ea typeface="ＭＳ Ｐゴシック" charset="-128"/>
              </a:defRPr>
            </a:lvl5pPr>
            <a:lvl6pPr marL="2621219" indent="-238293" defTabSz="966409" eaLnBrk="0" fontAlgn="base" hangingPunct="0">
              <a:spcBef>
                <a:spcPct val="0"/>
              </a:spcBef>
              <a:spcAft>
                <a:spcPct val="0"/>
              </a:spcAft>
              <a:defRPr sz="2500" i="1">
                <a:solidFill>
                  <a:schemeClr val="tx1"/>
                </a:solidFill>
                <a:latin typeface="Times New Roman" charset="0"/>
                <a:ea typeface="ＭＳ Ｐゴシック" charset="-128"/>
              </a:defRPr>
            </a:lvl6pPr>
            <a:lvl7pPr marL="3097804" indent="-238293" defTabSz="966409" eaLnBrk="0" fontAlgn="base" hangingPunct="0">
              <a:spcBef>
                <a:spcPct val="0"/>
              </a:spcBef>
              <a:spcAft>
                <a:spcPct val="0"/>
              </a:spcAft>
              <a:defRPr sz="2500" i="1">
                <a:solidFill>
                  <a:schemeClr val="tx1"/>
                </a:solidFill>
                <a:latin typeface="Times New Roman" charset="0"/>
                <a:ea typeface="ＭＳ Ｐゴシック" charset="-128"/>
              </a:defRPr>
            </a:lvl7pPr>
            <a:lvl8pPr marL="3574390" indent="-238293" defTabSz="966409" eaLnBrk="0" fontAlgn="base" hangingPunct="0">
              <a:spcBef>
                <a:spcPct val="0"/>
              </a:spcBef>
              <a:spcAft>
                <a:spcPct val="0"/>
              </a:spcAft>
              <a:defRPr sz="2500" i="1">
                <a:solidFill>
                  <a:schemeClr val="tx1"/>
                </a:solidFill>
                <a:latin typeface="Times New Roman" charset="0"/>
                <a:ea typeface="ＭＳ Ｐゴシック" charset="-128"/>
              </a:defRPr>
            </a:lvl8pPr>
            <a:lvl9pPr marL="4050975" indent="-238293" defTabSz="966409" eaLnBrk="0" fontAlgn="base" hangingPunct="0">
              <a:spcBef>
                <a:spcPct val="0"/>
              </a:spcBef>
              <a:spcAft>
                <a:spcPct val="0"/>
              </a:spcAft>
              <a:defRPr sz="2500" i="1">
                <a:solidFill>
                  <a:schemeClr val="tx1"/>
                </a:solidFill>
                <a:latin typeface="Times New Roman" charset="0"/>
                <a:ea typeface="ＭＳ Ｐゴシック" charset="-128"/>
              </a:defRPr>
            </a:lvl9pPr>
          </a:lstStyle>
          <a:p>
            <a:fld id="{904F3567-387D-421F-8B5A-ADF411E0BD18}" type="slidenum">
              <a:rPr lang="en-US" sz="1300" i="0"/>
              <a:pPr/>
              <a:t>12</a:t>
            </a:fld>
            <a:endParaRPr lang="en-US" sz="1300" i="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4143401" y="9118662"/>
            <a:ext cx="3170141" cy="4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nchor="b"/>
          <a:lstStyle>
            <a:lvl1pPr eaLnBrk="0" hangingPunct="0">
              <a:defRPr sz="2400" i="1">
                <a:solidFill>
                  <a:schemeClr val="tx1"/>
                </a:solidFill>
                <a:latin typeface="Times New Roman" pitchFamily="18" charset="0"/>
                <a:ea typeface="ＭＳ Ｐゴシック" pitchFamily="34" charset="-128"/>
              </a:defRPr>
            </a:lvl1pPr>
            <a:lvl2pPr marL="742950" indent="-285750" eaLnBrk="0" hangingPunct="0">
              <a:defRPr sz="2400" i="1">
                <a:solidFill>
                  <a:schemeClr val="tx1"/>
                </a:solidFill>
                <a:latin typeface="Times New Roman" pitchFamily="18" charset="0"/>
                <a:ea typeface="ＭＳ Ｐゴシック" pitchFamily="34" charset="-128"/>
              </a:defRPr>
            </a:lvl2pPr>
            <a:lvl3pPr marL="1143000" indent="-228600" eaLnBrk="0" hangingPunct="0">
              <a:defRPr sz="2400" i="1">
                <a:solidFill>
                  <a:schemeClr val="tx1"/>
                </a:solidFill>
                <a:latin typeface="Times New Roman" pitchFamily="18" charset="0"/>
                <a:ea typeface="ＭＳ Ｐゴシック" pitchFamily="34" charset="-128"/>
              </a:defRPr>
            </a:lvl3pPr>
            <a:lvl4pPr marL="1600200" indent="-228600" eaLnBrk="0" hangingPunct="0">
              <a:defRPr sz="2400" i="1">
                <a:solidFill>
                  <a:schemeClr val="tx1"/>
                </a:solidFill>
                <a:latin typeface="Times New Roman" pitchFamily="18" charset="0"/>
                <a:ea typeface="ＭＳ Ｐゴシック" pitchFamily="34" charset="-128"/>
              </a:defRPr>
            </a:lvl4pPr>
            <a:lvl5pPr marL="2057400" indent="-228600" eaLnBrk="0" hangingPunct="0">
              <a:defRPr sz="2400" i="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Times New Roman" pitchFamily="18" charset="0"/>
                <a:ea typeface="ＭＳ Ｐゴシック" pitchFamily="34" charset="-128"/>
              </a:defRPr>
            </a:lvl9pPr>
          </a:lstStyle>
          <a:p>
            <a:pPr algn="r"/>
            <a:fld id="{90C9B6AB-798F-4C7B-A7A6-1DD3249D986A}" type="slidenum">
              <a:rPr lang="en-US" sz="1300"/>
              <a:pPr algn="r"/>
              <a:t>59</a:t>
            </a:fld>
            <a:endParaRPr lang="en-US" sz="13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latin typeface="Times New Roman" pitchFamily="18" charset="0"/>
                <a:ea typeface="ＭＳ Ｐゴシック" pitchFamily="34" charset="-128"/>
              </a:rPr>
              <a:t>Standard slide – please do not modify.</a:t>
            </a:r>
          </a:p>
          <a:p>
            <a:pPr eaLnBrk="1" hangingPunct="1"/>
            <a:endParaRPr lang="en-US" b="1" smtClean="0">
              <a:latin typeface="Times New Roman" pitchFamily="18" charset="0"/>
              <a:ea typeface="ＭＳ Ｐゴシック" pitchFamily="34" charset="-128"/>
            </a:endParaRPr>
          </a:p>
          <a:p>
            <a:pPr eaLnBrk="1" hangingPunct="1"/>
            <a:r>
              <a:rPr lang="en-US" smtClean="0">
                <a:latin typeface="Times New Roman" pitchFamily="18" charset="0"/>
                <a:ea typeface="ＭＳ Ｐゴシック" pitchFamily="34" charset="-128"/>
              </a:rPr>
              <a:t>Pick a concrete example of a PDSA cycle and walk the audience through the story.</a:t>
            </a:r>
          </a:p>
          <a:p>
            <a:pPr eaLnBrk="1" hangingPunct="1"/>
            <a:endParaRPr lang="en-US" smtClean="0">
              <a:latin typeface="Times New Roman" pitchFamily="18" charset="0"/>
              <a:ea typeface="ＭＳ Ｐゴシック" pitchFamily="34" charset="-128"/>
            </a:endParaRPr>
          </a:p>
          <a:p>
            <a:pPr eaLnBrk="1" hangingPunct="1"/>
            <a:r>
              <a:rPr lang="en-US" smtClean="0">
                <a:latin typeface="Times New Roman" pitchFamily="18" charset="0"/>
                <a:ea typeface="ＭＳ Ｐゴシック" pitchFamily="34" charset="-128"/>
              </a:rPr>
              <a:t>Example:</a:t>
            </a:r>
          </a:p>
          <a:p>
            <a:pPr eaLnBrk="1" hangingPunct="1">
              <a:buFontTx/>
              <a:buChar char="•"/>
            </a:pPr>
            <a:r>
              <a:rPr lang="en-US" b="1" smtClean="0">
                <a:latin typeface="Times New Roman" pitchFamily="18" charset="0"/>
                <a:ea typeface="ＭＳ Ｐゴシック" pitchFamily="34" charset="-128"/>
              </a:rPr>
              <a:t>Plan</a:t>
            </a:r>
            <a:r>
              <a:rPr lang="en-US" smtClean="0">
                <a:latin typeface="Times New Roman" pitchFamily="18" charset="0"/>
                <a:ea typeface="ＭＳ Ｐゴシック" pitchFamily="34" charset="-128"/>
              </a:rPr>
              <a:t>: An agency decides to offer walk-in service on Wednesday afternoons</a:t>
            </a:r>
          </a:p>
          <a:p>
            <a:pPr eaLnBrk="1" hangingPunct="1">
              <a:buFontTx/>
              <a:buChar char="•"/>
            </a:pPr>
            <a:r>
              <a:rPr lang="en-US" b="1" smtClean="0">
                <a:latin typeface="Times New Roman" pitchFamily="18" charset="0"/>
                <a:ea typeface="ＭＳ Ｐゴシック" pitchFamily="34" charset="-128"/>
              </a:rPr>
              <a:t>Do</a:t>
            </a:r>
            <a:r>
              <a:rPr lang="en-US" smtClean="0">
                <a:latin typeface="Times New Roman" pitchFamily="18" charset="0"/>
                <a:ea typeface="ＭＳ Ｐゴシック" pitchFamily="34" charset="-128"/>
              </a:rPr>
              <a:t>: The agency offers the walk-in hours on Wednesday afternoon for two weeks.</a:t>
            </a:r>
          </a:p>
          <a:p>
            <a:pPr eaLnBrk="1" hangingPunct="1">
              <a:buFontTx/>
              <a:buChar char="•"/>
            </a:pPr>
            <a:r>
              <a:rPr lang="en-US" b="1" smtClean="0">
                <a:latin typeface="Times New Roman" pitchFamily="18" charset="0"/>
                <a:ea typeface="ＭＳ Ｐゴシック" pitchFamily="34" charset="-128"/>
              </a:rPr>
              <a:t>Study</a:t>
            </a:r>
            <a:r>
              <a:rPr lang="en-US" smtClean="0">
                <a:latin typeface="Times New Roman" pitchFamily="18" charset="0"/>
                <a:ea typeface="ＭＳ Ｐゴシック" pitchFamily="34" charset="-128"/>
              </a:rPr>
              <a:t>: No clients showed up for service during the walk-in hours—because the agency forget to notify their community that they were open for walk-ins.</a:t>
            </a:r>
          </a:p>
          <a:p>
            <a:pPr eaLnBrk="1" hangingPunct="1">
              <a:buFontTx/>
              <a:buChar char="•"/>
            </a:pPr>
            <a:r>
              <a:rPr lang="en-US" b="1" smtClean="0">
                <a:latin typeface="Times New Roman" pitchFamily="18" charset="0"/>
                <a:ea typeface="ＭＳ Ｐゴシック" pitchFamily="34" charset="-128"/>
              </a:rPr>
              <a:t>Act</a:t>
            </a:r>
            <a:r>
              <a:rPr lang="en-US" smtClean="0">
                <a:latin typeface="Times New Roman" pitchFamily="18" charset="0"/>
                <a:ea typeface="ＭＳ Ｐゴシック" pitchFamily="34" charset="-128"/>
              </a:rPr>
              <a:t>: Adapt by continuing to offer walk-ins and by advertising the walk-in hours to their community.</a:t>
            </a:r>
          </a:p>
          <a:p>
            <a:pPr eaLnBrk="1" hangingPunct="1"/>
            <a:endParaRPr lang="en-US" smtClean="0">
              <a:latin typeface="Times New Roman" pitchFamily="18" charset="0"/>
              <a:ea typeface="ＭＳ Ｐゴシック" pitchFamily="34" charset="-128"/>
            </a:endParaRPr>
          </a:p>
          <a:p>
            <a:pPr eaLnBrk="1" hangingPunct="1"/>
            <a:r>
              <a:rPr lang="en-US" smtClean="0">
                <a:latin typeface="Times New Roman" pitchFamily="18" charset="0"/>
                <a:ea typeface="ＭＳ Ｐゴシック" pitchFamily="34" charset="-128"/>
              </a:rPr>
              <a:t>Emphasis on short cycles—two or three weeks at the most.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D474A-37E3-4ECB-B3BC-40ED16AB08D6}" type="slidenum">
              <a:rPr lang="en-US" smtClean="0"/>
              <a:pPr/>
              <a:t>64</a:t>
            </a:fld>
            <a:endParaRPr lang="en-US" dirty="0"/>
          </a:p>
        </p:txBody>
      </p:sp>
    </p:spTree>
    <p:extLst>
      <p:ext uri="{BB962C8B-B14F-4D97-AF65-F5344CB8AC3E}">
        <p14:creationId xmlns:p14="http://schemas.microsoft.com/office/powerpoint/2010/main" val="1923448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a:t>
            </a:r>
            <a:r>
              <a:rPr lang="en-US" baseline="0" dirty="0" smtClean="0"/>
              <a:t> off by 6.  (this should create teams of 7 to 8, which for this exercise is best.)</a:t>
            </a:r>
            <a:endParaRPr lang="en-US" dirty="0"/>
          </a:p>
        </p:txBody>
      </p:sp>
      <p:sp>
        <p:nvSpPr>
          <p:cNvPr id="4" name="Slide Number Placeholder 3"/>
          <p:cNvSpPr>
            <a:spLocks noGrp="1"/>
          </p:cNvSpPr>
          <p:nvPr>
            <p:ph type="sldNum" sz="quarter" idx="10"/>
          </p:nvPr>
        </p:nvSpPr>
        <p:spPr/>
        <p:txBody>
          <a:bodyPr/>
          <a:lstStyle/>
          <a:p>
            <a:fld id="{885D474A-37E3-4ECB-B3BC-40ED16AB08D6}" type="slidenum">
              <a:rPr lang="en-US" smtClean="0"/>
              <a:pPr/>
              <a:t>65</a:t>
            </a:fld>
            <a:endParaRPr lang="en-US" dirty="0"/>
          </a:p>
        </p:txBody>
      </p:sp>
    </p:spTree>
    <p:extLst>
      <p:ext uri="{BB962C8B-B14F-4D97-AF65-F5344CB8AC3E}">
        <p14:creationId xmlns:p14="http://schemas.microsoft.com/office/powerpoint/2010/main" val="1348742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r>
              <a:rPr lang="en-US" smtClean="0"/>
              <a:t>Identify problem areas (e.g., wait lists, billing)</a:t>
            </a:r>
          </a:p>
          <a:p>
            <a:r>
              <a:rPr lang="en-US" smtClean="0"/>
              <a:t>Examine impact on client or staff outcomes</a:t>
            </a:r>
          </a:p>
          <a:p>
            <a:r>
              <a:rPr lang="en-US" smtClean="0"/>
              <a:t>Identify gaps in service</a:t>
            </a:r>
          </a:p>
          <a:p>
            <a:r>
              <a:rPr lang="en-US" smtClean="0"/>
              <a:t>Provide a strategic direction for change</a:t>
            </a:r>
          </a:p>
          <a:p>
            <a:r>
              <a:rPr lang="en-US" smtClean="0"/>
              <a:t>Evaluate the impact of change on the agency</a:t>
            </a:r>
          </a:p>
          <a:p>
            <a:r>
              <a:rPr lang="en-US" smtClean="0"/>
              <a:t>Determine if the change is cost-effective</a:t>
            </a:r>
          </a:p>
          <a:p>
            <a:r>
              <a:rPr lang="en-US" smtClean="0"/>
              <a:t>Drive curiosity/questions about the change</a:t>
            </a:r>
          </a:p>
          <a:p>
            <a:r>
              <a:rPr lang="en-US" smtClean="0"/>
              <a:t>Comparisons to statewide data</a:t>
            </a:r>
          </a:p>
          <a:p>
            <a:endParaRPr lang="en-US" smtClean="0"/>
          </a:p>
          <a:p>
            <a:r>
              <a:rPr lang="en-US" smtClean="0"/>
              <a:t>Share the results with the community</a:t>
            </a:r>
          </a:p>
          <a:p>
            <a:r>
              <a:rPr lang="en-US" smtClean="0"/>
              <a:t>Secure new grants and contracts</a:t>
            </a:r>
          </a:p>
          <a:p>
            <a:r>
              <a:rPr lang="en-US" smtClean="0"/>
              <a:t>Define and understand the problem</a:t>
            </a:r>
          </a:p>
          <a:p>
            <a:r>
              <a:rPr lang="en-US" smtClean="0"/>
              <a:t>Use data in staff recruitment and hiring</a:t>
            </a:r>
          </a:p>
          <a:p>
            <a:r>
              <a:rPr lang="en-US" smtClean="0"/>
              <a:t>Monitor and report program effectiveness</a:t>
            </a:r>
          </a:p>
          <a:p>
            <a:r>
              <a:rPr lang="en-US" smtClean="0"/>
              <a:t>Examine geographic dispersion of clients</a:t>
            </a:r>
          </a:p>
          <a:p>
            <a:r>
              <a:rPr lang="en-US" smtClean="0"/>
              <a:t>Create routine, simple reports to monitor progress</a:t>
            </a:r>
          </a:p>
          <a:p>
            <a:endParaRPr lang="en-US" smtClean="0"/>
          </a:p>
        </p:txBody>
      </p:sp>
      <p:sp>
        <p:nvSpPr>
          <p:cNvPr id="208900" name="Slide Number Placeholder 3"/>
          <p:cNvSpPr>
            <a:spLocks noGrp="1"/>
          </p:cNvSpPr>
          <p:nvPr>
            <p:ph type="sldNum" sz="quarter" idx="5"/>
          </p:nvPr>
        </p:nvSpPr>
        <p:spPr>
          <a:noFill/>
        </p:spPr>
        <p:txBody>
          <a:bodyPr/>
          <a:lstStyle/>
          <a:p>
            <a:fld id="{50E0E50E-A504-4DA1-9B7E-4372C180E219}" type="slidenum">
              <a:rPr lang="en-US" smtClean="0"/>
              <a:pPr/>
              <a:t>73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3524B0FB-EE29-435E-83BB-93B218126911}" type="slidenum">
              <a:rPr lang="en-US" smtClean="0"/>
              <a:pPr/>
              <a:t>75</a:t>
            </a:fld>
            <a:endParaRPr lang="en-US" smtClean="0"/>
          </a:p>
        </p:txBody>
      </p:sp>
      <p:sp>
        <p:nvSpPr>
          <p:cNvPr id="209923" name="Rectangle 2"/>
          <p:cNvSpPr>
            <a:spLocks noGrp="1" noRot="1" noChangeAspect="1" noChangeArrowheads="1" noTextEdit="1"/>
          </p:cNvSpPr>
          <p:nvPr>
            <p:ph type="sldImg"/>
          </p:nvPr>
        </p:nvSpPr>
        <p:spPr>
          <a:xfrm>
            <a:off x="1247987" y="720387"/>
            <a:ext cx="4820919" cy="3601925"/>
          </a:xfrm>
          <a:ln/>
        </p:spPr>
      </p:sp>
      <p:sp>
        <p:nvSpPr>
          <p:cNvPr id="209924" name="Rectangle 3"/>
          <p:cNvSpPr>
            <a:spLocks noGrp="1" noChangeArrowheads="1"/>
          </p:cNvSpPr>
          <p:nvPr>
            <p:ph type="body" idx="1"/>
          </p:nvPr>
        </p:nvSpPr>
        <p:spPr>
          <a:noFill/>
          <a:ln/>
        </p:spPr>
        <p:txBody>
          <a:bodyPr/>
          <a:lstStyle/>
          <a:p>
            <a:r>
              <a:rPr lang="en-US" sz="1500"/>
              <a:t>The 4</a:t>
            </a:r>
            <a:r>
              <a:rPr lang="en-US" sz="1500" baseline="30000"/>
              <a:t>th</a:t>
            </a:r>
            <a:r>
              <a:rPr lang="en-US" sz="1500"/>
              <a:t> &amp; 5</a:t>
            </a:r>
            <a:r>
              <a:rPr lang="en-US" sz="1500" baseline="30000"/>
              <a:t>th</a:t>
            </a:r>
            <a:r>
              <a:rPr lang="en-US" sz="1500"/>
              <a:t> principles, Seeking change ideas outside the organization and Do rapid cycle testing, are address thru the PDSA Process Improvement model.</a:t>
            </a:r>
          </a:p>
          <a:p>
            <a:endParaRPr lang="en-US" sz="1500"/>
          </a:p>
          <a:p>
            <a:r>
              <a:rPr lang="en-US" sz="1500"/>
              <a:t>Ask three fundamental questions:</a:t>
            </a:r>
          </a:p>
          <a:p>
            <a:r>
              <a:rPr lang="en-US" sz="1500"/>
              <a:t>1. What are we trying to accomplish? </a:t>
            </a:r>
          </a:p>
          <a:p>
            <a:r>
              <a:rPr lang="en-US" sz="1500"/>
              <a:t>2. How will we know if a change is an improvement? </a:t>
            </a:r>
          </a:p>
          <a:p>
            <a:r>
              <a:rPr lang="en-US" sz="1500"/>
              <a:t>3. What changes can we test that may result in an improvement? </a:t>
            </a:r>
          </a:p>
          <a:p>
            <a:r>
              <a:rPr lang="en-US" sz="1500"/>
              <a:t>    This is where we engage in idea generation - use the Nominal Group technique, looking at customer suggestions, try looking outside the agency for ideas, etc.</a:t>
            </a:r>
          </a:p>
          <a:p>
            <a:r>
              <a:rPr lang="en-US" sz="1500"/>
              <a:t>And once a promising change has been identified, rapidly use the Plan-Do-Study-Act (PDSA) cycle to turn a change idea into action:</a:t>
            </a:r>
          </a:p>
          <a:p>
            <a:endParaRPr lang="en-US" sz="1500"/>
          </a:p>
          <a:p>
            <a:endParaRPr lang="en-US" sz="15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How does this knowledge help?</a:t>
            </a:r>
          </a:p>
          <a:p>
            <a:endParaRPr lang="en-US" dirty="0" smtClean="0"/>
          </a:p>
          <a:p>
            <a:pPr marL="362480" indent="-362480">
              <a:spcBef>
                <a:spcPct val="20000"/>
              </a:spcBef>
              <a:buFontTx/>
              <a:buChar char="•"/>
            </a:pPr>
            <a:r>
              <a:rPr lang="en-US" sz="4700" dirty="0">
                <a:latin typeface="Arial" pitchFamily="34" charset="0"/>
              </a:rPr>
              <a:t>Deposits</a:t>
            </a:r>
          </a:p>
          <a:p>
            <a:pPr marL="845786" lvl="1" indent="-362480">
              <a:spcBef>
                <a:spcPct val="20000"/>
              </a:spcBef>
              <a:buFontTx/>
              <a:buChar char="•"/>
            </a:pPr>
            <a:r>
              <a:rPr lang="en-US" sz="4200" dirty="0">
                <a:latin typeface="Arial" pitchFamily="34" charset="0"/>
              </a:rPr>
              <a:t>Number of Deposits</a:t>
            </a:r>
          </a:p>
          <a:p>
            <a:pPr marL="845786" lvl="1" indent="-362480">
              <a:spcBef>
                <a:spcPct val="20000"/>
              </a:spcBef>
              <a:buFontTx/>
              <a:buChar char="•"/>
            </a:pPr>
            <a:r>
              <a:rPr lang="en-US" sz="4200" dirty="0">
                <a:latin typeface="Arial" pitchFamily="34" charset="0"/>
              </a:rPr>
              <a:t>Total Amount In</a:t>
            </a:r>
          </a:p>
          <a:p>
            <a:pPr marL="362480" indent="-362480">
              <a:spcBef>
                <a:spcPct val="20000"/>
              </a:spcBef>
              <a:buFontTx/>
              <a:buChar char="•"/>
            </a:pPr>
            <a:r>
              <a:rPr lang="en-US" sz="4700" dirty="0">
                <a:latin typeface="Arial" pitchFamily="34" charset="0"/>
              </a:rPr>
              <a:t>Expenditures</a:t>
            </a:r>
          </a:p>
          <a:p>
            <a:pPr marL="845786" lvl="1" indent="-362480">
              <a:spcBef>
                <a:spcPct val="20000"/>
              </a:spcBef>
              <a:buFontTx/>
              <a:buChar char="•"/>
            </a:pPr>
            <a:r>
              <a:rPr lang="en-US" sz="4700" dirty="0">
                <a:latin typeface="Arial" pitchFamily="34" charset="0"/>
              </a:rPr>
              <a:t>Number of Checks Written</a:t>
            </a:r>
          </a:p>
          <a:p>
            <a:pPr marL="845786" lvl="1" indent="-362480">
              <a:spcBef>
                <a:spcPct val="20000"/>
              </a:spcBef>
              <a:buFontTx/>
              <a:buChar char="•"/>
            </a:pPr>
            <a:r>
              <a:rPr lang="en-US" sz="4700" dirty="0">
                <a:latin typeface="Arial" pitchFamily="34" charset="0"/>
              </a:rPr>
              <a:t>Total Amount Out</a:t>
            </a:r>
          </a:p>
          <a:p>
            <a:endParaRPr lang="en-US" dirty="0"/>
          </a:p>
        </p:txBody>
      </p:sp>
      <p:sp>
        <p:nvSpPr>
          <p:cNvPr id="4" name="Slide Number Placeholder 3"/>
          <p:cNvSpPr>
            <a:spLocks noGrp="1"/>
          </p:cNvSpPr>
          <p:nvPr>
            <p:ph type="sldNum" sz="quarter" idx="10"/>
          </p:nvPr>
        </p:nvSpPr>
        <p:spPr/>
        <p:txBody>
          <a:bodyPr/>
          <a:lstStyle/>
          <a:p>
            <a:pPr>
              <a:defRPr/>
            </a:pPr>
            <a:fld id="{59777CA3-3250-4FBE-85A1-53CC71E8DE37}" type="slidenum">
              <a:rPr lang="en-US" smtClean="0"/>
              <a:pPr>
                <a:defRPr/>
              </a:pPr>
              <a:t>77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4145280" y="9120380"/>
            <a:ext cx="3169920" cy="480820"/>
          </a:xfrm>
          <a:prstGeom prst="rect">
            <a:avLst/>
          </a:prstGeom>
          <a:noFill/>
          <a:ln w="9525">
            <a:noFill/>
            <a:miter lim="800000"/>
            <a:headEnd/>
            <a:tailEnd/>
          </a:ln>
        </p:spPr>
        <p:txBody>
          <a:bodyPr lIns="95986" tIns="47992" rIns="95986" bIns="47992" anchor="b"/>
          <a:lstStyle/>
          <a:p>
            <a:pPr algn="r" defTabSz="958222"/>
            <a:fld id="{5C445A48-B77A-4A5E-93FB-94DA28E69B82}" type="slidenum">
              <a:rPr lang="en-US" sz="1300" i="0"/>
              <a:pPr algn="r" defTabSz="958222"/>
              <a:t>82</a:t>
            </a:fld>
            <a:endParaRPr lang="en-US" sz="1300" i="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729829" y="4560191"/>
            <a:ext cx="5855547" cy="4320624"/>
          </a:xfrm>
          <a:noFill/>
          <a:ln/>
        </p:spPr>
        <p:txBody>
          <a:bodyPr/>
          <a:lstStyle/>
          <a:p>
            <a:r>
              <a:rPr lang="en-US" b="1" smtClean="0"/>
              <a:t>Standard slide – please do not modify.</a:t>
            </a:r>
          </a:p>
          <a:p>
            <a:endParaRPr lang="en-US" b="1" smtClean="0"/>
          </a:p>
          <a:p>
            <a:r>
              <a:rPr lang="en-US" smtClean="0"/>
              <a:t>Pick a concrete example of a PDSA cycle and walk the audience through the story.</a:t>
            </a:r>
          </a:p>
          <a:p>
            <a:endParaRPr lang="en-US" smtClean="0"/>
          </a:p>
          <a:p>
            <a:r>
              <a:rPr lang="en-US" smtClean="0"/>
              <a:t>Example:</a:t>
            </a:r>
          </a:p>
          <a:p>
            <a:pPr>
              <a:buFontTx/>
              <a:buChar char="•"/>
            </a:pPr>
            <a:r>
              <a:rPr lang="en-US" b="1" smtClean="0"/>
              <a:t>Plan</a:t>
            </a:r>
            <a:r>
              <a:rPr lang="en-US" smtClean="0"/>
              <a:t>: An agency decides to offer walk-in service on Wednesday afternoons</a:t>
            </a:r>
          </a:p>
          <a:p>
            <a:pPr>
              <a:buFontTx/>
              <a:buChar char="•"/>
            </a:pPr>
            <a:r>
              <a:rPr lang="en-US" b="1" smtClean="0"/>
              <a:t>Do</a:t>
            </a:r>
            <a:r>
              <a:rPr lang="en-US" smtClean="0"/>
              <a:t>: The agency offers the walk-in hours on Wednesday afternoon for two weeks.</a:t>
            </a:r>
          </a:p>
          <a:p>
            <a:pPr>
              <a:buFontTx/>
              <a:buChar char="•"/>
            </a:pPr>
            <a:r>
              <a:rPr lang="en-US" b="1" smtClean="0"/>
              <a:t>Study</a:t>
            </a:r>
            <a:r>
              <a:rPr lang="en-US" smtClean="0"/>
              <a:t>: No clients showed up for service during the walk-in hours—because the agency forget to notify their community that they were open for walk-ins.</a:t>
            </a:r>
          </a:p>
          <a:p>
            <a:pPr>
              <a:buFontTx/>
              <a:buChar char="•"/>
            </a:pPr>
            <a:r>
              <a:rPr lang="en-US" b="1" smtClean="0"/>
              <a:t>Act</a:t>
            </a:r>
            <a:r>
              <a:rPr lang="en-US" smtClean="0"/>
              <a:t>: Adapt by continuing to offer walk-ins and by advertising the walk-in hours to their community.</a:t>
            </a:r>
          </a:p>
          <a:p>
            <a:endParaRPr lang="en-US" smtClean="0"/>
          </a:p>
          <a:p>
            <a:r>
              <a:rPr lang="en-US" smtClean="0"/>
              <a:t>Emphasis on short cycles—two or three weeks at the most.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pPr eaLnBrk="1" hangingPunct="1">
              <a:spcBef>
                <a:spcPct val="0"/>
              </a:spcBef>
            </a:pPr>
            <a:r>
              <a:rPr lang="en-US" u="sng" smtClean="0"/>
              <a:t>Outcome measures</a:t>
            </a:r>
            <a:r>
              <a:rPr lang="en-US" smtClean="0"/>
              <a:t>: inform the agency if changes are actually leading to improvement and achieving the stated aim.</a:t>
            </a:r>
          </a:p>
          <a:p>
            <a:pPr eaLnBrk="1" hangingPunct="1">
              <a:spcBef>
                <a:spcPct val="0"/>
              </a:spcBef>
            </a:pPr>
            <a:r>
              <a:rPr lang="en-US" u="sng" smtClean="0"/>
              <a:t>Process measures</a:t>
            </a:r>
            <a:r>
              <a:rPr lang="en-US" smtClean="0"/>
              <a:t>: indicate to the team if a specific process change was accomplished and if it had the intended effect. </a:t>
            </a:r>
          </a:p>
          <a:p>
            <a:pPr eaLnBrk="1" hangingPunct="1">
              <a:spcBef>
                <a:spcPct val="0"/>
              </a:spcBef>
            </a:pPr>
            <a:endParaRPr lang="en-US" smtClean="0"/>
          </a:p>
          <a:p>
            <a:pPr eaLnBrk="1" hangingPunct="1">
              <a:spcBef>
                <a:spcPct val="0"/>
              </a:spcBef>
            </a:pPr>
            <a:r>
              <a:rPr lang="en-US" u="sng" smtClean="0"/>
              <a:t>Mission Measures</a:t>
            </a:r>
            <a:r>
              <a:rPr lang="en-US" smtClean="0"/>
              <a:t>: support the agency mission.</a:t>
            </a:r>
          </a:p>
          <a:p>
            <a:pPr lvl="1" eaLnBrk="1" hangingPunct="1">
              <a:spcBef>
                <a:spcPct val="0"/>
              </a:spcBef>
            </a:pPr>
            <a:r>
              <a:rPr lang="en-US" smtClean="0"/>
              <a:t>What do we want to accomplish?</a:t>
            </a:r>
          </a:p>
          <a:p>
            <a:pPr lvl="1" eaLnBrk="1" hangingPunct="1">
              <a:spcBef>
                <a:spcPct val="0"/>
              </a:spcBef>
            </a:pPr>
            <a:r>
              <a:rPr lang="en-US" smtClean="0"/>
              <a:t>How does it support the agency mission?</a:t>
            </a:r>
          </a:p>
          <a:p>
            <a:pPr eaLnBrk="1" hangingPunct="1">
              <a:spcBef>
                <a:spcPct val="0"/>
              </a:spcBef>
            </a:pPr>
            <a:r>
              <a:rPr lang="en-US" u="sng" smtClean="0"/>
              <a:t>Outcome measures</a:t>
            </a:r>
            <a:r>
              <a:rPr lang="en-US" smtClean="0"/>
              <a:t>: voice of the customer or patient. </a:t>
            </a:r>
          </a:p>
          <a:p>
            <a:pPr lvl="1" eaLnBrk="1" hangingPunct="1">
              <a:spcBef>
                <a:spcPct val="0"/>
              </a:spcBef>
            </a:pPr>
            <a:r>
              <a:rPr lang="en-US" smtClean="0"/>
              <a:t>How is the system performing? </a:t>
            </a:r>
          </a:p>
          <a:p>
            <a:pPr lvl="1" eaLnBrk="1" hangingPunct="1">
              <a:spcBef>
                <a:spcPct val="0"/>
              </a:spcBef>
            </a:pPr>
            <a:r>
              <a:rPr lang="en-US" smtClean="0"/>
              <a:t>What are the results?</a:t>
            </a:r>
          </a:p>
          <a:p>
            <a:pPr eaLnBrk="1" hangingPunct="1">
              <a:spcBef>
                <a:spcPct val="0"/>
              </a:spcBef>
            </a:pPr>
            <a:r>
              <a:rPr lang="en-US" u="sng" smtClean="0"/>
              <a:t>Process measures</a:t>
            </a:r>
            <a:r>
              <a:rPr lang="en-US" smtClean="0"/>
              <a:t>: voice of the workings of the system</a:t>
            </a:r>
          </a:p>
          <a:p>
            <a:pPr lvl="1" eaLnBrk="1" hangingPunct="1">
              <a:spcBef>
                <a:spcPct val="0"/>
              </a:spcBef>
            </a:pPr>
            <a:r>
              <a:rPr lang="en-US" smtClean="0"/>
              <a:t>Are the parts/steps in the system performing as planned?</a:t>
            </a:r>
          </a:p>
          <a:p>
            <a:pPr lvl="1" eaLnBrk="1" hangingPunct="1">
              <a:spcBef>
                <a:spcPct val="0"/>
              </a:spcBef>
            </a:pPr>
            <a:r>
              <a:rPr lang="en-US" smtClean="0"/>
              <a:t>How will we know a change is an improvement?</a:t>
            </a:r>
          </a:p>
          <a:p>
            <a:pPr eaLnBrk="1" hangingPunct="1">
              <a:spcBef>
                <a:spcPct val="0"/>
              </a:spcBef>
            </a:pPr>
            <a:r>
              <a:rPr lang="en-US" u="sng" smtClean="0"/>
              <a:t>Balancing Measures</a:t>
            </a:r>
            <a:r>
              <a:rPr lang="en-US" smtClean="0"/>
              <a:t>: looks at the system from different directions/dimensions</a:t>
            </a:r>
          </a:p>
          <a:p>
            <a:pPr lvl="1" eaLnBrk="1" hangingPunct="1">
              <a:spcBef>
                <a:spcPct val="0"/>
              </a:spcBef>
            </a:pPr>
            <a:r>
              <a:rPr lang="en-US" smtClean="0"/>
              <a:t>Is a change in one part of the organization impacting other process? </a:t>
            </a:r>
          </a:p>
          <a:p>
            <a:pPr eaLnBrk="1" hangingPunct="1">
              <a:spcBef>
                <a:spcPct val="0"/>
              </a:spcBef>
            </a:pPr>
            <a:endParaRPr lang="en-US" smtClean="0"/>
          </a:p>
          <a:p>
            <a:pPr eaLnBrk="1" hangingPunct="1">
              <a:spcBef>
                <a:spcPct val="0"/>
              </a:spcBef>
            </a:pPr>
            <a:endParaRPr lang="en-US" smtClean="0"/>
          </a:p>
        </p:txBody>
      </p:sp>
      <p:sp>
        <p:nvSpPr>
          <p:cNvPr id="212996" name="Slide Number Placeholder 3"/>
          <p:cNvSpPr>
            <a:spLocks noGrp="1"/>
          </p:cNvSpPr>
          <p:nvPr>
            <p:ph type="sldNum" sz="quarter" idx="5"/>
          </p:nvPr>
        </p:nvSpPr>
        <p:spPr>
          <a:noFill/>
        </p:spPr>
        <p:txBody>
          <a:bodyPr/>
          <a:lstStyle/>
          <a:p>
            <a:pPr defTabSz="956543"/>
            <a:fld id="{BDAE92D4-730C-42E1-8040-7D109C4DB052}" type="slidenum">
              <a:rPr lang="en-US" smtClean="0"/>
              <a:pPr defTabSz="956543"/>
              <a:t>84</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pPr eaLnBrk="1" hangingPunct="1">
              <a:spcBef>
                <a:spcPct val="0"/>
              </a:spcBef>
            </a:pPr>
            <a:r>
              <a:rPr lang="en-US" u="sng" smtClean="0"/>
              <a:t>Outcome measures</a:t>
            </a:r>
            <a:r>
              <a:rPr lang="en-US" smtClean="0"/>
              <a:t>: inform the agency if changes are actually leading to improvement and achieving the stated aim.</a:t>
            </a:r>
          </a:p>
          <a:p>
            <a:pPr eaLnBrk="1" hangingPunct="1">
              <a:spcBef>
                <a:spcPct val="0"/>
              </a:spcBef>
            </a:pPr>
            <a:r>
              <a:rPr lang="en-US" u="sng" smtClean="0"/>
              <a:t>Process measures</a:t>
            </a:r>
            <a:r>
              <a:rPr lang="en-US" smtClean="0"/>
              <a:t>: indicate to the team if a specific process change was accomplished and if it had the intended effect. </a:t>
            </a:r>
          </a:p>
          <a:p>
            <a:pPr eaLnBrk="1" hangingPunct="1">
              <a:spcBef>
                <a:spcPct val="0"/>
              </a:spcBef>
            </a:pPr>
            <a:endParaRPr lang="en-US" smtClean="0"/>
          </a:p>
          <a:p>
            <a:pPr eaLnBrk="1" hangingPunct="1">
              <a:spcBef>
                <a:spcPct val="0"/>
              </a:spcBef>
            </a:pPr>
            <a:r>
              <a:rPr lang="en-US" u="sng" smtClean="0"/>
              <a:t>Mission Measures</a:t>
            </a:r>
            <a:r>
              <a:rPr lang="en-US" smtClean="0"/>
              <a:t>: support the agency mission.</a:t>
            </a:r>
          </a:p>
          <a:p>
            <a:pPr lvl="1" eaLnBrk="1" hangingPunct="1">
              <a:spcBef>
                <a:spcPct val="0"/>
              </a:spcBef>
            </a:pPr>
            <a:r>
              <a:rPr lang="en-US" smtClean="0"/>
              <a:t>What do we want to accomplish?</a:t>
            </a:r>
          </a:p>
          <a:p>
            <a:pPr lvl="1" eaLnBrk="1" hangingPunct="1">
              <a:spcBef>
                <a:spcPct val="0"/>
              </a:spcBef>
            </a:pPr>
            <a:r>
              <a:rPr lang="en-US" smtClean="0"/>
              <a:t>How does it support the agency mission?</a:t>
            </a:r>
          </a:p>
          <a:p>
            <a:pPr eaLnBrk="1" hangingPunct="1">
              <a:spcBef>
                <a:spcPct val="0"/>
              </a:spcBef>
            </a:pPr>
            <a:r>
              <a:rPr lang="en-US" u="sng" smtClean="0"/>
              <a:t>Outcome measures</a:t>
            </a:r>
            <a:r>
              <a:rPr lang="en-US" smtClean="0"/>
              <a:t>: voice of the customer or patient. </a:t>
            </a:r>
          </a:p>
          <a:p>
            <a:pPr lvl="1" eaLnBrk="1" hangingPunct="1">
              <a:spcBef>
                <a:spcPct val="0"/>
              </a:spcBef>
            </a:pPr>
            <a:r>
              <a:rPr lang="en-US" smtClean="0"/>
              <a:t>How is the system performing? </a:t>
            </a:r>
          </a:p>
          <a:p>
            <a:pPr lvl="1" eaLnBrk="1" hangingPunct="1">
              <a:spcBef>
                <a:spcPct val="0"/>
              </a:spcBef>
            </a:pPr>
            <a:r>
              <a:rPr lang="en-US" smtClean="0"/>
              <a:t>What are the results?</a:t>
            </a:r>
          </a:p>
          <a:p>
            <a:pPr eaLnBrk="1" hangingPunct="1">
              <a:spcBef>
                <a:spcPct val="0"/>
              </a:spcBef>
            </a:pPr>
            <a:r>
              <a:rPr lang="en-US" u="sng" smtClean="0"/>
              <a:t>Process measures</a:t>
            </a:r>
            <a:r>
              <a:rPr lang="en-US" smtClean="0"/>
              <a:t>: voice of the workings of the system</a:t>
            </a:r>
          </a:p>
          <a:p>
            <a:pPr lvl="1" eaLnBrk="1" hangingPunct="1">
              <a:spcBef>
                <a:spcPct val="0"/>
              </a:spcBef>
            </a:pPr>
            <a:r>
              <a:rPr lang="en-US" smtClean="0"/>
              <a:t>Are the parts/steps in the system performing as planned?</a:t>
            </a:r>
          </a:p>
          <a:p>
            <a:pPr lvl="1" eaLnBrk="1" hangingPunct="1">
              <a:spcBef>
                <a:spcPct val="0"/>
              </a:spcBef>
            </a:pPr>
            <a:r>
              <a:rPr lang="en-US" smtClean="0"/>
              <a:t>How will we know a change is an improvement?</a:t>
            </a:r>
          </a:p>
          <a:p>
            <a:pPr eaLnBrk="1" hangingPunct="1">
              <a:spcBef>
                <a:spcPct val="0"/>
              </a:spcBef>
            </a:pPr>
            <a:r>
              <a:rPr lang="en-US" u="sng" smtClean="0"/>
              <a:t>Balancing Measures</a:t>
            </a:r>
            <a:r>
              <a:rPr lang="en-US" smtClean="0"/>
              <a:t>: looks at the system from different directions/dimensions</a:t>
            </a:r>
          </a:p>
          <a:p>
            <a:pPr lvl="1" eaLnBrk="1" hangingPunct="1">
              <a:spcBef>
                <a:spcPct val="0"/>
              </a:spcBef>
            </a:pPr>
            <a:r>
              <a:rPr lang="en-US" smtClean="0"/>
              <a:t>Is a change in one part of the organization impacting other process? </a:t>
            </a:r>
          </a:p>
          <a:p>
            <a:pPr eaLnBrk="1" hangingPunct="1">
              <a:spcBef>
                <a:spcPct val="0"/>
              </a:spcBef>
            </a:pPr>
            <a:endParaRPr lang="en-US" smtClean="0"/>
          </a:p>
          <a:p>
            <a:pPr eaLnBrk="1" hangingPunct="1">
              <a:spcBef>
                <a:spcPct val="0"/>
              </a:spcBef>
            </a:pPr>
            <a:endParaRPr lang="en-US" smtClean="0"/>
          </a:p>
        </p:txBody>
      </p:sp>
      <p:sp>
        <p:nvSpPr>
          <p:cNvPr id="214020" name="Slide Number Placeholder 3"/>
          <p:cNvSpPr>
            <a:spLocks noGrp="1"/>
          </p:cNvSpPr>
          <p:nvPr>
            <p:ph type="sldNum" sz="quarter" idx="5"/>
          </p:nvPr>
        </p:nvSpPr>
        <p:spPr>
          <a:noFill/>
        </p:spPr>
        <p:txBody>
          <a:bodyPr/>
          <a:lstStyle/>
          <a:p>
            <a:pPr defTabSz="956543"/>
            <a:fld id="{31CEFEEB-D11E-4EE9-9754-15FF98D63243}" type="slidenum">
              <a:rPr lang="en-US" smtClean="0"/>
              <a:pPr defTabSz="956543"/>
              <a:t>85</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pPr eaLnBrk="1" hangingPunct="1">
              <a:spcBef>
                <a:spcPct val="0"/>
              </a:spcBef>
            </a:pPr>
            <a:r>
              <a:rPr lang="en-US" u="sng" smtClean="0"/>
              <a:t>Outcome measures</a:t>
            </a:r>
            <a:r>
              <a:rPr lang="en-US" smtClean="0"/>
              <a:t>: inform the agency if changes are actually leading to improvement and achieving the stated aim.</a:t>
            </a:r>
          </a:p>
          <a:p>
            <a:pPr eaLnBrk="1" hangingPunct="1">
              <a:spcBef>
                <a:spcPct val="0"/>
              </a:spcBef>
            </a:pPr>
            <a:r>
              <a:rPr lang="en-US" u="sng" smtClean="0"/>
              <a:t>Process measures</a:t>
            </a:r>
            <a:r>
              <a:rPr lang="en-US" smtClean="0"/>
              <a:t>: indicate to the team if a specific process change was accomplished and if it had the intended effect. </a:t>
            </a:r>
          </a:p>
          <a:p>
            <a:pPr eaLnBrk="1" hangingPunct="1">
              <a:spcBef>
                <a:spcPct val="0"/>
              </a:spcBef>
            </a:pPr>
            <a:endParaRPr lang="en-US" smtClean="0"/>
          </a:p>
          <a:p>
            <a:pPr eaLnBrk="1" hangingPunct="1">
              <a:spcBef>
                <a:spcPct val="0"/>
              </a:spcBef>
            </a:pPr>
            <a:r>
              <a:rPr lang="en-US" u="sng" smtClean="0"/>
              <a:t>Mission Measures</a:t>
            </a:r>
            <a:r>
              <a:rPr lang="en-US" smtClean="0"/>
              <a:t>: support the agency mission.</a:t>
            </a:r>
          </a:p>
          <a:p>
            <a:pPr lvl="1" eaLnBrk="1" hangingPunct="1">
              <a:spcBef>
                <a:spcPct val="0"/>
              </a:spcBef>
            </a:pPr>
            <a:r>
              <a:rPr lang="en-US" smtClean="0"/>
              <a:t>What do we want to accomplish?</a:t>
            </a:r>
          </a:p>
          <a:p>
            <a:pPr lvl="1" eaLnBrk="1" hangingPunct="1">
              <a:spcBef>
                <a:spcPct val="0"/>
              </a:spcBef>
            </a:pPr>
            <a:r>
              <a:rPr lang="en-US" smtClean="0"/>
              <a:t>How does it support the agency mission?</a:t>
            </a:r>
          </a:p>
          <a:p>
            <a:pPr eaLnBrk="1" hangingPunct="1">
              <a:spcBef>
                <a:spcPct val="0"/>
              </a:spcBef>
            </a:pPr>
            <a:r>
              <a:rPr lang="en-US" u="sng" smtClean="0"/>
              <a:t>Outcome measures</a:t>
            </a:r>
            <a:r>
              <a:rPr lang="en-US" smtClean="0"/>
              <a:t>: voice of the customer or patient. </a:t>
            </a:r>
          </a:p>
          <a:p>
            <a:pPr lvl="1" eaLnBrk="1" hangingPunct="1">
              <a:spcBef>
                <a:spcPct val="0"/>
              </a:spcBef>
            </a:pPr>
            <a:r>
              <a:rPr lang="en-US" smtClean="0"/>
              <a:t>How is the system performing? </a:t>
            </a:r>
          </a:p>
          <a:p>
            <a:pPr lvl="1" eaLnBrk="1" hangingPunct="1">
              <a:spcBef>
                <a:spcPct val="0"/>
              </a:spcBef>
            </a:pPr>
            <a:r>
              <a:rPr lang="en-US" smtClean="0"/>
              <a:t>What are the results?</a:t>
            </a:r>
          </a:p>
          <a:p>
            <a:pPr eaLnBrk="1" hangingPunct="1">
              <a:spcBef>
                <a:spcPct val="0"/>
              </a:spcBef>
            </a:pPr>
            <a:r>
              <a:rPr lang="en-US" u="sng" smtClean="0"/>
              <a:t>Process measures</a:t>
            </a:r>
            <a:r>
              <a:rPr lang="en-US" smtClean="0"/>
              <a:t>: voice of the workings of the system</a:t>
            </a:r>
          </a:p>
          <a:p>
            <a:pPr lvl="1" eaLnBrk="1" hangingPunct="1">
              <a:spcBef>
                <a:spcPct val="0"/>
              </a:spcBef>
            </a:pPr>
            <a:r>
              <a:rPr lang="en-US" smtClean="0"/>
              <a:t>Are the parts/steps in the system performing as planned?</a:t>
            </a:r>
          </a:p>
          <a:p>
            <a:pPr lvl="1" eaLnBrk="1" hangingPunct="1">
              <a:spcBef>
                <a:spcPct val="0"/>
              </a:spcBef>
            </a:pPr>
            <a:r>
              <a:rPr lang="en-US" smtClean="0"/>
              <a:t>How will we know a change is an improvement?</a:t>
            </a:r>
          </a:p>
          <a:p>
            <a:pPr eaLnBrk="1" hangingPunct="1">
              <a:spcBef>
                <a:spcPct val="0"/>
              </a:spcBef>
            </a:pPr>
            <a:r>
              <a:rPr lang="en-US" u="sng" smtClean="0"/>
              <a:t>Balancing Measures</a:t>
            </a:r>
            <a:r>
              <a:rPr lang="en-US" smtClean="0"/>
              <a:t>: looks at the system from different directions/dimensions</a:t>
            </a:r>
          </a:p>
          <a:p>
            <a:pPr lvl="1" eaLnBrk="1" hangingPunct="1">
              <a:spcBef>
                <a:spcPct val="0"/>
              </a:spcBef>
            </a:pPr>
            <a:r>
              <a:rPr lang="en-US" smtClean="0"/>
              <a:t>Is a change in one part of the organization impacting other process? </a:t>
            </a:r>
          </a:p>
          <a:p>
            <a:pPr eaLnBrk="1" hangingPunct="1">
              <a:spcBef>
                <a:spcPct val="0"/>
              </a:spcBef>
            </a:pPr>
            <a:endParaRPr lang="en-US" smtClean="0"/>
          </a:p>
          <a:p>
            <a:pPr eaLnBrk="1" hangingPunct="1">
              <a:spcBef>
                <a:spcPct val="0"/>
              </a:spcBef>
            </a:pPr>
            <a:endParaRPr lang="en-US" smtClean="0"/>
          </a:p>
        </p:txBody>
      </p:sp>
      <p:sp>
        <p:nvSpPr>
          <p:cNvPr id="215044" name="Slide Number Placeholder 3"/>
          <p:cNvSpPr>
            <a:spLocks noGrp="1"/>
          </p:cNvSpPr>
          <p:nvPr>
            <p:ph type="sldNum" sz="quarter" idx="5"/>
          </p:nvPr>
        </p:nvSpPr>
        <p:spPr>
          <a:noFill/>
        </p:spPr>
        <p:txBody>
          <a:bodyPr/>
          <a:lstStyle/>
          <a:p>
            <a:pPr defTabSz="956543"/>
            <a:fld id="{30D9CD8B-F745-44B7-9D0E-F82DC8D3C7BC}" type="slidenum">
              <a:rPr lang="en-US" smtClean="0"/>
              <a:pPr defTabSz="956543"/>
              <a:t>86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fld id="{0C6FC4BC-FD47-492B-8774-9752C9B19727}" type="slidenum">
              <a:rPr lang="en-US"/>
              <a:pPr/>
              <a:t>13</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p:txBody>
          <a:bodyPr/>
          <a:lstStyle/>
          <a:p>
            <a:pPr eaLnBrk="1" hangingPunct="1"/>
            <a:r>
              <a:rPr lang="en-US" dirty="0" smtClean="0">
                <a:latin typeface="Times New Roman" pitchFamily="18" charset="0"/>
                <a:ea typeface="ＭＳ Ｐゴシック" pitchFamily="-107" charset="-128"/>
              </a:rPr>
              <a:t>Facilitator should ask the group who has done the walk through?</a:t>
            </a:r>
          </a:p>
          <a:p>
            <a:pPr eaLnBrk="1" hangingPunct="1"/>
            <a:r>
              <a:rPr lang="en-US" dirty="0" smtClean="0">
                <a:latin typeface="Times New Roman" pitchFamily="18" charset="0"/>
                <a:ea typeface="ＭＳ Ｐゴシック" pitchFamily="-107" charset="-128"/>
              </a:rPr>
              <a:t>If some participants have not  done a walk through ask them to “report to you “ during the next break.</a:t>
            </a:r>
          </a:p>
          <a:p>
            <a:pPr eaLnBrk="1" hangingPunct="1"/>
            <a:endParaRPr lang="en-US" dirty="0" smtClean="0">
              <a:latin typeface="Times New Roman" pitchFamily="18" charset="0"/>
              <a:ea typeface="ＭＳ Ｐゴシック" pitchFamily="-107" charset="-128"/>
            </a:endParaRPr>
          </a:p>
          <a:p>
            <a:pPr eaLnBrk="1" hangingPunct="1"/>
            <a:r>
              <a:rPr lang="en-US" dirty="0" smtClean="0">
                <a:latin typeface="Times New Roman" pitchFamily="18" charset="0"/>
                <a:ea typeface="ＭＳ Ｐゴシック" pitchFamily="-107" charset="-128"/>
              </a:rPr>
              <a:t>At Break ask them to </a:t>
            </a:r>
          </a:p>
          <a:p>
            <a:pPr eaLnBrk="1" hangingPunct="1">
              <a:buFontTx/>
              <a:buAutoNum type="arabicPeriod"/>
            </a:pPr>
            <a:r>
              <a:rPr lang="en-US" dirty="0" smtClean="0">
                <a:latin typeface="Times New Roman" pitchFamily="18" charset="0"/>
                <a:ea typeface="ＭＳ Ｐゴシック" pitchFamily="-107" charset="-128"/>
              </a:rPr>
              <a:t>Look up agency phone number on the Internet directory</a:t>
            </a:r>
          </a:p>
          <a:p>
            <a:pPr eaLnBrk="1" hangingPunct="1">
              <a:buFontTx/>
              <a:buAutoNum type="arabicPeriod"/>
            </a:pPr>
            <a:r>
              <a:rPr lang="en-US" dirty="0" smtClean="0">
                <a:latin typeface="Times New Roman" pitchFamily="18" charset="0"/>
                <a:ea typeface="ＭＳ Ｐゴシック" pitchFamily="-107" charset="-128"/>
              </a:rPr>
              <a:t>Call agency, identify themselves, and ask the person how long it would take to get an appointment</a:t>
            </a:r>
          </a:p>
          <a:p>
            <a:pPr eaLnBrk="1" hangingPunct="1">
              <a:buFontTx/>
              <a:buAutoNum type="arabicPeriod"/>
            </a:pPr>
            <a:endParaRPr lang="en-US" dirty="0" smtClean="0">
              <a:latin typeface="Times New Roman" pitchFamily="18" charset="0"/>
              <a:ea typeface="ＭＳ Ｐゴシック" pitchFamily="-107" charset="-128"/>
            </a:endParaRPr>
          </a:p>
          <a:p>
            <a:endParaRPr lang="en-US" dirty="0" smtClean="0">
              <a:latin typeface="Times New Roman" pitchFamily="18"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a:latin typeface="Times New Roman" pitchFamily="1" charset="0"/>
              </a:rPr>
              <a:t>Why a dash board and not an Aging Report? Or the profit and loss statement?</a:t>
            </a:r>
          </a:p>
        </p:txBody>
      </p:sp>
      <p:sp>
        <p:nvSpPr>
          <p:cNvPr id="87044" name="Slide Number Placeholder 3"/>
          <p:cNvSpPr>
            <a:spLocks noGrp="1"/>
          </p:cNvSpPr>
          <p:nvPr>
            <p:ph type="sldNum" sz="quarter" idx="5"/>
          </p:nvPr>
        </p:nvSpPr>
        <p:spPr>
          <a:noFill/>
        </p:spPr>
        <p:txBody>
          <a:bodyPr/>
          <a:lstStyle/>
          <a:p>
            <a:fld id="{85CE79E1-440B-6C46-9C48-92CF384C1F97}" type="slidenum">
              <a:rPr lang="en-US"/>
              <a:pPr/>
              <a:t>88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89092" name="Slide Number Placeholder 3"/>
          <p:cNvSpPr>
            <a:spLocks noGrp="1"/>
          </p:cNvSpPr>
          <p:nvPr>
            <p:ph type="sldNum" sz="quarter" idx="5"/>
          </p:nvPr>
        </p:nvSpPr>
        <p:spPr>
          <a:noFill/>
        </p:spPr>
        <p:txBody>
          <a:bodyPr/>
          <a:lstStyle/>
          <a:p>
            <a:fld id="{4F7636F7-BF80-0F43-A718-BCF1DA607AAF}" type="slidenum">
              <a:rPr lang="en-US"/>
              <a:pPr/>
              <a:t>89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91140" name="Slide Number Placeholder 3"/>
          <p:cNvSpPr>
            <a:spLocks noGrp="1"/>
          </p:cNvSpPr>
          <p:nvPr>
            <p:ph type="sldNum" sz="quarter" idx="5"/>
          </p:nvPr>
        </p:nvSpPr>
        <p:spPr>
          <a:noFill/>
        </p:spPr>
        <p:txBody>
          <a:bodyPr/>
          <a:lstStyle/>
          <a:p>
            <a:fld id="{523456D6-1635-7545-8AB9-FE059D500FF0}" type="slidenum">
              <a:rPr lang="en-US"/>
              <a:pPr/>
              <a:t>90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93188" name="Slide Number Placeholder 3"/>
          <p:cNvSpPr>
            <a:spLocks noGrp="1"/>
          </p:cNvSpPr>
          <p:nvPr>
            <p:ph type="sldNum" sz="quarter" idx="5"/>
          </p:nvPr>
        </p:nvSpPr>
        <p:spPr>
          <a:noFill/>
        </p:spPr>
        <p:txBody>
          <a:bodyPr/>
          <a:lstStyle/>
          <a:p>
            <a:fld id="{5D901F3E-A4B7-964D-B2FE-EA08E79BB9B4}" type="slidenum">
              <a:rPr lang="en-US"/>
              <a:pPr/>
              <a:t>91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97284" name="Slide Number Placeholder 3"/>
          <p:cNvSpPr>
            <a:spLocks noGrp="1"/>
          </p:cNvSpPr>
          <p:nvPr>
            <p:ph type="sldNum" sz="quarter" idx="5"/>
          </p:nvPr>
        </p:nvSpPr>
        <p:spPr>
          <a:noFill/>
        </p:spPr>
        <p:txBody>
          <a:bodyPr/>
          <a:lstStyle/>
          <a:p>
            <a:fld id="{35458573-84DD-564E-9687-1797D211700C}" type="slidenum">
              <a:rPr lang="en-US"/>
              <a:pPr/>
              <a:t>92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99332" name="Slide Number Placeholder 3"/>
          <p:cNvSpPr>
            <a:spLocks noGrp="1"/>
          </p:cNvSpPr>
          <p:nvPr>
            <p:ph type="sldNum" sz="quarter" idx="5"/>
          </p:nvPr>
        </p:nvSpPr>
        <p:spPr>
          <a:noFill/>
        </p:spPr>
        <p:txBody>
          <a:bodyPr/>
          <a:lstStyle/>
          <a:p>
            <a:fld id="{646465B6-1D59-8B48-B092-436722DDF98E}" type="slidenum">
              <a:rPr lang="en-US"/>
              <a:pPr/>
              <a:t>93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101380" name="Slide Number Placeholder 3"/>
          <p:cNvSpPr>
            <a:spLocks noGrp="1"/>
          </p:cNvSpPr>
          <p:nvPr>
            <p:ph type="sldNum" sz="quarter" idx="5"/>
          </p:nvPr>
        </p:nvSpPr>
        <p:spPr>
          <a:noFill/>
        </p:spPr>
        <p:txBody>
          <a:bodyPr/>
          <a:lstStyle/>
          <a:p>
            <a:fld id="{A8CE1E57-16C7-B347-99AA-9AAFCC374033}" type="slidenum">
              <a:rPr lang="en-US"/>
              <a:pPr/>
              <a:t>94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a:lnSpc>
                <a:spcPct val="90000"/>
              </a:lnSpc>
              <a:buFont typeface="Wingdings" pitchFamily="1" charset="2"/>
              <a:buNone/>
            </a:pPr>
            <a:r>
              <a:rPr lang="en-US" dirty="0">
                <a:latin typeface="Arial" pitchFamily="1" charset="0"/>
              </a:rPr>
              <a:t>.</a:t>
            </a:r>
          </a:p>
          <a:p>
            <a:pPr>
              <a:lnSpc>
                <a:spcPct val="90000"/>
              </a:lnSpc>
            </a:pPr>
            <a:endParaRPr lang="en-US" sz="1700" dirty="0">
              <a:latin typeface="Arial" pitchFamily="1" charset="0"/>
              <a:ea typeface="Arial" pitchFamily="1" charset="0"/>
              <a:cs typeface="Arial" pitchFamily="1" charset="0"/>
            </a:endParaRPr>
          </a:p>
        </p:txBody>
      </p:sp>
      <p:sp>
        <p:nvSpPr>
          <p:cNvPr id="103428" name="Slide Number Placeholder 3"/>
          <p:cNvSpPr>
            <a:spLocks noGrp="1"/>
          </p:cNvSpPr>
          <p:nvPr>
            <p:ph type="sldNum" sz="quarter" idx="5"/>
          </p:nvPr>
        </p:nvSpPr>
        <p:spPr>
          <a:noFill/>
        </p:spPr>
        <p:txBody>
          <a:bodyPr/>
          <a:lstStyle/>
          <a:p>
            <a:fld id="{A6EC58C3-466B-924B-8586-D2EBB0158402}" type="slidenum">
              <a:rPr lang="en-US"/>
              <a:pPr/>
              <a:t>95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105476" name="Slide Number Placeholder 3"/>
          <p:cNvSpPr>
            <a:spLocks noGrp="1"/>
          </p:cNvSpPr>
          <p:nvPr>
            <p:ph type="sldNum" sz="quarter" idx="5"/>
          </p:nvPr>
        </p:nvSpPr>
        <p:spPr>
          <a:noFill/>
        </p:spPr>
        <p:txBody>
          <a:bodyPr/>
          <a:lstStyle/>
          <a:p>
            <a:fld id="{6054DF98-E5B3-F443-A0D3-7129CE12166A}" type="slidenum">
              <a:rPr lang="en-US"/>
              <a:pPr/>
              <a:t>96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800" dirty="0">
              <a:latin typeface="Arial" pitchFamily="34" charset="0"/>
              <a:cs typeface="Arial" pitchFamily="34" charset="0"/>
            </a:endParaRPr>
          </a:p>
        </p:txBody>
      </p:sp>
      <p:sp>
        <p:nvSpPr>
          <p:cNvPr id="107524" name="Slide Number Placeholder 3"/>
          <p:cNvSpPr>
            <a:spLocks noGrp="1"/>
          </p:cNvSpPr>
          <p:nvPr>
            <p:ph type="sldNum" sz="quarter" idx="5"/>
          </p:nvPr>
        </p:nvSpPr>
        <p:spPr>
          <a:noFill/>
        </p:spPr>
        <p:txBody>
          <a:bodyPr/>
          <a:lstStyle/>
          <a:p>
            <a:fld id="{9B866BB3-CEF8-5A4C-8755-666FFB78AFFA}" type="slidenum">
              <a:rPr lang="en-US"/>
              <a:pPr/>
              <a:t>97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dirty="0">
                <a:latin typeface="Times New Roman" pitchFamily="1" charset="0"/>
              </a:rPr>
              <a:t>Encourage people to complete a walk through. – Hand out the walk through instructions. Watch your competition and get ideas from outside the field.  How does your dentist or doctor office handle insurance paperwork?  Is it easy?  </a:t>
            </a:r>
          </a:p>
          <a:p>
            <a:r>
              <a:rPr lang="en-US" dirty="0">
                <a:latin typeface="Times New Roman" pitchFamily="1" charset="0"/>
              </a:rPr>
              <a:t>Other places to look – handling a new car loan, bank refinancing, paperwork as a POA for another family member.  Lots of paperwork and confidential information, how to they tell you about it?  Reassure you that it will be kept private?  Help you figure out your authorization limits?</a:t>
            </a:r>
          </a:p>
        </p:txBody>
      </p:sp>
      <p:sp>
        <p:nvSpPr>
          <p:cNvPr id="175108" name="Slide Number Placeholder 3"/>
          <p:cNvSpPr>
            <a:spLocks noGrp="1"/>
          </p:cNvSpPr>
          <p:nvPr>
            <p:ph type="sldNum" sz="quarter" idx="5"/>
          </p:nvPr>
        </p:nvSpPr>
        <p:spPr>
          <a:noFill/>
        </p:spPr>
        <p:txBody>
          <a:bodyPr/>
          <a:lstStyle/>
          <a:p>
            <a:fld id="{081E459D-2D81-5343-97C6-D1C0C3D07DA8}" type="slidenum">
              <a:rPr lang="en-US">
                <a:solidFill>
                  <a:srgbClr val="000000"/>
                </a:solidFill>
              </a:rPr>
              <a:pPr/>
              <a:t>21</a:t>
            </a:fld>
            <a:endParaRPr 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4EA5722-B832-4B6F-B473-16B354AFA104}" type="slidenum">
              <a:rPr lang="en-US" smtClean="0">
                <a:ea typeface="ＭＳ Ｐゴシック"/>
                <a:cs typeface="ＭＳ Ｐゴシック"/>
              </a:rPr>
              <a:pPr/>
              <a:t>99</a:t>
            </a:fld>
            <a:endParaRPr lang="en-US" smtClean="0">
              <a:ea typeface="ＭＳ Ｐゴシック"/>
              <a:cs typeface="ＭＳ Ｐゴシック"/>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9628051-A4B0-4BB2-97F7-CE9552B5A2EE}" type="slidenum">
              <a:rPr lang="en-US" smtClean="0">
                <a:ea typeface="ＭＳ Ｐゴシック"/>
                <a:cs typeface="ＭＳ Ｐゴシック"/>
              </a:rPr>
              <a:pPr/>
              <a:t>100</a:t>
            </a:fld>
            <a:endParaRPr lang="en-US" smtClean="0">
              <a:ea typeface="ＭＳ Ｐゴシック"/>
              <a:cs typeface="ＭＳ Ｐゴシック"/>
            </a:endParaRPr>
          </a:p>
        </p:txBody>
      </p:sp>
      <p:sp>
        <p:nvSpPr>
          <p:cNvPr id="62467" name="Rectangle 2"/>
          <p:cNvSpPr>
            <a:spLocks noGrp="1" noChangeArrowheads="1"/>
          </p:cNvSpPr>
          <p:nvPr>
            <p:ph type="body" idx="1"/>
          </p:nvPr>
        </p:nvSpPr>
        <p:spPr>
          <a:xfrm>
            <a:off x="958850" y="4559300"/>
            <a:ext cx="5395913" cy="4608513"/>
          </a:xfrm>
          <a:noFill/>
          <a:ln/>
        </p:spPr>
        <p:txBody>
          <a:bodyPr lIns="98764" tIns="48546" rIns="98764" bIns="48546"/>
          <a:lstStyle/>
          <a:p>
            <a:r>
              <a:rPr lang="en-US" smtClean="0">
                <a:latin typeface="Times New Roman" pitchFamily="18" charset="0"/>
                <a:ea typeface="ＭＳ Ｐゴシック"/>
                <a:cs typeface="ＭＳ Ｐゴシック"/>
              </a:rPr>
              <a:t>Nolan’s model--three questions and PDSA, but not just one PDSA.  Difference between this and Juran is the emphasis on repeated PDSA cycles</a:t>
            </a:r>
          </a:p>
        </p:txBody>
      </p:sp>
      <p:sp>
        <p:nvSpPr>
          <p:cNvPr id="62468"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3BA58D1A-BEE2-4BAA-8424-B702AE2D4650}" type="slidenum">
              <a:rPr lang="en-US" smtClean="0"/>
              <a:pPr>
                <a:defRPr/>
              </a:pPr>
              <a:t>109</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smtClean="0">
                <a:latin typeface="Times New Roman" pitchFamily="18" charset="0"/>
                <a:ea typeface="ＭＳ Ｐゴシック"/>
                <a:cs typeface="ＭＳ Ｐゴシック"/>
              </a:rPr>
              <a:t>ay</a:t>
            </a:r>
          </a:p>
        </p:txBody>
      </p:sp>
      <p:sp>
        <p:nvSpPr>
          <p:cNvPr id="4" name="Slide Number Placeholder 3"/>
          <p:cNvSpPr>
            <a:spLocks noGrp="1"/>
          </p:cNvSpPr>
          <p:nvPr>
            <p:ph type="sldNum" sz="quarter" idx="5"/>
          </p:nvPr>
        </p:nvSpPr>
        <p:spPr/>
        <p:txBody>
          <a:bodyPr/>
          <a:lstStyle/>
          <a:p>
            <a:pPr>
              <a:defRPr/>
            </a:pPr>
            <a:fld id="{19E16296-8810-4C66-969B-B9D6CF506C82}" type="slidenum">
              <a:rPr lang="en-US" smtClean="0"/>
              <a:pPr>
                <a:defRPr/>
              </a:pPr>
              <a:t>110</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D362A1A-9591-4746-9733-4BC0B9285642}" type="slidenum">
              <a:rPr lang="en-US" smtClean="0">
                <a:ea typeface="ＭＳ Ｐゴシック"/>
                <a:cs typeface="ＭＳ Ｐゴシック"/>
              </a:rPr>
              <a:pPr/>
              <a:t>111</a:t>
            </a:fld>
            <a:endParaRPr lang="en-US" smtClean="0">
              <a:ea typeface="ＭＳ Ｐゴシック"/>
              <a:cs typeface="ＭＳ Ｐゴシック"/>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p:cNvSpPr>
          <p:nvPr>
            <p:ph type="sldImg"/>
          </p:nvPr>
        </p:nvSpPr>
        <p:spPr>
          <a:ln/>
        </p:spPr>
      </p:sp>
      <p:sp>
        <p:nvSpPr>
          <p:cNvPr id="177155" name="Notes Placeholder 2"/>
          <p:cNvSpPr>
            <a:spLocks noGrp="1"/>
          </p:cNvSpPr>
          <p:nvPr>
            <p:ph type="body" idx="1"/>
          </p:nvPr>
        </p:nvSpPr>
        <p:spPr>
          <a:noFill/>
          <a:ln/>
        </p:spPr>
        <p:txBody>
          <a:bodyPr/>
          <a:lstStyle/>
          <a:p>
            <a:endParaRPr lang="en-US">
              <a:latin typeface="Times New Roman" pitchFamily="1" charset="0"/>
            </a:endParaRPr>
          </a:p>
        </p:txBody>
      </p:sp>
      <p:sp>
        <p:nvSpPr>
          <p:cNvPr id="177156" name="Slide Number Placeholder 3"/>
          <p:cNvSpPr>
            <a:spLocks noGrp="1"/>
          </p:cNvSpPr>
          <p:nvPr>
            <p:ph type="sldNum" sz="quarter" idx="5"/>
          </p:nvPr>
        </p:nvSpPr>
        <p:spPr>
          <a:noFill/>
        </p:spPr>
        <p:txBody>
          <a:bodyPr/>
          <a:lstStyle/>
          <a:p>
            <a:fld id="{B47AB995-C3C4-2E40-B6B8-6863A6774618}" type="slidenum">
              <a:rPr lang="en-US" smtClean="0"/>
              <a:pPr/>
              <a:t>22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p:cNvSpPr>
          <p:nvPr>
            <p:ph type="sldImg"/>
          </p:nvPr>
        </p:nvSpPr>
        <p:spPr>
          <a:ln/>
        </p:spPr>
      </p:sp>
      <p:sp>
        <p:nvSpPr>
          <p:cNvPr id="179203" name="Notes Placeholder 2"/>
          <p:cNvSpPr>
            <a:spLocks noGrp="1"/>
          </p:cNvSpPr>
          <p:nvPr>
            <p:ph type="body" idx="1"/>
          </p:nvPr>
        </p:nvSpPr>
        <p:spPr>
          <a:noFill/>
          <a:ln/>
        </p:spPr>
        <p:txBody>
          <a:bodyPr/>
          <a:lstStyle/>
          <a:p>
            <a:endParaRPr lang="en-US">
              <a:latin typeface="Times New Roman" pitchFamily="1" charset="0"/>
            </a:endParaRPr>
          </a:p>
        </p:txBody>
      </p:sp>
      <p:sp>
        <p:nvSpPr>
          <p:cNvPr id="179204" name="Slide Number Placeholder 3"/>
          <p:cNvSpPr>
            <a:spLocks noGrp="1"/>
          </p:cNvSpPr>
          <p:nvPr>
            <p:ph type="sldNum" sz="quarter" idx="5"/>
          </p:nvPr>
        </p:nvSpPr>
        <p:spPr>
          <a:noFill/>
        </p:spPr>
        <p:txBody>
          <a:bodyPr/>
          <a:lstStyle/>
          <a:p>
            <a:fld id="{B09F1B8A-0699-754C-AF81-BC950C19E4F0}" type="slidenum">
              <a:rPr lang="en-US" smtClean="0"/>
              <a:pPr/>
              <a:t>23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p:spPr>
        <p:txBody>
          <a:bodyPr/>
          <a:lstStyle/>
          <a:p>
            <a:endParaRPr lang="en-US">
              <a:latin typeface="Times New Roman" pitchFamily="1" charset="0"/>
            </a:endParaRPr>
          </a:p>
        </p:txBody>
      </p:sp>
      <p:sp>
        <p:nvSpPr>
          <p:cNvPr id="181252" name="Slide Number Placeholder 3"/>
          <p:cNvSpPr>
            <a:spLocks noGrp="1"/>
          </p:cNvSpPr>
          <p:nvPr>
            <p:ph type="sldNum" sz="quarter" idx="5"/>
          </p:nvPr>
        </p:nvSpPr>
        <p:spPr>
          <a:noFill/>
        </p:spPr>
        <p:txBody>
          <a:bodyPr/>
          <a:lstStyle/>
          <a:p>
            <a:fld id="{08335562-2BB8-6E41-B64D-3CA899835631}" type="slidenum">
              <a:rPr lang="en-US" smtClean="0"/>
              <a:pPr/>
              <a:t>24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p:cNvSpPr>
          <p:nvPr>
            <p:ph type="sldImg"/>
          </p:nvPr>
        </p:nvSpPr>
        <p:spPr>
          <a:ln/>
        </p:spPr>
      </p:sp>
      <p:sp>
        <p:nvSpPr>
          <p:cNvPr id="183299" name="Notes Placeholder 2"/>
          <p:cNvSpPr>
            <a:spLocks noGrp="1"/>
          </p:cNvSpPr>
          <p:nvPr>
            <p:ph type="body" idx="1"/>
          </p:nvPr>
        </p:nvSpPr>
        <p:spPr>
          <a:noFill/>
          <a:ln/>
        </p:spPr>
        <p:txBody>
          <a:bodyPr/>
          <a:lstStyle/>
          <a:p>
            <a:endParaRPr lang="en-US">
              <a:latin typeface="Times New Roman" pitchFamily="1" charset="0"/>
            </a:endParaRPr>
          </a:p>
        </p:txBody>
      </p:sp>
      <p:sp>
        <p:nvSpPr>
          <p:cNvPr id="183300" name="Slide Number Placeholder 3"/>
          <p:cNvSpPr>
            <a:spLocks noGrp="1"/>
          </p:cNvSpPr>
          <p:nvPr>
            <p:ph type="sldNum" sz="quarter" idx="5"/>
          </p:nvPr>
        </p:nvSpPr>
        <p:spPr>
          <a:noFill/>
        </p:spPr>
        <p:txBody>
          <a:bodyPr/>
          <a:lstStyle/>
          <a:p>
            <a:fld id="{75445890-5EB1-D94A-A918-F1392431C53E}" type="slidenum">
              <a:rPr lang="en-US" smtClean="0"/>
              <a:pPr/>
              <a:t>25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p:cNvSpPr>
          <p:nvPr>
            <p:ph type="sldImg"/>
          </p:nvPr>
        </p:nvSpPr>
        <p:spPr>
          <a:ln/>
        </p:spPr>
      </p:sp>
      <p:sp>
        <p:nvSpPr>
          <p:cNvPr id="185347" name="Notes Placeholder 2"/>
          <p:cNvSpPr>
            <a:spLocks noGrp="1"/>
          </p:cNvSpPr>
          <p:nvPr>
            <p:ph type="body" idx="1"/>
          </p:nvPr>
        </p:nvSpPr>
        <p:spPr>
          <a:noFill/>
          <a:ln/>
        </p:spPr>
        <p:txBody>
          <a:bodyPr/>
          <a:lstStyle/>
          <a:p>
            <a:endParaRPr lang="en-US" dirty="0">
              <a:latin typeface="Times New Roman" pitchFamily="1" charset="0"/>
            </a:endParaRPr>
          </a:p>
        </p:txBody>
      </p:sp>
      <p:sp>
        <p:nvSpPr>
          <p:cNvPr id="185348" name="Slide Number Placeholder 3"/>
          <p:cNvSpPr>
            <a:spLocks noGrp="1"/>
          </p:cNvSpPr>
          <p:nvPr>
            <p:ph type="sldNum" sz="quarter" idx="5"/>
          </p:nvPr>
        </p:nvSpPr>
        <p:spPr>
          <a:noFill/>
        </p:spPr>
        <p:txBody>
          <a:bodyPr/>
          <a:lstStyle/>
          <a:p>
            <a:fld id="{4A6A39B4-269A-984F-88B2-67D8F0910F0D}" type="slidenum">
              <a:rPr lang="en-US" smtClean="0"/>
              <a:pPr/>
              <a:t>26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p:cNvPicPr>
          <p:nvPr userDrawn="1"/>
        </p:nvPicPr>
        <p:blipFill>
          <a:blip r:embed="rId14"/>
          <a:srcRect/>
          <a:stretch>
            <a:fillRect/>
          </a:stretch>
        </p:blipFill>
        <p:spPr bwMode="auto">
          <a:xfrm>
            <a:off x="0" y="0"/>
            <a:ext cx="9144000" cy="7029450"/>
          </a:xfrm>
          <a:prstGeom prst="rect">
            <a:avLst/>
          </a:prstGeom>
          <a:noFill/>
          <a:ln w="9525">
            <a:noFill/>
            <a:miter lim="800000"/>
            <a:headEnd/>
            <a:tailEnd/>
          </a:ln>
        </p:spPr>
      </p:pic>
      <p:sp>
        <p:nvSpPr>
          <p:cNvPr id="3" name="Title Placeholder 2"/>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rgbClr val="007FC4"/>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rgbClr val="007FC4"/>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rgbClr val="007FC4"/>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rgbClr val="007FC4"/>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rgbClr val="007FC4"/>
          </a:solidFill>
          <a:latin typeface="Arial"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rgbClr val="007FC4"/>
          </a:solidFill>
          <a:latin typeface="Arial" charset="0"/>
        </a:defRPr>
      </a:lvl6pPr>
      <a:lvl7pPr marL="914400" algn="ctr" rtl="0" eaLnBrk="0" fontAlgn="base" hangingPunct="0">
        <a:spcBef>
          <a:spcPct val="0"/>
        </a:spcBef>
        <a:spcAft>
          <a:spcPct val="0"/>
        </a:spcAft>
        <a:defRPr sz="4400">
          <a:solidFill>
            <a:srgbClr val="007FC4"/>
          </a:solidFill>
          <a:latin typeface="Arial" charset="0"/>
        </a:defRPr>
      </a:lvl7pPr>
      <a:lvl8pPr marL="1371600" algn="ctr" rtl="0" eaLnBrk="0" fontAlgn="base" hangingPunct="0">
        <a:spcBef>
          <a:spcPct val="0"/>
        </a:spcBef>
        <a:spcAft>
          <a:spcPct val="0"/>
        </a:spcAft>
        <a:defRPr sz="4400">
          <a:solidFill>
            <a:srgbClr val="007FC4"/>
          </a:solidFill>
          <a:latin typeface="Arial" charset="0"/>
        </a:defRPr>
      </a:lvl8pPr>
      <a:lvl9pPr marL="1828800" algn="ctr" rtl="0" eaLnBrk="0" fontAlgn="base" hangingPunct="0">
        <a:spcBef>
          <a:spcPct val="0"/>
        </a:spcBef>
        <a:spcAft>
          <a:spcPct val="0"/>
        </a:spcAft>
        <a:defRPr sz="4400">
          <a:solidFill>
            <a:srgbClr val="007FC4"/>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http://chsra.wisc.edu/exchange/Corey.Zetts/Inbox/PDSA%20Icons.EML/1_multipart_xF8FF_6_PDSA5.jpg?attach=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8458200" cy="2285999"/>
          </a:xfrm>
        </p:spPr>
        <p:txBody>
          <a:bodyPr>
            <a:normAutofit fontScale="90000"/>
          </a:bodyPr>
          <a:lstStyle/>
          <a:p>
            <a:r>
              <a:rPr lang="en-US" dirty="0" smtClean="0"/>
              <a:t/>
            </a:r>
            <a:br>
              <a:rPr lang="en-US" dirty="0" smtClean="0"/>
            </a:br>
            <a:r>
              <a:rPr lang="en-US" dirty="0" smtClean="0"/>
              <a:t>WI Mental Health Collaborative</a:t>
            </a:r>
            <a:br>
              <a:rPr lang="en-US" dirty="0" smtClean="0"/>
            </a:br>
            <a:r>
              <a:rPr lang="en-US" dirty="0" smtClean="0"/>
              <a:t>Round III</a:t>
            </a:r>
            <a:br>
              <a:rPr lang="en-US" dirty="0" smtClean="0"/>
            </a:br>
            <a:r>
              <a:rPr lang="en-US" dirty="0" smtClean="0"/>
              <a:t>Change Leader Academy</a:t>
            </a:r>
            <a:br>
              <a:rPr lang="en-US" dirty="0" smtClean="0"/>
            </a:br>
            <a:endParaRPr lang="en-US" sz="3600" dirty="0"/>
          </a:p>
        </p:txBody>
      </p:sp>
      <p:sp>
        <p:nvSpPr>
          <p:cNvPr id="3" name="Subtitle 2"/>
          <p:cNvSpPr>
            <a:spLocks noGrp="1"/>
          </p:cNvSpPr>
          <p:nvPr>
            <p:ph type="subTitle" idx="1"/>
          </p:nvPr>
        </p:nvSpPr>
        <p:spPr>
          <a:xfrm>
            <a:off x="762000" y="2133600"/>
            <a:ext cx="8305800" cy="3733800"/>
          </a:xfrm>
        </p:spPr>
        <p:txBody>
          <a:bodyPr/>
          <a:lstStyle/>
          <a:p>
            <a:endParaRPr lang="en-US" sz="5400" dirty="0" smtClean="0"/>
          </a:p>
          <a:p>
            <a:r>
              <a:rPr lang="en-US" sz="5400" dirty="0" smtClean="0"/>
              <a:t>Welcome</a:t>
            </a:r>
            <a:endParaRPr lang="en-US" dirty="0"/>
          </a:p>
          <a:p>
            <a:endParaRPr lang="en-US" dirty="0" smtClean="0"/>
          </a:p>
          <a:p>
            <a:r>
              <a:rPr lang="en-US" dirty="0" smtClean="0"/>
              <a:t>March </a:t>
            </a:r>
            <a:r>
              <a:rPr lang="en-US" dirty="0"/>
              <a:t>7, 2012</a:t>
            </a:r>
            <a:endParaRPr lang="en-US" dirty="0" smtClean="0"/>
          </a:p>
          <a:p>
            <a:r>
              <a:rPr lang="en-US" dirty="0" smtClean="0"/>
              <a:t>Session begins 8:30 a.m., ends 4:00 p.m.</a:t>
            </a:r>
            <a:endParaRPr lang="en-US" dirty="0"/>
          </a:p>
        </p:txBody>
      </p:sp>
    </p:spTree>
    <p:extLst>
      <p:ext uri="{BB962C8B-B14F-4D97-AF65-F5344CB8AC3E}">
        <p14:creationId xmlns:p14="http://schemas.microsoft.com/office/powerpoint/2010/main" val="934337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15363" name="Rectangle 9"/>
          <p:cNvSpPr>
            <a:spLocks noChangeArrowheads="1"/>
          </p:cNvSpPr>
          <p:nvPr/>
        </p:nvSpPr>
        <p:spPr bwMode="auto">
          <a:xfrm>
            <a:off x="381000" y="152400"/>
            <a:ext cx="9144000" cy="671512"/>
          </a:xfrm>
          <a:prstGeom prst="rect">
            <a:avLst/>
          </a:prstGeom>
          <a:noFill/>
          <a:ln w="9525">
            <a:noFill/>
            <a:miter lim="800000"/>
            <a:headEnd/>
            <a:tailEnd/>
          </a:ln>
        </p:spPr>
        <p:txBody>
          <a:bodyPr lIns="92075" tIns="46038" rIns="92075" bIns="46038">
            <a:spAutoFit/>
          </a:bodyPr>
          <a:lstStyle/>
          <a:p>
            <a:pPr algn="ctr"/>
            <a:r>
              <a:rPr lang="en-US" sz="3800" b="1" i="0" dirty="0">
                <a:solidFill>
                  <a:srgbClr val="0099CC"/>
                </a:solidFill>
                <a:latin typeface="Arial" charset="0"/>
              </a:rPr>
              <a:t>PDSA Cycle for Improvement</a:t>
            </a:r>
          </a:p>
        </p:txBody>
      </p:sp>
      <p:sp>
        <p:nvSpPr>
          <p:cNvPr id="15364" name="Oval 2"/>
          <p:cNvSpPr>
            <a:spLocks noChangeArrowheads="1"/>
          </p:cNvSpPr>
          <p:nvPr/>
        </p:nvSpPr>
        <p:spPr bwMode="auto">
          <a:xfrm>
            <a:off x="1676400" y="1143000"/>
            <a:ext cx="5918200" cy="5384800"/>
          </a:xfrm>
          <a:prstGeom prst="ellipse">
            <a:avLst/>
          </a:prstGeom>
          <a:solidFill>
            <a:srgbClr val="FFFF99"/>
          </a:solidFill>
          <a:ln w="25400">
            <a:solidFill>
              <a:srgbClr val="000000"/>
            </a:solidFill>
            <a:round/>
            <a:headEnd/>
            <a:tailEnd/>
          </a:ln>
        </p:spPr>
        <p:txBody>
          <a:bodyPr wrap="none" anchor="ctr"/>
          <a:lstStyle/>
          <a:p>
            <a:pPr algn="ctr"/>
            <a:endParaRPr lang="en-US" i="0" dirty="0">
              <a:solidFill>
                <a:srgbClr val="000000"/>
              </a:solidFill>
            </a:endParaRPr>
          </a:p>
        </p:txBody>
      </p:sp>
      <p:sp>
        <p:nvSpPr>
          <p:cNvPr id="15369" name="Line 3"/>
          <p:cNvSpPr>
            <a:spLocks noChangeShapeType="1"/>
          </p:cNvSpPr>
          <p:nvPr/>
        </p:nvSpPr>
        <p:spPr bwMode="auto">
          <a:xfrm>
            <a:off x="4648200" y="1219200"/>
            <a:ext cx="0" cy="5092700"/>
          </a:xfrm>
          <a:prstGeom prst="line">
            <a:avLst/>
          </a:prstGeom>
          <a:noFill/>
          <a:ln w="25400">
            <a:solidFill>
              <a:srgbClr val="000000"/>
            </a:solidFill>
            <a:round/>
            <a:headEnd type="none" w="sm" len="sm"/>
            <a:tailEnd type="none" w="sm" len="sm"/>
          </a:ln>
        </p:spPr>
        <p:txBody>
          <a:bodyPr wrap="none" anchor="ctr"/>
          <a:lstStyle/>
          <a:p>
            <a:endParaRPr lang="en-US" dirty="0"/>
          </a:p>
        </p:txBody>
      </p:sp>
      <p:sp>
        <p:nvSpPr>
          <p:cNvPr id="15370" name="Line 4"/>
          <p:cNvSpPr>
            <a:spLocks noChangeShapeType="1"/>
          </p:cNvSpPr>
          <p:nvPr/>
        </p:nvSpPr>
        <p:spPr bwMode="auto">
          <a:xfrm>
            <a:off x="1981200" y="3810000"/>
            <a:ext cx="5400675" cy="0"/>
          </a:xfrm>
          <a:prstGeom prst="line">
            <a:avLst/>
          </a:prstGeom>
          <a:noFill/>
          <a:ln w="25400">
            <a:solidFill>
              <a:srgbClr val="000000"/>
            </a:solidFill>
            <a:round/>
            <a:headEnd type="none" w="sm" len="sm"/>
            <a:tailEnd type="none" w="sm" len="sm"/>
          </a:ln>
        </p:spPr>
        <p:txBody>
          <a:bodyPr wrap="none" anchor="ctr"/>
          <a:lstStyle/>
          <a:p>
            <a:endParaRPr lang="en-US" dirty="0"/>
          </a:p>
        </p:txBody>
      </p:sp>
      <p:sp>
        <p:nvSpPr>
          <p:cNvPr id="15372" name="Rectangle 12"/>
          <p:cNvSpPr>
            <a:spLocks noChangeArrowheads="1"/>
          </p:cNvSpPr>
          <p:nvPr/>
        </p:nvSpPr>
        <p:spPr bwMode="auto">
          <a:xfrm>
            <a:off x="5181600" y="1700582"/>
            <a:ext cx="1051570" cy="585418"/>
          </a:xfrm>
          <a:prstGeom prst="rect">
            <a:avLst/>
          </a:prstGeom>
          <a:noFill/>
          <a:ln w="9525">
            <a:noFill/>
            <a:miter lim="800000"/>
            <a:headEnd/>
            <a:tailEnd/>
          </a:ln>
        </p:spPr>
        <p:txBody>
          <a:bodyPr wrap="none" lIns="92075" tIns="46038" rIns="92075" bIns="46038">
            <a:spAutoFit/>
          </a:bodyPr>
          <a:lstStyle/>
          <a:p>
            <a:r>
              <a:rPr lang="en-US" sz="3200" b="1" i="0" dirty="0">
                <a:solidFill>
                  <a:srgbClr val="005684"/>
                </a:solidFill>
                <a:latin typeface="Arial" charset="0"/>
              </a:rPr>
              <a:t>Plan</a:t>
            </a:r>
          </a:p>
        </p:txBody>
      </p:sp>
      <p:sp>
        <p:nvSpPr>
          <p:cNvPr id="15376" name="Rectangle 13"/>
          <p:cNvSpPr>
            <a:spLocks noChangeArrowheads="1"/>
          </p:cNvSpPr>
          <p:nvPr/>
        </p:nvSpPr>
        <p:spPr bwMode="auto">
          <a:xfrm>
            <a:off x="4862261" y="2286000"/>
            <a:ext cx="2165657" cy="1324081"/>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000000"/>
                </a:solidFill>
                <a:latin typeface="Arial" charset="0"/>
              </a:rPr>
              <a:t>What is the idea</a:t>
            </a:r>
          </a:p>
          <a:p>
            <a:r>
              <a:rPr lang="en-US" sz="2000" b="1" i="0" dirty="0" smtClean="0">
                <a:solidFill>
                  <a:srgbClr val="000000"/>
                </a:solidFill>
                <a:latin typeface="Arial" charset="0"/>
              </a:rPr>
              <a:t>or </a:t>
            </a:r>
            <a:r>
              <a:rPr lang="en-US" sz="2000" b="1" i="0" dirty="0" smtClean="0">
                <a:solidFill>
                  <a:srgbClr val="C00000"/>
                </a:solidFill>
                <a:latin typeface="Arial" charset="0"/>
              </a:rPr>
              <a:t>change </a:t>
            </a:r>
            <a:r>
              <a:rPr lang="en-US" sz="2000" b="1" i="0" dirty="0" smtClean="0">
                <a:solidFill>
                  <a:srgbClr val="000000"/>
                </a:solidFill>
                <a:latin typeface="Arial" charset="0"/>
              </a:rPr>
              <a:t>to be </a:t>
            </a:r>
          </a:p>
          <a:p>
            <a:r>
              <a:rPr lang="en-US" sz="2000" b="1" i="0" dirty="0" smtClean="0">
                <a:solidFill>
                  <a:srgbClr val="000000"/>
                </a:solidFill>
                <a:latin typeface="Arial" charset="0"/>
              </a:rPr>
              <a:t>tested and for</a:t>
            </a:r>
          </a:p>
          <a:p>
            <a:r>
              <a:rPr lang="en-US" sz="2000" b="1" i="0" dirty="0" smtClean="0">
                <a:solidFill>
                  <a:srgbClr val="000000"/>
                </a:solidFill>
                <a:latin typeface="Arial" charset="0"/>
              </a:rPr>
              <a:t>how long?</a:t>
            </a:r>
            <a:endParaRPr lang="en-US" sz="2000" b="1" i="0" dirty="0">
              <a:solidFill>
                <a:srgbClr val="000000"/>
              </a:solidFill>
              <a:latin typeface="Arial" charset="0"/>
            </a:endParaRPr>
          </a:p>
        </p:txBody>
      </p:sp>
      <p:sp>
        <p:nvSpPr>
          <p:cNvPr id="5" name="AutoShape 5"/>
          <p:cNvSpPr>
            <a:spLocks noChangeArrowheads="1"/>
          </p:cNvSpPr>
          <p:nvPr/>
        </p:nvSpPr>
        <p:spPr bwMode="auto">
          <a:xfrm>
            <a:off x="4114800" y="838200"/>
            <a:ext cx="1295400" cy="761399"/>
          </a:xfrm>
          <a:prstGeom prst="rightArrow">
            <a:avLst>
              <a:gd name="adj1" fmla="val 50000"/>
              <a:gd name="adj2" fmla="val 85075"/>
            </a:avLst>
          </a:prstGeom>
          <a:solidFill>
            <a:srgbClr val="FF0000"/>
          </a:solidFill>
          <a:ln w="25400">
            <a:solidFill>
              <a:schemeClr val="tx1"/>
            </a:solidFill>
            <a:miter lim="800000"/>
            <a:headEnd/>
            <a:tailEnd/>
          </a:ln>
          <a:effectLst/>
        </p:spPr>
        <p:txBody>
          <a:bodyPr wrap="none" anchor="ctr"/>
          <a:lstStyle/>
          <a:p>
            <a:pPr>
              <a:defRPr/>
            </a:pPr>
            <a:endParaRPr lang="en-US" dirty="0"/>
          </a:p>
        </p:txBody>
      </p:sp>
      <p:sp>
        <p:nvSpPr>
          <p:cNvPr id="24" name="AutoShape 5"/>
          <p:cNvSpPr>
            <a:spLocks noChangeArrowheads="1"/>
          </p:cNvSpPr>
          <p:nvPr/>
        </p:nvSpPr>
        <p:spPr bwMode="auto">
          <a:xfrm rot="5400000">
            <a:off x="6895799" y="3315001"/>
            <a:ext cx="1295400" cy="761399"/>
          </a:xfrm>
          <a:prstGeom prst="rightArrow">
            <a:avLst>
              <a:gd name="adj1" fmla="val 50000"/>
              <a:gd name="adj2" fmla="val 85075"/>
            </a:avLst>
          </a:prstGeom>
          <a:solidFill>
            <a:srgbClr val="FF0000"/>
          </a:solidFill>
          <a:ln w="25400">
            <a:solidFill>
              <a:schemeClr val="tx1"/>
            </a:solidFill>
            <a:miter lim="800000"/>
            <a:headEnd/>
            <a:tailEnd/>
          </a:ln>
          <a:effectLst/>
        </p:spPr>
        <p:txBody>
          <a:bodyPr wrap="none" anchor="ctr"/>
          <a:lstStyle/>
          <a:p>
            <a:pPr>
              <a:defRPr/>
            </a:pPr>
            <a:endParaRPr lang="en-US" dirty="0"/>
          </a:p>
        </p:txBody>
      </p:sp>
      <p:sp>
        <p:nvSpPr>
          <p:cNvPr id="25" name="AutoShape 5"/>
          <p:cNvSpPr>
            <a:spLocks noChangeArrowheads="1"/>
          </p:cNvSpPr>
          <p:nvPr/>
        </p:nvSpPr>
        <p:spPr bwMode="auto">
          <a:xfrm rot="10800000">
            <a:off x="3886201" y="6019800"/>
            <a:ext cx="1295400" cy="761399"/>
          </a:xfrm>
          <a:prstGeom prst="rightArrow">
            <a:avLst>
              <a:gd name="adj1" fmla="val 50000"/>
              <a:gd name="adj2" fmla="val 85075"/>
            </a:avLst>
          </a:prstGeom>
          <a:solidFill>
            <a:srgbClr val="FF0000"/>
          </a:solidFill>
          <a:ln w="25400">
            <a:solidFill>
              <a:schemeClr val="tx1"/>
            </a:solidFill>
            <a:miter lim="800000"/>
            <a:headEnd/>
            <a:tailEnd/>
          </a:ln>
          <a:effectLst/>
        </p:spPr>
        <p:txBody>
          <a:bodyPr wrap="none" anchor="ctr"/>
          <a:lstStyle/>
          <a:p>
            <a:pPr>
              <a:defRPr/>
            </a:pPr>
            <a:endParaRPr lang="en-US" dirty="0"/>
          </a:p>
        </p:txBody>
      </p:sp>
      <p:sp>
        <p:nvSpPr>
          <p:cNvPr id="26" name="AutoShape 5"/>
          <p:cNvSpPr>
            <a:spLocks noChangeArrowheads="1"/>
          </p:cNvSpPr>
          <p:nvPr/>
        </p:nvSpPr>
        <p:spPr bwMode="auto">
          <a:xfrm rot="16200000">
            <a:off x="1180801" y="3315001"/>
            <a:ext cx="1295400" cy="761399"/>
          </a:xfrm>
          <a:prstGeom prst="rightArrow">
            <a:avLst>
              <a:gd name="adj1" fmla="val 50000"/>
              <a:gd name="adj2" fmla="val 85075"/>
            </a:avLst>
          </a:prstGeom>
          <a:solidFill>
            <a:srgbClr val="FF0000"/>
          </a:solidFill>
          <a:ln w="25400">
            <a:solidFill>
              <a:schemeClr val="tx1"/>
            </a:solidFill>
            <a:miter lim="800000"/>
            <a:headEnd/>
            <a:tailEnd/>
          </a:ln>
          <a:effectLst/>
        </p:spPr>
        <p:txBody>
          <a:bodyPr wrap="none" anchor="ctr"/>
          <a:lstStyle/>
          <a:p>
            <a:pPr>
              <a:defRPr/>
            </a:pPr>
            <a:endParaRPr lang="en-US" dirty="0"/>
          </a:p>
        </p:txBody>
      </p:sp>
      <p:sp>
        <p:nvSpPr>
          <p:cNvPr id="27" name="Rectangle 12"/>
          <p:cNvSpPr>
            <a:spLocks noChangeArrowheads="1"/>
          </p:cNvSpPr>
          <p:nvPr/>
        </p:nvSpPr>
        <p:spPr bwMode="auto">
          <a:xfrm>
            <a:off x="5486400" y="3757982"/>
            <a:ext cx="732573" cy="585418"/>
          </a:xfrm>
          <a:prstGeom prst="rect">
            <a:avLst/>
          </a:prstGeom>
          <a:noFill/>
          <a:ln w="9525">
            <a:noFill/>
            <a:miter lim="800000"/>
            <a:headEnd/>
            <a:tailEnd/>
          </a:ln>
        </p:spPr>
        <p:txBody>
          <a:bodyPr wrap="none" lIns="92075" tIns="46038" rIns="92075" bIns="46038">
            <a:spAutoFit/>
          </a:bodyPr>
          <a:lstStyle/>
          <a:p>
            <a:r>
              <a:rPr lang="en-US" sz="3200" b="1" i="0" dirty="0" smtClean="0">
                <a:solidFill>
                  <a:srgbClr val="005684"/>
                </a:solidFill>
                <a:latin typeface="Arial" charset="0"/>
              </a:rPr>
              <a:t>Do</a:t>
            </a:r>
            <a:endParaRPr lang="en-US" sz="3200" b="1" i="0" dirty="0">
              <a:solidFill>
                <a:srgbClr val="005684"/>
              </a:solidFill>
              <a:latin typeface="Arial" charset="0"/>
            </a:endParaRPr>
          </a:p>
        </p:txBody>
      </p:sp>
      <p:sp>
        <p:nvSpPr>
          <p:cNvPr id="28" name="Rectangle 12"/>
          <p:cNvSpPr>
            <a:spLocks noChangeArrowheads="1"/>
          </p:cNvSpPr>
          <p:nvPr/>
        </p:nvSpPr>
        <p:spPr bwMode="auto">
          <a:xfrm>
            <a:off x="2638320" y="3757982"/>
            <a:ext cx="1324080" cy="585418"/>
          </a:xfrm>
          <a:prstGeom prst="rect">
            <a:avLst/>
          </a:prstGeom>
          <a:noFill/>
          <a:ln w="9525">
            <a:noFill/>
            <a:miter lim="800000"/>
            <a:headEnd/>
            <a:tailEnd/>
          </a:ln>
        </p:spPr>
        <p:txBody>
          <a:bodyPr wrap="none" lIns="92075" tIns="46038" rIns="92075" bIns="46038">
            <a:spAutoFit/>
          </a:bodyPr>
          <a:lstStyle/>
          <a:p>
            <a:r>
              <a:rPr lang="en-US" sz="3200" b="1" i="0" dirty="0" smtClean="0">
                <a:solidFill>
                  <a:srgbClr val="005684"/>
                </a:solidFill>
                <a:latin typeface="Arial" charset="0"/>
              </a:rPr>
              <a:t>Study</a:t>
            </a:r>
            <a:endParaRPr lang="en-US" sz="3200" b="1" i="0" dirty="0">
              <a:solidFill>
                <a:srgbClr val="005684"/>
              </a:solidFill>
              <a:latin typeface="Arial" charset="0"/>
            </a:endParaRPr>
          </a:p>
        </p:txBody>
      </p:sp>
      <p:sp>
        <p:nvSpPr>
          <p:cNvPr id="29" name="Rectangle 12"/>
          <p:cNvSpPr>
            <a:spLocks noChangeArrowheads="1"/>
          </p:cNvSpPr>
          <p:nvPr/>
        </p:nvSpPr>
        <p:spPr bwMode="auto">
          <a:xfrm>
            <a:off x="3116014" y="1700582"/>
            <a:ext cx="846386" cy="585418"/>
          </a:xfrm>
          <a:prstGeom prst="rect">
            <a:avLst/>
          </a:prstGeom>
          <a:noFill/>
          <a:ln w="9525">
            <a:noFill/>
            <a:miter lim="800000"/>
            <a:headEnd/>
            <a:tailEnd/>
          </a:ln>
        </p:spPr>
        <p:txBody>
          <a:bodyPr wrap="none" lIns="92075" tIns="46038" rIns="92075" bIns="46038">
            <a:spAutoFit/>
          </a:bodyPr>
          <a:lstStyle/>
          <a:p>
            <a:r>
              <a:rPr lang="en-US" sz="3200" b="1" i="0" dirty="0" smtClean="0">
                <a:solidFill>
                  <a:srgbClr val="005684"/>
                </a:solidFill>
                <a:latin typeface="Arial" charset="0"/>
              </a:rPr>
              <a:t>Act</a:t>
            </a:r>
            <a:endParaRPr lang="en-US" sz="3200" b="1" i="0" dirty="0">
              <a:solidFill>
                <a:srgbClr val="005684"/>
              </a:solidFill>
              <a:latin typeface="Arial" charset="0"/>
            </a:endParaRPr>
          </a:p>
        </p:txBody>
      </p:sp>
      <p:sp>
        <p:nvSpPr>
          <p:cNvPr id="30" name="Rectangle 13"/>
          <p:cNvSpPr>
            <a:spLocks noChangeArrowheads="1"/>
          </p:cNvSpPr>
          <p:nvPr/>
        </p:nvSpPr>
        <p:spPr bwMode="auto">
          <a:xfrm>
            <a:off x="4648200" y="4267200"/>
            <a:ext cx="2606483" cy="1016305"/>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000000"/>
                </a:solidFill>
                <a:latin typeface="Arial" charset="0"/>
              </a:rPr>
              <a:t>What steps are you</a:t>
            </a:r>
          </a:p>
          <a:p>
            <a:r>
              <a:rPr lang="en-US" sz="2000" b="1" i="0" dirty="0" smtClean="0">
                <a:solidFill>
                  <a:srgbClr val="000000"/>
                </a:solidFill>
                <a:latin typeface="Arial" charset="0"/>
              </a:rPr>
              <a:t>specifically making</a:t>
            </a:r>
          </a:p>
          <a:p>
            <a:r>
              <a:rPr lang="en-US" sz="2000" b="1" i="0" dirty="0" smtClean="0">
                <a:solidFill>
                  <a:srgbClr val="000000"/>
                </a:solidFill>
                <a:latin typeface="Arial" charset="0"/>
              </a:rPr>
              <a:t>to test this change?</a:t>
            </a:r>
            <a:endParaRPr lang="en-US" sz="2000" b="1" i="0" dirty="0">
              <a:solidFill>
                <a:srgbClr val="000000"/>
              </a:solidFill>
              <a:latin typeface="Arial" charset="0"/>
            </a:endParaRPr>
          </a:p>
        </p:txBody>
      </p:sp>
      <p:sp>
        <p:nvSpPr>
          <p:cNvPr id="31" name="Rectangle 13"/>
          <p:cNvSpPr>
            <a:spLocks noChangeArrowheads="1"/>
          </p:cNvSpPr>
          <p:nvPr/>
        </p:nvSpPr>
        <p:spPr bwMode="auto">
          <a:xfrm>
            <a:off x="4724400" y="5257800"/>
            <a:ext cx="1782539" cy="708528"/>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C00000"/>
                </a:solidFill>
                <a:latin typeface="Arial" charset="0"/>
              </a:rPr>
              <a:t>Who is</a:t>
            </a:r>
          </a:p>
          <a:p>
            <a:r>
              <a:rPr lang="en-US" sz="2000" b="1" i="0" dirty="0" smtClean="0">
                <a:solidFill>
                  <a:srgbClr val="C00000"/>
                </a:solidFill>
                <a:latin typeface="Arial" charset="0"/>
              </a:rPr>
              <a:t>responsible?</a:t>
            </a:r>
            <a:endParaRPr lang="en-US" sz="2000" b="1" i="0" dirty="0">
              <a:solidFill>
                <a:srgbClr val="C00000"/>
              </a:solidFill>
              <a:latin typeface="Arial" charset="0"/>
            </a:endParaRPr>
          </a:p>
        </p:txBody>
      </p:sp>
      <p:sp>
        <p:nvSpPr>
          <p:cNvPr id="32" name="Rectangle 13"/>
          <p:cNvSpPr>
            <a:spLocks noChangeArrowheads="1"/>
          </p:cNvSpPr>
          <p:nvPr/>
        </p:nvSpPr>
        <p:spPr bwMode="auto">
          <a:xfrm>
            <a:off x="2133600" y="4244472"/>
            <a:ext cx="1922001" cy="708528"/>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C00000"/>
                </a:solidFill>
                <a:latin typeface="Arial" charset="0"/>
              </a:rPr>
              <a:t>What were the</a:t>
            </a:r>
          </a:p>
          <a:p>
            <a:r>
              <a:rPr lang="en-US" sz="2000" b="1" i="0" dirty="0" smtClean="0">
                <a:solidFill>
                  <a:srgbClr val="C00000"/>
                </a:solidFill>
                <a:latin typeface="Arial" charset="0"/>
              </a:rPr>
              <a:t>results?</a:t>
            </a:r>
            <a:endParaRPr lang="en-US" sz="2000" b="1" i="0" dirty="0">
              <a:solidFill>
                <a:srgbClr val="C00000"/>
              </a:solidFill>
              <a:latin typeface="Arial" charset="0"/>
            </a:endParaRPr>
          </a:p>
        </p:txBody>
      </p:sp>
      <p:sp>
        <p:nvSpPr>
          <p:cNvPr id="33" name="Rectangle 13"/>
          <p:cNvSpPr>
            <a:spLocks noChangeArrowheads="1"/>
          </p:cNvSpPr>
          <p:nvPr/>
        </p:nvSpPr>
        <p:spPr bwMode="auto">
          <a:xfrm>
            <a:off x="2463192" y="4848119"/>
            <a:ext cx="2032608" cy="1324081"/>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000000"/>
                </a:solidFill>
                <a:latin typeface="Arial" charset="0"/>
              </a:rPr>
              <a:t>How do they</a:t>
            </a:r>
          </a:p>
          <a:p>
            <a:r>
              <a:rPr lang="en-US" sz="2000" b="1" i="0" dirty="0" smtClean="0">
                <a:solidFill>
                  <a:srgbClr val="000000"/>
                </a:solidFill>
                <a:latin typeface="Arial" charset="0"/>
              </a:rPr>
              <a:t>compare with</a:t>
            </a:r>
          </a:p>
          <a:p>
            <a:r>
              <a:rPr lang="en-US" sz="2000" b="1" i="0" dirty="0" smtClean="0">
                <a:solidFill>
                  <a:srgbClr val="000000"/>
                </a:solidFill>
                <a:latin typeface="Arial" charset="0"/>
              </a:rPr>
              <a:t>    baseline</a:t>
            </a:r>
          </a:p>
          <a:p>
            <a:r>
              <a:rPr lang="en-US" sz="2000" b="1" i="0" dirty="0" smtClean="0">
                <a:solidFill>
                  <a:srgbClr val="000000"/>
                </a:solidFill>
                <a:latin typeface="Arial" charset="0"/>
              </a:rPr>
              <a:t>         measure?</a:t>
            </a:r>
            <a:endParaRPr lang="en-US" sz="2000" b="1" i="0" dirty="0">
              <a:solidFill>
                <a:srgbClr val="000000"/>
              </a:solidFill>
              <a:latin typeface="Arial" charset="0"/>
            </a:endParaRPr>
          </a:p>
        </p:txBody>
      </p:sp>
      <p:sp>
        <p:nvSpPr>
          <p:cNvPr id="34" name="Rectangle 13"/>
          <p:cNvSpPr>
            <a:spLocks noChangeArrowheads="1"/>
          </p:cNvSpPr>
          <p:nvPr/>
        </p:nvSpPr>
        <p:spPr bwMode="auto">
          <a:xfrm>
            <a:off x="2286000" y="2209800"/>
            <a:ext cx="2321148" cy="708528"/>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C00000"/>
                </a:solidFill>
                <a:latin typeface="Arial" charset="0"/>
              </a:rPr>
              <a:t>What is your next</a:t>
            </a:r>
          </a:p>
          <a:p>
            <a:r>
              <a:rPr lang="en-US" sz="2000" b="1" i="0" dirty="0" smtClean="0">
                <a:solidFill>
                  <a:srgbClr val="C00000"/>
                </a:solidFill>
                <a:latin typeface="Arial" charset="0"/>
              </a:rPr>
              <a:t>step?</a:t>
            </a:r>
            <a:endParaRPr lang="en-US" sz="2000" b="1" i="0" dirty="0">
              <a:solidFill>
                <a:srgbClr val="C00000"/>
              </a:solidFill>
              <a:latin typeface="Arial" charset="0"/>
            </a:endParaRPr>
          </a:p>
        </p:txBody>
      </p:sp>
      <p:sp>
        <p:nvSpPr>
          <p:cNvPr id="35" name="Rectangle 13"/>
          <p:cNvSpPr>
            <a:spLocks noChangeArrowheads="1"/>
          </p:cNvSpPr>
          <p:nvPr/>
        </p:nvSpPr>
        <p:spPr bwMode="auto">
          <a:xfrm>
            <a:off x="2286000" y="2895600"/>
            <a:ext cx="2185022" cy="708528"/>
          </a:xfrm>
          <a:prstGeom prst="rect">
            <a:avLst/>
          </a:prstGeom>
          <a:noFill/>
          <a:ln w="9525">
            <a:noFill/>
            <a:miter lim="800000"/>
            <a:headEnd/>
            <a:tailEnd/>
          </a:ln>
        </p:spPr>
        <p:txBody>
          <a:bodyPr wrap="none" lIns="92075" tIns="46038" rIns="92075" bIns="46038">
            <a:spAutoFit/>
          </a:bodyPr>
          <a:lstStyle/>
          <a:p>
            <a:r>
              <a:rPr lang="en-US" sz="2000" b="1" i="0" dirty="0" smtClean="0">
                <a:solidFill>
                  <a:srgbClr val="000000"/>
                </a:solidFill>
                <a:latin typeface="Arial" charset="0"/>
              </a:rPr>
              <a:t>Adopt, Adapt, or</a:t>
            </a:r>
          </a:p>
          <a:p>
            <a:r>
              <a:rPr lang="en-US" sz="2000" b="1" i="0" dirty="0" smtClean="0">
                <a:solidFill>
                  <a:srgbClr val="000000"/>
                </a:solidFill>
                <a:latin typeface="Arial" charset="0"/>
              </a:rPr>
              <a:t>Abandon?</a:t>
            </a:r>
            <a:endParaRPr lang="en-US" sz="2000" b="1" i="0"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3429000" y="4900613"/>
            <a:ext cx="1981200" cy="0"/>
          </a:xfrm>
          <a:prstGeom prst="line">
            <a:avLst/>
          </a:prstGeom>
          <a:noFill/>
          <a:ln w="12700">
            <a:solidFill>
              <a:srgbClr val="C0FEF9"/>
            </a:solidFill>
            <a:round/>
            <a:headEnd/>
            <a:tailEnd/>
          </a:ln>
        </p:spPr>
        <p:txBody>
          <a:bodyPr wrap="none" anchor="ctr"/>
          <a:lstStyle/>
          <a:p>
            <a:endParaRPr lang="en-US"/>
          </a:p>
        </p:txBody>
      </p:sp>
      <p:sp>
        <p:nvSpPr>
          <p:cNvPr id="19459" name="Oval 3"/>
          <p:cNvSpPr>
            <a:spLocks noChangeArrowheads="1"/>
          </p:cNvSpPr>
          <p:nvPr/>
        </p:nvSpPr>
        <p:spPr bwMode="auto">
          <a:xfrm>
            <a:off x="3429000" y="3962400"/>
            <a:ext cx="2065338" cy="1889125"/>
          </a:xfrm>
          <a:prstGeom prst="ellipse">
            <a:avLst/>
          </a:prstGeom>
          <a:solidFill>
            <a:srgbClr val="FFFF99"/>
          </a:solidFill>
          <a:ln w="25400">
            <a:solidFill>
              <a:schemeClr val="tx1"/>
            </a:solidFill>
            <a:round/>
            <a:headEnd/>
            <a:tailEnd/>
          </a:ln>
        </p:spPr>
        <p:txBody>
          <a:bodyPr wrap="none" anchor="ctr"/>
          <a:lstStyle/>
          <a:p>
            <a:pPr eaLnBrk="0" hangingPunct="0"/>
            <a:endParaRPr lang="en-US"/>
          </a:p>
        </p:txBody>
      </p:sp>
      <p:sp>
        <p:nvSpPr>
          <p:cNvPr id="19460" name="Line 4"/>
          <p:cNvSpPr>
            <a:spLocks noChangeShapeType="1"/>
          </p:cNvSpPr>
          <p:nvPr/>
        </p:nvSpPr>
        <p:spPr bwMode="auto">
          <a:xfrm flipV="1">
            <a:off x="4419600" y="4089400"/>
            <a:ext cx="0" cy="1895475"/>
          </a:xfrm>
          <a:prstGeom prst="line">
            <a:avLst/>
          </a:prstGeom>
          <a:noFill/>
          <a:ln w="12700">
            <a:solidFill>
              <a:schemeClr val="tx1"/>
            </a:solidFill>
            <a:round/>
            <a:headEnd/>
            <a:tailEnd/>
          </a:ln>
        </p:spPr>
        <p:txBody>
          <a:bodyPr wrap="none" anchor="ctr"/>
          <a:lstStyle/>
          <a:p>
            <a:endParaRPr lang="en-US"/>
          </a:p>
        </p:txBody>
      </p:sp>
      <p:sp>
        <p:nvSpPr>
          <p:cNvPr id="135173" name="Rectangle 5"/>
          <p:cNvSpPr>
            <a:spLocks noChangeArrowheads="1"/>
          </p:cNvSpPr>
          <p:nvPr/>
        </p:nvSpPr>
        <p:spPr bwMode="auto">
          <a:xfrm>
            <a:off x="76200" y="304800"/>
            <a:ext cx="9144000" cy="774700"/>
          </a:xfrm>
          <a:prstGeom prst="rect">
            <a:avLst/>
          </a:prstGeom>
          <a:noFill/>
          <a:ln w="12700">
            <a:noFill/>
            <a:miter lim="800000"/>
            <a:headEnd/>
            <a:tailEnd/>
          </a:ln>
          <a:effectLst/>
        </p:spPr>
        <p:txBody>
          <a:bodyPr lIns="90487" tIns="44450" rIns="90487" bIns="44450" anchor="ctr"/>
          <a:lstStyle/>
          <a:p>
            <a:pPr algn="ctr" eaLnBrk="0" hangingPunct="0">
              <a:defRPr/>
            </a:pPr>
            <a:r>
              <a:rPr lang="en-US" sz="4400" b="1" i="0">
                <a:solidFill>
                  <a:srgbClr val="0099CC"/>
                </a:solidFill>
                <a:effectLst>
                  <a:outerShdw blurRad="38100" dist="38100" dir="2700000" algn="tl">
                    <a:srgbClr val="C0C0C0"/>
                  </a:outerShdw>
                </a:effectLst>
                <a:latin typeface="Arial" charset="0"/>
                <a:ea typeface="ＭＳ Ｐゴシック" pitchFamily="-107" charset="-128"/>
                <a:cs typeface="+mn-cs"/>
              </a:rPr>
              <a:t>Model for Improvement</a:t>
            </a:r>
          </a:p>
        </p:txBody>
      </p:sp>
      <p:sp>
        <p:nvSpPr>
          <p:cNvPr id="19462" name="Rectangle 6"/>
          <p:cNvSpPr>
            <a:spLocks noChangeArrowheads="1"/>
          </p:cNvSpPr>
          <p:nvPr/>
        </p:nvSpPr>
        <p:spPr bwMode="auto">
          <a:xfrm>
            <a:off x="2133600" y="3008313"/>
            <a:ext cx="4995863" cy="771525"/>
          </a:xfrm>
          <a:prstGeom prst="rect">
            <a:avLst/>
          </a:prstGeom>
          <a:solidFill>
            <a:srgbClr val="FFFF99"/>
          </a:solidFill>
          <a:ln w="12700">
            <a:solidFill>
              <a:schemeClr val="tx1"/>
            </a:solidFill>
            <a:miter lim="800000"/>
            <a:headEnd/>
            <a:tailEnd/>
          </a:ln>
        </p:spPr>
        <p:txBody>
          <a:bodyPr lIns="90487" tIns="44450" rIns="90487" bIns="44450">
            <a:spAutoFit/>
          </a:bodyPr>
          <a:lstStyle/>
          <a:p>
            <a:pPr algn="ctr" eaLnBrk="0" hangingPunct="0">
              <a:spcBef>
                <a:spcPct val="50000"/>
              </a:spcBef>
            </a:pPr>
            <a:r>
              <a:rPr lang="en-US" sz="2200" b="1" i="0">
                <a:latin typeface="Arial" pitchFamily="34" charset="0"/>
              </a:rPr>
              <a:t>3. What changes can we make that will result in an improvement?</a:t>
            </a:r>
          </a:p>
        </p:txBody>
      </p:sp>
      <p:sp>
        <p:nvSpPr>
          <p:cNvPr id="19463" name="Rectangle 7"/>
          <p:cNvSpPr>
            <a:spLocks noChangeArrowheads="1"/>
          </p:cNvSpPr>
          <p:nvPr/>
        </p:nvSpPr>
        <p:spPr bwMode="auto">
          <a:xfrm>
            <a:off x="2133600" y="1143000"/>
            <a:ext cx="4995863" cy="771525"/>
          </a:xfrm>
          <a:prstGeom prst="rect">
            <a:avLst/>
          </a:prstGeom>
          <a:solidFill>
            <a:srgbClr val="FFFF99"/>
          </a:solidFill>
          <a:ln w="12700">
            <a:solidFill>
              <a:schemeClr val="tx1"/>
            </a:solidFill>
            <a:miter lim="800000"/>
            <a:headEnd/>
            <a:tailEnd/>
          </a:ln>
        </p:spPr>
        <p:txBody>
          <a:bodyPr lIns="90487" tIns="44450" rIns="90487" bIns="44450">
            <a:spAutoFit/>
          </a:bodyPr>
          <a:lstStyle/>
          <a:p>
            <a:pPr algn="ctr" eaLnBrk="0" hangingPunct="0">
              <a:spcBef>
                <a:spcPct val="50000"/>
              </a:spcBef>
            </a:pPr>
            <a:r>
              <a:rPr lang="en-US" sz="2200" b="1" i="0">
                <a:latin typeface="Arial" pitchFamily="34" charset="0"/>
              </a:rPr>
              <a:t>1. What are we trying to accomplish?</a:t>
            </a:r>
          </a:p>
        </p:txBody>
      </p:sp>
      <p:sp>
        <p:nvSpPr>
          <p:cNvPr id="19464" name="Rectangle 8"/>
          <p:cNvSpPr>
            <a:spLocks noChangeArrowheads="1"/>
          </p:cNvSpPr>
          <p:nvPr/>
        </p:nvSpPr>
        <p:spPr bwMode="auto">
          <a:xfrm>
            <a:off x="2133600" y="2084388"/>
            <a:ext cx="4967288" cy="771525"/>
          </a:xfrm>
          <a:prstGeom prst="rect">
            <a:avLst/>
          </a:prstGeom>
          <a:solidFill>
            <a:srgbClr val="FFFF99"/>
          </a:solidFill>
          <a:ln w="12700">
            <a:solidFill>
              <a:schemeClr val="tx1"/>
            </a:solidFill>
            <a:miter lim="800000"/>
            <a:headEnd/>
            <a:tailEnd/>
          </a:ln>
        </p:spPr>
        <p:txBody>
          <a:bodyPr lIns="90487" tIns="44450" rIns="90487" bIns="44450">
            <a:spAutoFit/>
          </a:bodyPr>
          <a:lstStyle/>
          <a:p>
            <a:pPr algn="ctr" eaLnBrk="0" hangingPunct="0">
              <a:spcBef>
                <a:spcPct val="50000"/>
              </a:spcBef>
            </a:pPr>
            <a:r>
              <a:rPr lang="en-US" sz="2200" b="1" i="0">
                <a:latin typeface="Arial" pitchFamily="34" charset="0"/>
              </a:rPr>
              <a:t>2. How will we know that a change is an improvement?</a:t>
            </a:r>
          </a:p>
        </p:txBody>
      </p:sp>
      <p:sp>
        <p:nvSpPr>
          <p:cNvPr id="19465" name="Rectangle 9"/>
          <p:cNvSpPr>
            <a:spLocks noChangeArrowheads="1"/>
          </p:cNvSpPr>
          <p:nvPr/>
        </p:nvSpPr>
        <p:spPr bwMode="auto">
          <a:xfrm>
            <a:off x="3659188" y="4267200"/>
            <a:ext cx="608012" cy="422275"/>
          </a:xfrm>
          <a:prstGeom prst="rect">
            <a:avLst/>
          </a:prstGeom>
          <a:noFill/>
          <a:ln w="12700">
            <a:noFill/>
            <a:miter lim="800000"/>
            <a:headEnd/>
            <a:tailEnd/>
          </a:ln>
        </p:spPr>
        <p:txBody>
          <a:bodyPr lIns="55562" tIns="28575" rIns="55562" bIns="28575">
            <a:spAutoFit/>
          </a:bodyPr>
          <a:lstStyle/>
          <a:p>
            <a:pPr algn="ctr" defTabSz="328613" eaLnBrk="0" hangingPunct="0">
              <a:spcBef>
                <a:spcPct val="50000"/>
              </a:spcBef>
            </a:pPr>
            <a:r>
              <a:rPr lang="en-US" b="1" i="0">
                <a:latin typeface="Arial" pitchFamily="34" charset="0"/>
              </a:rPr>
              <a:t>Act</a:t>
            </a:r>
          </a:p>
        </p:txBody>
      </p:sp>
      <p:sp>
        <p:nvSpPr>
          <p:cNvPr id="19466" name="Rectangle 10"/>
          <p:cNvSpPr>
            <a:spLocks noChangeArrowheads="1"/>
          </p:cNvSpPr>
          <p:nvPr/>
        </p:nvSpPr>
        <p:spPr bwMode="auto">
          <a:xfrm>
            <a:off x="4521200" y="4267200"/>
            <a:ext cx="795338" cy="422275"/>
          </a:xfrm>
          <a:prstGeom prst="rect">
            <a:avLst/>
          </a:prstGeom>
          <a:noFill/>
          <a:ln w="12700">
            <a:noFill/>
            <a:miter lim="800000"/>
            <a:headEnd/>
            <a:tailEnd/>
          </a:ln>
        </p:spPr>
        <p:txBody>
          <a:bodyPr lIns="55562" tIns="28575" rIns="55562" bIns="28575">
            <a:spAutoFit/>
          </a:bodyPr>
          <a:lstStyle/>
          <a:p>
            <a:pPr algn="ctr" defTabSz="328613" eaLnBrk="0" hangingPunct="0">
              <a:spcBef>
                <a:spcPct val="50000"/>
              </a:spcBef>
            </a:pPr>
            <a:r>
              <a:rPr lang="en-US" b="1" i="0">
                <a:latin typeface="Arial" pitchFamily="34" charset="0"/>
              </a:rPr>
              <a:t>Plan</a:t>
            </a:r>
          </a:p>
        </p:txBody>
      </p:sp>
      <p:sp>
        <p:nvSpPr>
          <p:cNvPr id="19467" name="Rectangle 11"/>
          <p:cNvSpPr>
            <a:spLocks noChangeArrowheads="1"/>
          </p:cNvSpPr>
          <p:nvPr/>
        </p:nvSpPr>
        <p:spPr bwMode="auto">
          <a:xfrm>
            <a:off x="3505200" y="5014913"/>
            <a:ext cx="915988" cy="392112"/>
          </a:xfrm>
          <a:prstGeom prst="rect">
            <a:avLst/>
          </a:prstGeom>
          <a:noFill/>
          <a:ln w="12700">
            <a:noFill/>
            <a:miter lim="800000"/>
            <a:headEnd/>
            <a:tailEnd/>
          </a:ln>
        </p:spPr>
        <p:txBody>
          <a:bodyPr lIns="55562" tIns="28575" rIns="55562" bIns="28575">
            <a:spAutoFit/>
          </a:bodyPr>
          <a:lstStyle/>
          <a:p>
            <a:pPr algn="ctr" defTabSz="328613" eaLnBrk="0" hangingPunct="0">
              <a:spcBef>
                <a:spcPct val="50000"/>
              </a:spcBef>
            </a:pPr>
            <a:r>
              <a:rPr lang="en-US" sz="2200" b="1" i="0">
                <a:latin typeface="Arial" pitchFamily="34" charset="0"/>
              </a:rPr>
              <a:t>Study</a:t>
            </a:r>
          </a:p>
        </p:txBody>
      </p:sp>
      <p:sp>
        <p:nvSpPr>
          <p:cNvPr id="19468" name="Rectangle 12"/>
          <p:cNvSpPr>
            <a:spLocks noChangeArrowheads="1"/>
          </p:cNvSpPr>
          <p:nvPr/>
        </p:nvSpPr>
        <p:spPr bwMode="auto">
          <a:xfrm>
            <a:off x="4589463" y="4953000"/>
            <a:ext cx="606425" cy="422275"/>
          </a:xfrm>
          <a:prstGeom prst="rect">
            <a:avLst/>
          </a:prstGeom>
          <a:noFill/>
          <a:ln w="12700">
            <a:noFill/>
            <a:miter lim="800000"/>
            <a:headEnd/>
            <a:tailEnd/>
          </a:ln>
        </p:spPr>
        <p:txBody>
          <a:bodyPr lIns="55562" tIns="28575" rIns="55562" bIns="28575">
            <a:spAutoFit/>
          </a:bodyPr>
          <a:lstStyle/>
          <a:p>
            <a:pPr algn="ctr" defTabSz="328613" eaLnBrk="0" hangingPunct="0">
              <a:spcBef>
                <a:spcPct val="50000"/>
              </a:spcBef>
            </a:pPr>
            <a:r>
              <a:rPr lang="en-US" b="1" i="0">
                <a:latin typeface="Arial" pitchFamily="34" charset="0"/>
              </a:rPr>
              <a:t>Do</a:t>
            </a:r>
          </a:p>
        </p:txBody>
      </p:sp>
      <p:sp>
        <p:nvSpPr>
          <p:cNvPr id="19469" name="AutoShape 13"/>
          <p:cNvSpPr>
            <a:spLocks noChangeArrowheads="1"/>
          </p:cNvSpPr>
          <p:nvPr/>
        </p:nvSpPr>
        <p:spPr bwMode="auto">
          <a:xfrm>
            <a:off x="4256088" y="3886200"/>
            <a:ext cx="423862" cy="184150"/>
          </a:xfrm>
          <a:prstGeom prst="rightArrow">
            <a:avLst>
              <a:gd name="adj1" fmla="val 50000"/>
              <a:gd name="adj2" fmla="val 115139"/>
            </a:avLst>
          </a:prstGeom>
          <a:solidFill>
            <a:srgbClr val="FF0000"/>
          </a:solidFill>
          <a:ln w="12700">
            <a:solidFill>
              <a:schemeClr val="tx1"/>
            </a:solidFill>
            <a:miter lim="800000"/>
            <a:headEnd/>
            <a:tailEnd/>
          </a:ln>
        </p:spPr>
        <p:txBody>
          <a:bodyPr wrap="none" anchor="ctr"/>
          <a:lstStyle/>
          <a:p>
            <a:pPr eaLnBrk="0" hangingPunct="0"/>
            <a:endParaRPr lang="en-US"/>
          </a:p>
        </p:txBody>
      </p:sp>
      <p:sp>
        <p:nvSpPr>
          <p:cNvPr id="19470" name="AutoShape 14"/>
          <p:cNvSpPr>
            <a:spLocks noChangeArrowheads="1"/>
          </p:cNvSpPr>
          <p:nvPr/>
        </p:nvSpPr>
        <p:spPr bwMode="auto">
          <a:xfrm rot="5400000" flipH="1">
            <a:off x="3255169" y="4693444"/>
            <a:ext cx="427037" cy="231775"/>
          </a:xfrm>
          <a:prstGeom prst="rightArrow">
            <a:avLst>
              <a:gd name="adj1" fmla="val 50000"/>
              <a:gd name="adj2" fmla="val 92166"/>
            </a:avLst>
          </a:prstGeom>
          <a:solidFill>
            <a:srgbClr val="FF0000"/>
          </a:solidFill>
          <a:ln w="12700">
            <a:solidFill>
              <a:schemeClr val="tx1"/>
            </a:solidFill>
            <a:miter lim="800000"/>
            <a:headEnd/>
            <a:tailEnd/>
          </a:ln>
        </p:spPr>
        <p:txBody>
          <a:bodyPr wrap="none" anchor="ctr"/>
          <a:lstStyle/>
          <a:p>
            <a:pPr eaLnBrk="0" hangingPunct="0"/>
            <a:endParaRPr lang="en-US"/>
          </a:p>
        </p:txBody>
      </p:sp>
      <p:sp>
        <p:nvSpPr>
          <p:cNvPr id="19471" name="AutoShape 15"/>
          <p:cNvSpPr>
            <a:spLocks noChangeArrowheads="1"/>
          </p:cNvSpPr>
          <p:nvPr/>
        </p:nvSpPr>
        <p:spPr bwMode="auto">
          <a:xfrm rot="16200000" flipH="1">
            <a:off x="5283200" y="4799013"/>
            <a:ext cx="431800" cy="177800"/>
          </a:xfrm>
          <a:prstGeom prst="rightArrow">
            <a:avLst>
              <a:gd name="adj1" fmla="val 50000"/>
              <a:gd name="adj2" fmla="val 121485"/>
            </a:avLst>
          </a:prstGeom>
          <a:solidFill>
            <a:srgbClr val="FF0000"/>
          </a:solidFill>
          <a:ln w="12700">
            <a:solidFill>
              <a:schemeClr val="tx1"/>
            </a:solidFill>
            <a:miter lim="800000"/>
            <a:headEnd/>
            <a:tailEnd/>
          </a:ln>
        </p:spPr>
        <p:txBody>
          <a:bodyPr wrap="none" anchor="ctr"/>
          <a:lstStyle/>
          <a:p>
            <a:pPr eaLnBrk="0" hangingPunct="0"/>
            <a:endParaRPr lang="en-US"/>
          </a:p>
        </p:txBody>
      </p:sp>
      <p:sp>
        <p:nvSpPr>
          <p:cNvPr id="19472" name="AutoShape 16"/>
          <p:cNvSpPr>
            <a:spLocks noChangeArrowheads="1"/>
          </p:cNvSpPr>
          <p:nvPr/>
        </p:nvSpPr>
        <p:spPr bwMode="auto">
          <a:xfrm flipH="1">
            <a:off x="4191000" y="5715000"/>
            <a:ext cx="423863" cy="184150"/>
          </a:xfrm>
          <a:prstGeom prst="rightArrow">
            <a:avLst>
              <a:gd name="adj1" fmla="val 50000"/>
              <a:gd name="adj2" fmla="val 115140"/>
            </a:avLst>
          </a:prstGeom>
          <a:solidFill>
            <a:srgbClr val="FF0000"/>
          </a:solidFill>
          <a:ln w="12700">
            <a:solidFill>
              <a:schemeClr val="tx1"/>
            </a:solidFill>
            <a:miter lim="800000"/>
            <a:headEnd/>
            <a:tailEnd/>
          </a:ln>
        </p:spPr>
        <p:txBody>
          <a:bodyPr wrap="none" anchor="ctr"/>
          <a:lstStyle/>
          <a:p>
            <a:pPr eaLnBrk="0" hangingPunct="0"/>
            <a:endParaRPr lang="en-US"/>
          </a:p>
        </p:txBody>
      </p:sp>
      <p:sp>
        <p:nvSpPr>
          <p:cNvPr id="19473" name="Freeform 17"/>
          <p:cNvSpPr>
            <a:spLocks/>
          </p:cNvSpPr>
          <p:nvPr/>
        </p:nvSpPr>
        <p:spPr bwMode="auto">
          <a:xfrm>
            <a:off x="1693863" y="1319213"/>
            <a:ext cx="407987" cy="1982787"/>
          </a:xfrm>
          <a:custGeom>
            <a:avLst/>
            <a:gdLst>
              <a:gd name="T0" fmla="*/ 2147483647 w 289"/>
              <a:gd name="T1" fmla="*/ 0 h 1249"/>
              <a:gd name="T2" fmla="*/ 0 w 289"/>
              <a:gd name="T3" fmla="*/ 0 h 1249"/>
              <a:gd name="T4" fmla="*/ 0 w 289"/>
              <a:gd name="T5" fmla="*/ 2147483647 h 1249"/>
              <a:gd name="T6" fmla="*/ 2147483647 w 289"/>
              <a:gd name="T7" fmla="*/ 2147483647 h 1249"/>
              <a:gd name="T8" fmla="*/ 0 60000 65536"/>
              <a:gd name="T9" fmla="*/ 0 60000 65536"/>
              <a:gd name="T10" fmla="*/ 0 60000 65536"/>
              <a:gd name="T11" fmla="*/ 0 60000 65536"/>
              <a:gd name="T12" fmla="*/ 0 w 289"/>
              <a:gd name="T13" fmla="*/ 0 h 1249"/>
              <a:gd name="T14" fmla="*/ 289 w 289"/>
              <a:gd name="T15" fmla="*/ 1249 h 1249"/>
            </a:gdLst>
            <a:ahLst/>
            <a:cxnLst>
              <a:cxn ang="T8">
                <a:pos x="T0" y="T1"/>
              </a:cxn>
              <a:cxn ang="T9">
                <a:pos x="T2" y="T3"/>
              </a:cxn>
              <a:cxn ang="T10">
                <a:pos x="T4" y="T5"/>
              </a:cxn>
              <a:cxn ang="T11">
                <a:pos x="T6" y="T7"/>
              </a:cxn>
            </a:cxnLst>
            <a:rect l="T12" t="T13" r="T14" b="T15"/>
            <a:pathLst>
              <a:path w="289" h="1249">
                <a:moveTo>
                  <a:pt x="288" y="0"/>
                </a:moveTo>
                <a:lnTo>
                  <a:pt x="0" y="0"/>
                </a:lnTo>
                <a:lnTo>
                  <a:pt x="0" y="1248"/>
                </a:lnTo>
                <a:lnTo>
                  <a:pt x="288" y="1248"/>
                </a:lnTo>
              </a:path>
            </a:pathLst>
          </a:custGeom>
          <a:noFill/>
          <a:ln w="44450" cap="rnd">
            <a:solidFill>
              <a:srgbClr val="FF0000"/>
            </a:solidFill>
            <a:round/>
            <a:headEnd/>
            <a:tailEnd/>
          </a:ln>
        </p:spPr>
        <p:txBody>
          <a:bodyPr/>
          <a:lstStyle/>
          <a:p>
            <a:endParaRPr lang="en-US"/>
          </a:p>
        </p:txBody>
      </p:sp>
      <p:sp>
        <p:nvSpPr>
          <p:cNvPr id="19474" name="Freeform 18"/>
          <p:cNvSpPr>
            <a:spLocks/>
          </p:cNvSpPr>
          <p:nvPr/>
        </p:nvSpPr>
        <p:spPr bwMode="auto">
          <a:xfrm>
            <a:off x="7145338" y="1319213"/>
            <a:ext cx="407987" cy="1982787"/>
          </a:xfrm>
          <a:custGeom>
            <a:avLst/>
            <a:gdLst>
              <a:gd name="T0" fmla="*/ 0 w 289"/>
              <a:gd name="T1" fmla="*/ 0 h 1249"/>
              <a:gd name="T2" fmla="*/ 2147483647 w 289"/>
              <a:gd name="T3" fmla="*/ 0 h 1249"/>
              <a:gd name="T4" fmla="*/ 2147483647 w 289"/>
              <a:gd name="T5" fmla="*/ 2147483647 h 1249"/>
              <a:gd name="T6" fmla="*/ 0 w 289"/>
              <a:gd name="T7" fmla="*/ 2147483647 h 1249"/>
              <a:gd name="T8" fmla="*/ 0 60000 65536"/>
              <a:gd name="T9" fmla="*/ 0 60000 65536"/>
              <a:gd name="T10" fmla="*/ 0 60000 65536"/>
              <a:gd name="T11" fmla="*/ 0 60000 65536"/>
              <a:gd name="T12" fmla="*/ 0 w 289"/>
              <a:gd name="T13" fmla="*/ 0 h 1249"/>
              <a:gd name="T14" fmla="*/ 289 w 289"/>
              <a:gd name="T15" fmla="*/ 1249 h 1249"/>
            </a:gdLst>
            <a:ahLst/>
            <a:cxnLst>
              <a:cxn ang="T8">
                <a:pos x="T0" y="T1"/>
              </a:cxn>
              <a:cxn ang="T9">
                <a:pos x="T2" y="T3"/>
              </a:cxn>
              <a:cxn ang="T10">
                <a:pos x="T4" y="T5"/>
              </a:cxn>
              <a:cxn ang="T11">
                <a:pos x="T6" y="T7"/>
              </a:cxn>
            </a:cxnLst>
            <a:rect l="T12" t="T13" r="T14" b="T15"/>
            <a:pathLst>
              <a:path w="289" h="1249">
                <a:moveTo>
                  <a:pt x="0" y="0"/>
                </a:moveTo>
                <a:lnTo>
                  <a:pt x="288" y="0"/>
                </a:lnTo>
                <a:lnTo>
                  <a:pt x="288" y="1248"/>
                </a:lnTo>
                <a:lnTo>
                  <a:pt x="0" y="1248"/>
                </a:lnTo>
              </a:path>
            </a:pathLst>
          </a:custGeom>
          <a:noFill/>
          <a:ln w="44450" cap="rnd">
            <a:solidFill>
              <a:srgbClr val="FF0000"/>
            </a:solidFill>
            <a:round/>
            <a:headEnd/>
            <a:tailEnd/>
          </a:ln>
        </p:spPr>
        <p:txBody>
          <a:bodyPr/>
          <a:lstStyle/>
          <a:p>
            <a:endParaRPr lang="en-US"/>
          </a:p>
        </p:txBody>
      </p:sp>
      <p:sp>
        <p:nvSpPr>
          <p:cNvPr id="19475" name="AutoShape 19"/>
          <p:cNvSpPr>
            <a:spLocks noChangeArrowheads="1"/>
          </p:cNvSpPr>
          <p:nvPr/>
        </p:nvSpPr>
        <p:spPr bwMode="auto">
          <a:xfrm rot="16200000" flipH="1">
            <a:off x="5400675" y="3940175"/>
            <a:ext cx="673100" cy="260350"/>
          </a:xfrm>
          <a:prstGeom prst="rightArrow">
            <a:avLst>
              <a:gd name="adj1" fmla="val 50000"/>
              <a:gd name="adj2" fmla="val 129280"/>
            </a:avLst>
          </a:prstGeom>
          <a:solidFill>
            <a:schemeClr val="bg1"/>
          </a:solidFill>
          <a:ln w="12700">
            <a:solidFill>
              <a:srgbClr val="0099CC"/>
            </a:solidFill>
            <a:miter lim="800000"/>
            <a:headEnd/>
            <a:tailEnd/>
          </a:ln>
        </p:spPr>
        <p:txBody>
          <a:bodyPr wrap="none" anchor="ctr"/>
          <a:lstStyle/>
          <a:p>
            <a:pPr eaLnBrk="0" hangingPunct="0"/>
            <a:endParaRPr lang="en-US"/>
          </a:p>
        </p:txBody>
      </p:sp>
      <p:sp>
        <p:nvSpPr>
          <p:cNvPr id="19476" name="AutoShape 20"/>
          <p:cNvSpPr>
            <a:spLocks noChangeArrowheads="1"/>
          </p:cNvSpPr>
          <p:nvPr/>
        </p:nvSpPr>
        <p:spPr bwMode="auto">
          <a:xfrm rot="-5400000">
            <a:off x="3011488" y="3922712"/>
            <a:ext cx="685800" cy="307975"/>
          </a:xfrm>
          <a:prstGeom prst="rightArrow">
            <a:avLst>
              <a:gd name="adj1" fmla="val 50000"/>
              <a:gd name="adj2" fmla="val 111351"/>
            </a:avLst>
          </a:prstGeom>
          <a:solidFill>
            <a:schemeClr val="bg1"/>
          </a:solidFill>
          <a:ln w="12700">
            <a:solidFill>
              <a:srgbClr val="0099CC"/>
            </a:solidFill>
            <a:miter lim="800000"/>
            <a:headEnd/>
            <a:tailEnd/>
          </a:ln>
        </p:spPr>
        <p:txBody>
          <a:bodyPr wrap="none" anchor="ctr"/>
          <a:lstStyle/>
          <a:p>
            <a:pPr eaLnBrk="0" hangingPunct="0"/>
            <a:endParaRPr lang="en-US"/>
          </a:p>
        </p:txBody>
      </p:sp>
      <p:sp>
        <p:nvSpPr>
          <p:cNvPr id="19477" name="Line 21"/>
          <p:cNvSpPr>
            <a:spLocks noChangeShapeType="1"/>
          </p:cNvSpPr>
          <p:nvPr/>
        </p:nvSpPr>
        <p:spPr bwMode="auto">
          <a:xfrm>
            <a:off x="3505200" y="4876800"/>
            <a:ext cx="1981200" cy="0"/>
          </a:xfrm>
          <a:prstGeom prst="line">
            <a:avLst/>
          </a:prstGeom>
          <a:noFill/>
          <a:ln w="9525">
            <a:solidFill>
              <a:schemeClr val="tx1"/>
            </a:solidFill>
            <a:round/>
            <a:headEnd/>
            <a:tailEnd/>
          </a:ln>
        </p:spPr>
        <p:txBody>
          <a:bodyPr/>
          <a:lstStyle/>
          <a:p>
            <a:endParaRPr lang="en-US"/>
          </a:p>
        </p:txBody>
      </p:sp>
      <p:sp>
        <p:nvSpPr>
          <p:cNvPr id="19478" name="Text Box 22"/>
          <p:cNvSpPr txBox="1">
            <a:spLocks noChangeArrowheads="1"/>
          </p:cNvSpPr>
          <p:nvPr/>
        </p:nvSpPr>
        <p:spPr bwMode="auto">
          <a:xfrm>
            <a:off x="6553200" y="4267200"/>
            <a:ext cx="1782763" cy="1558925"/>
          </a:xfrm>
          <a:prstGeom prst="rect">
            <a:avLst/>
          </a:prstGeom>
          <a:noFill/>
          <a:ln w="9525">
            <a:noFill/>
            <a:miter lim="800000"/>
            <a:headEnd/>
            <a:tailEnd/>
          </a:ln>
        </p:spPr>
        <p:txBody>
          <a:bodyPr>
            <a:spAutoFit/>
          </a:bodyPr>
          <a:lstStyle/>
          <a:p>
            <a:pPr eaLnBrk="0" hangingPunct="0">
              <a:spcBef>
                <a:spcPct val="50000"/>
              </a:spcBef>
            </a:pPr>
            <a:r>
              <a:rPr lang="en-US" sz="1600" i="0">
                <a:solidFill>
                  <a:srgbClr val="007FC4"/>
                </a:solidFill>
                <a:latin typeface="Arial" pitchFamily="34" charset="0"/>
              </a:rPr>
              <a:t>Reference: Langley, Nolan, Nolan, Norman, &amp; Provost. </a:t>
            </a:r>
            <a:r>
              <a:rPr lang="en-US" sz="1600">
                <a:solidFill>
                  <a:srgbClr val="007FC4"/>
                </a:solidFill>
                <a:latin typeface="Arial" pitchFamily="34" charset="0"/>
              </a:rPr>
              <a:t>The Improvement Guide</a:t>
            </a:r>
          </a:p>
        </p:txBody>
      </p:sp>
      <p:sp>
        <p:nvSpPr>
          <p:cNvPr id="135191" name="AutoShape 23"/>
          <p:cNvSpPr>
            <a:spLocks noChangeArrowheads="1"/>
          </p:cNvSpPr>
          <p:nvPr/>
        </p:nvSpPr>
        <p:spPr bwMode="auto">
          <a:xfrm>
            <a:off x="6858000" y="838200"/>
            <a:ext cx="1676400" cy="1066800"/>
          </a:xfrm>
          <a:prstGeom prst="irregularSeal2">
            <a:avLst/>
          </a:prstGeom>
          <a:solidFill>
            <a:schemeClr val="accent1"/>
          </a:solidFill>
          <a:ln w="9525">
            <a:solidFill>
              <a:schemeClr val="tx1"/>
            </a:solidFill>
            <a:miter lim="800000"/>
            <a:headEnd/>
            <a:tailEnd/>
          </a:ln>
        </p:spPr>
        <p:txBody>
          <a:bodyPr wrap="none" anchor="ctr"/>
          <a:lstStyle/>
          <a:p>
            <a:pPr algn="ctr" eaLnBrk="0" hangingPunct="0"/>
            <a:r>
              <a:rPr lang="en-US" sz="1800" b="1">
                <a:latin typeface="Arial" pitchFamily="34" charset="0"/>
              </a:rPr>
              <a:t>Aim</a:t>
            </a:r>
          </a:p>
        </p:txBody>
      </p:sp>
      <p:sp>
        <p:nvSpPr>
          <p:cNvPr id="135192" name="AutoShape 24"/>
          <p:cNvSpPr>
            <a:spLocks noChangeArrowheads="1"/>
          </p:cNvSpPr>
          <p:nvPr/>
        </p:nvSpPr>
        <p:spPr bwMode="auto">
          <a:xfrm>
            <a:off x="6858000" y="1828800"/>
            <a:ext cx="1676400" cy="1066800"/>
          </a:xfrm>
          <a:prstGeom prst="irregularSeal2">
            <a:avLst/>
          </a:prstGeom>
          <a:solidFill>
            <a:schemeClr val="accent1"/>
          </a:solidFill>
          <a:ln w="9525">
            <a:solidFill>
              <a:schemeClr val="tx1"/>
            </a:solidFill>
            <a:miter lim="800000"/>
            <a:headEnd/>
            <a:tailEnd/>
          </a:ln>
        </p:spPr>
        <p:txBody>
          <a:bodyPr wrap="none" anchor="ctr"/>
          <a:lstStyle/>
          <a:p>
            <a:pPr algn="ctr" eaLnBrk="0" hangingPunct="0"/>
            <a:r>
              <a:rPr lang="en-US" sz="1800" b="1">
                <a:latin typeface="Arial" pitchFamily="34" charset="0"/>
              </a:rPr>
              <a:t>Data</a:t>
            </a:r>
          </a:p>
        </p:txBody>
      </p:sp>
      <p:sp>
        <p:nvSpPr>
          <p:cNvPr id="135193" name="AutoShape 25"/>
          <p:cNvSpPr>
            <a:spLocks noChangeArrowheads="1"/>
          </p:cNvSpPr>
          <p:nvPr/>
        </p:nvSpPr>
        <p:spPr bwMode="auto">
          <a:xfrm>
            <a:off x="6705600" y="2895600"/>
            <a:ext cx="2209800" cy="1371600"/>
          </a:xfrm>
          <a:prstGeom prst="irregularSeal2">
            <a:avLst/>
          </a:prstGeom>
          <a:solidFill>
            <a:schemeClr val="accent1"/>
          </a:solidFill>
          <a:ln w="9525">
            <a:solidFill>
              <a:schemeClr val="tx1"/>
            </a:solidFill>
            <a:miter lim="800000"/>
            <a:headEnd/>
            <a:tailEnd/>
          </a:ln>
        </p:spPr>
        <p:txBody>
          <a:bodyPr wrap="none" anchor="ctr"/>
          <a:lstStyle/>
          <a:p>
            <a:pPr algn="ctr" eaLnBrk="0" hangingPunct="0"/>
            <a:r>
              <a:rPr lang="en-US" sz="1400" b="1">
                <a:latin typeface="Arial" pitchFamily="34" charset="0"/>
              </a:rPr>
              <a:t>Rapid Cycle</a:t>
            </a:r>
          </a:p>
          <a:p>
            <a:pPr algn="ctr" eaLnBrk="0" hangingPunct="0"/>
            <a:r>
              <a:rPr lang="en-US" sz="1400" b="1">
                <a:latin typeface="Arial" pitchFamily="34" charset="0"/>
              </a:rPr>
              <a:t>Change</a:t>
            </a:r>
          </a:p>
        </p:txBody>
      </p:sp>
    </p:spTree>
    <p:extLst>
      <p:ext uri="{BB962C8B-B14F-4D97-AF65-F5344CB8AC3E}">
        <p14:creationId xmlns:p14="http://schemas.microsoft.com/office/powerpoint/2010/main" val="1939225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191"/>
                                        </p:tgtEl>
                                        <p:attrNameLst>
                                          <p:attrName>style.visibility</p:attrName>
                                        </p:attrNameLst>
                                      </p:cBhvr>
                                      <p:to>
                                        <p:strVal val="visible"/>
                                      </p:to>
                                    </p:set>
                                    <p:animEffect transition="in" filter="fade">
                                      <p:cBhvr>
                                        <p:cTn id="7" dur="500"/>
                                        <p:tgtEl>
                                          <p:spTgt spid="135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5192"/>
                                        </p:tgtEl>
                                        <p:attrNameLst>
                                          <p:attrName>style.visibility</p:attrName>
                                        </p:attrNameLst>
                                      </p:cBhvr>
                                      <p:to>
                                        <p:strVal val="visible"/>
                                      </p:to>
                                    </p:set>
                                    <p:animEffect transition="in" filter="fade">
                                      <p:cBhvr>
                                        <p:cTn id="12" dur="500"/>
                                        <p:tgtEl>
                                          <p:spTgt spid="1351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193"/>
                                        </p:tgtEl>
                                        <p:attrNameLst>
                                          <p:attrName>style.visibility</p:attrName>
                                        </p:attrNameLst>
                                      </p:cBhvr>
                                      <p:to>
                                        <p:strVal val="visible"/>
                                      </p:to>
                                    </p:set>
                                    <p:animEffect transition="in" filter="fade">
                                      <p:cBhvr>
                                        <p:cTn id="17" dur="500"/>
                                        <p:tgtEl>
                                          <p:spTgt spid="135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1" grpId="0" animBg="1"/>
      <p:bldP spid="135192" grpId="0" animBg="1"/>
      <p:bldP spid="13519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20483" name="Rectangle 9"/>
          <p:cNvSpPr>
            <a:spLocks noChangeArrowheads="1"/>
          </p:cNvSpPr>
          <p:nvPr/>
        </p:nvSpPr>
        <p:spPr bwMode="auto">
          <a:xfrm>
            <a:off x="381000" y="152400"/>
            <a:ext cx="9144000" cy="671513"/>
          </a:xfrm>
          <a:prstGeom prst="rect">
            <a:avLst/>
          </a:prstGeom>
          <a:noFill/>
          <a:ln w="9525">
            <a:noFill/>
            <a:miter lim="800000"/>
            <a:headEnd/>
            <a:tailEnd/>
          </a:ln>
        </p:spPr>
        <p:txBody>
          <a:bodyPr lIns="92075" tIns="46038" rIns="92075" bIns="46038">
            <a:spAutoFit/>
          </a:bodyPr>
          <a:lstStyle/>
          <a:p>
            <a:pPr algn="ctr" eaLnBrk="0" hangingPunct="0"/>
            <a:r>
              <a:rPr lang="en-US" sz="3800" b="1" i="0">
                <a:solidFill>
                  <a:srgbClr val="0099CC"/>
                </a:solidFill>
                <a:latin typeface="Arial" pitchFamily="34" charset="0"/>
              </a:rPr>
              <a:t>PDSA Cycle for Improvement</a:t>
            </a:r>
          </a:p>
        </p:txBody>
      </p:sp>
      <p:sp>
        <p:nvSpPr>
          <p:cNvPr id="20484" name="Oval 2"/>
          <p:cNvSpPr>
            <a:spLocks noChangeArrowheads="1"/>
          </p:cNvSpPr>
          <p:nvPr/>
        </p:nvSpPr>
        <p:spPr bwMode="auto">
          <a:xfrm>
            <a:off x="1676400" y="1143000"/>
            <a:ext cx="5918200" cy="5384800"/>
          </a:xfrm>
          <a:prstGeom prst="ellipse">
            <a:avLst/>
          </a:prstGeom>
          <a:solidFill>
            <a:srgbClr val="FFFF99"/>
          </a:solidFill>
          <a:ln w="25400">
            <a:solidFill>
              <a:srgbClr val="000000"/>
            </a:solidFill>
            <a:round/>
            <a:headEnd/>
            <a:tailEnd/>
          </a:ln>
        </p:spPr>
        <p:txBody>
          <a:bodyPr wrap="none" anchor="ctr"/>
          <a:lstStyle/>
          <a:p>
            <a:pPr algn="ctr" eaLnBrk="0" hangingPunct="0"/>
            <a:endParaRPr lang="en-US" i="0">
              <a:solidFill>
                <a:srgbClr val="000000"/>
              </a:solidFill>
            </a:endParaRPr>
          </a:p>
        </p:txBody>
      </p:sp>
      <p:sp>
        <p:nvSpPr>
          <p:cNvPr id="20485" name="Line 3"/>
          <p:cNvSpPr>
            <a:spLocks noChangeShapeType="1"/>
          </p:cNvSpPr>
          <p:nvPr/>
        </p:nvSpPr>
        <p:spPr bwMode="auto">
          <a:xfrm>
            <a:off x="4648200" y="1219200"/>
            <a:ext cx="0" cy="5092700"/>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0486" name="Line 4"/>
          <p:cNvSpPr>
            <a:spLocks noChangeShapeType="1"/>
          </p:cNvSpPr>
          <p:nvPr/>
        </p:nvSpPr>
        <p:spPr bwMode="auto">
          <a:xfrm>
            <a:off x="1981200" y="3810000"/>
            <a:ext cx="5400675" cy="0"/>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0487" name="Rectangle 12"/>
          <p:cNvSpPr>
            <a:spLocks noChangeArrowheads="1"/>
          </p:cNvSpPr>
          <p:nvPr/>
        </p:nvSpPr>
        <p:spPr bwMode="auto">
          <a:xfrm>
            <a:off x="5181600" y="1700213"/>
            <a:ext cx="1050925" cy="585787"/>
          </a:xfrm>
          <a:prstGeom prst="rect">
            <a:avLst/>
          </a:prstGeom>
          <a:noFill/>
          <a:ln w="9525">
            <a:noFill/>
            <a:miter lim="800000"/>
            <a:headEnd/>
            <a:tailEnd/>
          </a:ln>
        </p:spPr>
        <p:txBody>
          <a:bodyPr wrap="none" lIns="92075" tIns="46038" rIns="92075" bIns="46038">
            <a:spAutoFit/>
          </a:bodyPr>
          <a:lstStyle/>
          <a:p>
            <a:pPr eaLnBrk="0" hangingPunct="0"/>
            <a:r>
              <a:rPr lang="en-US" sz="3200" b="1" i="0">
                <a:solidFill>
                  <a:srgbClr val="005684"/>
                </a:solidFill>
                <a:latin typeface="Arial" pitchFamily="34" charset="0"/>
              </a:rPr>
              <a:t>Plan</a:t>
            </a:r>
          </a:p>
        </p:txBody>
      </p:sp>
      <p:sp>
        <p:nvSpPr>
          <p:cNvPr id="20488" name="Rectangle 13"/>
          <p:cNvSpPr>
            <a:spLocks noChangeArrowheads="1"/>
          </p:cNvSpPr>
          <p:nvPr/>
        </p:nvSpPr>
        <p:spPr bwMode="auto">
          <a:xfrm>
            <a:off x="4862513" y="2286000"/>
            <a:ext cx="2165350" cy="1323975"/>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000000"/>
                </a:solidFill>
                <a:latin typeface="Arial" pitchFamily="34" charset="0"/>
              </a:rPr>
              <a:t>What is the idea</a:t>
            </a:r>
          </a:p>
          <a:p>
            <a:pPr eaLnBrk="0" hangingPunct="0"/>
            <a:r>
              <a:rPr lang="en-US" sz="2000" b="1" i="0">
                <a:solidFill>
                  <a:srgbClr val="000000"/>
                </a:solidFill>
                <a:latin typeface="Arial" pitchFamily="34" charset="0"/>
              </a:rPr>
              <a:t>or </a:t>
            </a:r>
            <a:r>
              <a:rPr lang="en-US" sz="2000" b="1" i="0">
                <a:solidFill>
                  <a:srgbClr val="C00000"/>
                </a:solidFill>
                <a:latin typeface="Arial" pitchFamily="34" charset="0"/>
              </a:rPr>
              <a:t>change </a:t>
            </a:r>
            <a:r>
              <a:rPr lang="en-US" sz="2000" b="1" i="0">
                <a:solidFill>
                  <a:srgbClr val="000000"/>
                </a:solidFill>
                <a:latin typeface="Arial" pitchFamily="34" charset="0"/>
              </a:rPr>
              <a:t>to be </a:t>
            </a:r>
          </a:p>
          <a:p>
            <a:pPr eaLnBrk="0" hangingPunct="0"/>
            <a:r>
              <a:rPr lang="en-US" sz="2000" b="1" i="0">
                <a:solidFill>
                  <a:srgbClr val="000000"/>
                </a:solidFill>
                <a:latin typeface="Arial" pitchFamily="34" charset="0"/>
              </a:rPr>
              <a:t>tested and for</a:t>
            </a:r>
          </a:p>
          <a:p>
            <a:pPr eaLnBrk="0" hangingPunct="0"/>
            <a:r>
              <a:rPr lang="en-US" sz="2000" b="1" i="0">
                <a:solidFill>
                  <a:srgbClr val="000000"/>
                </a:solidFill>
                <a:latin typeface="Arial" pitchFamily="34" charset="0"/>
              </a:rPr>
              <a:t>how long?</a:t>
            </a:r>
          </a:p>
        </p:txBody>
      </p:sp>
      <p:sp>
        <p:nvSpPr>
          <p:cNvPr id="20489" name="AutoShape 5"/>
          <p:cNvSpPr>
            <a:spLocks noChangeArrowheads="1"/>
          </p:cNvSpPr>
          <p:nvPr/>
        </p:nvSpPr>
        <p:spPr bwMode="auto">
          <a:xfrm>
            <a:off x="4114800" y="838200"/>
            <a:ext cx="1295400" cy="762000"/>
          </a:xfrm>
          <a:prstGeom prst="rightArrow">
            <a:avLst>
              <a:gd name="adj1" fmla="val 50000"/>
              <a:gd name="adj2" fmla="val 85008"/>
            </a:avLst>
          </a:prstGeom>
          <a:solidFill>
            <a:srgbClr val="FF0000"/>
          </a:solidFill>
          <a:ln w="25400">
            <a:solidFill>
              <a:schemeClr val="tx1"/>
            </a:solidFill>
            <a:miter lim="800000"/>
            <a:headEnd/>
            <a:tailEnd/>
          </a:ln>
        </p:spPr>
        <p:txBody>
          <a:bodyPr wrap="none" anchor="ctr"/>
          <a:lstStyle/>
          <a:p>
            <a:pPr eaLnBrk="0" hangingPunct="0"/>
            <a:endParaRPr lang="en-US"/>
          </a:p>
        </p:txBody>
      </p:sp>
      <p:sp>
        <p:nvSpPr>
          <p:cNvPr id="20490" name="AutoShape 5"/>
          <p:cNvSpPr>
            <a:spLocks noChangeArrowheads="1"/>
          </p:cNvSpPr>
          <p:nvPr/>
        </p:nvSpPr>
        <p:spPr bwMode="auto">
          <a:xfrm rot="5400000">
            <a:off x="6896100" y="3314700"/>
            <a:ext cx="1295400" cy="762000"/>
          </a:xfrm>
          <a:prstGeom prst="rightArrow">
            <a:avLst>
              <a:gd name="adj1" fmla="val 50000"/>
              <a:gd name="adj2" fmla="val 85008"/>
            </a:avLst>
          </a:prstGeom>
          <a:solidFill>
            <a:srgbClr val="FF0000"/>
          </a:solidFill>
          <a:ln w="25400">
            <a:solidFill>
              <a:schemeClr val="tx1"/>
            </a:solidFill>
            <a:miter lim="800000"/>
            <a:headEnd/>
            <a:tailEnd/>
          </a:ln>
        </p:spPr>
        <p:txBody>
          <a:bodyPr wrap="none" anchor="ctr"/>
          <a:lstStyle/>
          <a:p>
            <a:pPr eaLnBrk="0" hangingPunct="0"/>
            <a:endParaRPr lang="en-US"/>
          </a:p>
        </p:txBody>
      </p:sp>
      <p:sp>
        <p:nvSpPr>
          <p:cNvPr id="20491" name="AutoShape 5"/>
          <p:cNvSpPr>
            <a:spLocks noChangeArrowheads="1"/>
          </p:cNvSpPr>
          <p:nvPr/>
        </p:nvSpPr>
        <p:spPr bwMode="auto">
          <a:xfrm rot="10800000">
            <a:off x="3886200" y="6019800"/>
            <a:ext cx="1295400" cy="762000"/>
          </a:xfrm>
          <a:prstGeom prst="rightArrow">
            <a:avLst>
              <a:gd name="adj1" fmla="val 50000"/>
              <a:gd name="adj2" fmla="val 85008"/>
            </a:avLst>
          </a:prstGeom>
          <a:solidFill>
            <a:srgbClr val="FF0000"/>
          </a:solidFill>
          <a:ln w="25400">
            <a:solidFill>
              <a:schemeClr val="tx1"/>
            </a:solidFill>
            <a:miter lim="800000"/>
            <a:headEnd/>
            <a:tailEnd/>
          </a:ln>
        </p:spPr>
        <p:txBody>
          <a:bodyPr wrap="none" anchor="ctr"/>
          <a:lstStyle/>
          <a:p>
            <a:pPr eaLnBrk="0" hangingPunct="0"/>
            <a:endParaRPr lang="en-US"/>
          </a:p>
        </p:txBody>
      </p:sp>
      <p:sp>
        <p:nvSpPr>
          <p:cNvPr id="20492" name="AutoShape 5"/>
          <p:cNvSpPr>
            <a:spLocks noChangeArrowheads="1"/>
          </p:cNvSpPr>
          <p:nvPr/>
        </p:nvSpPr>
        <p:spPr bwMode="auto">
          <a:xfrm rot="-5400000">
            <a:off x="1181100" y="3314700"/>
            <a:ext cx="1295400" cy="762000"/>
          </a:xfrm>
          <a:prstGeom prst="rightArrow">
            <a:avLst>
              <a:gd name="adj1" fmla="val 50000"/>
              <a:gd name="adj2" fmla="val 85008"/>
            </a:avLst>
          </a:prstGeom>
          <a:solidFill>
            <a:srgbClr val="FF0000"/>
          </a:solidFill>
          <a:ln w="25400">
            <a:solidFill>
              <a:schemeClr val="tx1"/>
            </a:solidFill>
            <a:miter lim="800000"/>
            <a:headEnd/>
            <a:tailEnd/>
          </a:ln>
        </p:spPr>
        <p:txBody>
          <a:bodyPr wrap="none" anchor="ctr"/>
          <a:lstStyle/>
          <a:p>
            <a:pPr eaLnBrk="0" hangingPunct="0"/>
            <a:endParaRPr lang="en-US"/>
          </a:p>
        </p:txBody>
      </p:sp>
      <p:sp>
        <p:nvSpPr>
          <p:cNvPr id="20493" name="Rectangle 12"/>
          <p:cNvSpPr>
            <a:spLocks noChangeArrowheads="1"/>
          </p:cNvSpPr>
          <p:nvPr/>
        </p:nvSpPr>
        <p:spPr bwMode="auto">
          <a:xfrm>
            <a:off x="5486400" y="3757613"/>
            <a:ext cx="731838" cy="585787"/>
          </a:xfrm>
          <a:prstGeom prst="rect">
            <a:avLst/>
          </a:prstGeom>
          <a:noFill/>
          <a:ln w="9525">
            <a:noFill/>
            <a:miter lim="800000"/>
            <a:headEnd/>
            <a:tailEnd/>
          </a:ln>
        </p:spPr>
        <p:txBody>
          <a:bodyPr wrap="none" lIns="92075" tIns="46038" rIns="92075" bIns="46038">
            <a:spAutoFit/>
          </a:bodyPr>
          <a:lstStyle/>
          <a:p>
            <a:pPr eaLnBrk="0" hangingPunct="0"/>
            <a:r>
              <a:rPr lang="en-US" sz="3200" b="1" i="0">
                <a:solidFill>
                  <a:srgbClr val="005684"/>
                </a:solidFill>
                <a:latin typeface="Arial" pitchFamily="34" charset="0"/>
              </a:rPr>
              <a:t>Do</a:t>
            </a:r>
          </a:p>
        </p:txBody>
      </p:sp>
      <p:sp>
        <p:nvSpPr>
          <p:cNvPr id="20494" name="Rectangle 12"/>
          <p:cNvSpPr>
            <a:spLocks noChangeArrowheads="1"/>
          </p:cNvSpPr>
          <p:nvPr/>
        </p:nvSpPr>
        <p:spPr bwMode="auto">
          <a:xfrm>
            <a:off x="2638425" y="3757613"/>
            <a:ext cx="1323975" cy="585787"/>
          </a:xfrm>
          <a:prstGeom prst="rect">
            <a:avLst/>
          </a:prstGeom>
          <a:noFill/>
          <a:ln w="9525">
            <a:noFill/>
            <a:miter lim="800000"/>
            <a:headEnd/>
            <a:tailEnd/>
          </a:ln>
        </p:spPr>
        <p:txBody>
          <a:bodyPr wrap="none" lIns="92075" tIns="46038" rIns="92075" bIns="46038">
            <a:spAutoFit/>
          </a:bodyPr>
          <a:lstStyle/>
          <a:p>
            <a:pPr eaLnBrk="0" hangingPunct="0"/>
            <a:r>
              <a:rPr lang="en-US" sz="3200" b="1" i="0">
                <a:solidFill>
                  <a:srgbClr val="005684"/>
                </a:solidFill>
                <a:latin typeface="Arial" pitchFamily="34" charset="0"/>
              </a:rPr>
              <a:t>Study</a:t>
            </a:r>
          </a:p>
        </p:txBody>
      </p:sp>
      <p:sp>
        <p:nvSpPr>
          <p:cNvPr id="20495" name="Rectangle 12"/>
          <p:cNvSpPr>
            <a:spLocks noChangeArrowheads="1"/>
          </p:cNvSpPr>
          <p:nvPr/>
        </p:nvSpPr>
        <p:spPr bwMode="auto">
          <a:xfrm>
            <a:off x="3116263" y="1700213"/>
            <a:ext cx="846137" cy="585787"/>
          </a:xfrm>
          <a:prstGeom prst="rect">
            <a:avLst/>
          </a:prstGeom>
          <a:noFill/>
          <a:ln w="9525">
            <a:noFill/>
            <a:miter lim="800000"/>
            <a:headEnd/>
            <a:tailEnd/>
          </a:ln>
        </p:spPr>
        <p:txBody>
          <a:bodyPr wrap="none" lIns="92075" tIns="46038" rIns="92075" bIns="46038">
            <a:spAutoFit/>
          </a:bodyPr>
          <a:lstStyle/>
          <a:p>
            <a:pPr eaLnBrk="0" hangingPunct="0"/>
            <a:r>
              <a:rPr lang="en-US" sz="3200" b="1" i="0">
                <a:solidFill>
                  <a:srgbClr val="005684"/>
                </a:solidFill>
                <a:latin typeface="Arial" pitchFamily="34" charset="0"/>
              </a:rPr>
              <a:t>Act</a:t>
            </a:r>
          </a:p>
        </p:txBody>
      </p:sp>
      <p:sp>
        <p:nvSpPr>
          <p:cNvPr id="20496" name="Rectangle 13"/>
          <p:cNvSpPr>
            <a:spLocks noChangeArrowheads="1"/>
          </p:cNvSpPr>
          <p:nvPr/>
        </p:nvSpPr>
        <p:spPr bwMode="auto">
          <a:xfrm>
            <a:off x="4648200" y="4267200"/>
            <a:ext cx="2606675" cy="1016000"/>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000000"/>
                </a:solidFill>
                <a:latin typeface="Arial" pitchFamily="34" charset="0"/>
              </a:rPr>
              <a:t>What steps are you</a:t>
            </a:r>
          </a:p>
          <a:p>
            <a:pPr eaLnBrk="0" hangingPunct="0"/>
            <a:r>
              <a:rPr lang="en-US" sz="2000" b="1" i="0">
                <a:solidFill>
                  <a:srgbClr val="000000"/>
                </a:solidFill>
                <a:latin typeface="Arial" pitchFamily="34" charset="0"/>
              </a:rPr>
              <a:t>specifically making</a:t>
            </a:r>
          </a:p>
          <a:p>
            <a:pPr eaLnBrk="0" hangingPunct="0"/>
            <a:r>
              <a:rPr lang="en-US" sz="2000" b="1" i="0">
                <a:solidFill>
                  <a:srgbClr val="000000"/>
                </a:solidFill>
                <a:latin typeface="Arial" pitchFamily="34" charset="0"/>
              </a:rPr>
              <a:t>to test this change?</a:t>
            </a:r>
          </a:p>
        </p:txBody>
      </p:sp>
      <p:sp>
        <p:nvSpPr>
          <p:cNvPr id="20497" name="Rectangle 13"/>
          <p:cNvSpPr>
            <a:spLocks noChangeArrowheads="1"/>
          </p:cNvSpPr>
          <p:nvPr/>
        </p:nvSpPr>
        <p:spPr bwMode="auto">
          <a:xfrm>
            <a:off x="4724400" y="5257800"/>
            <a:ext cx="1782763" cy="708025"/>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C00000"/>
                </a:solidFill>
                <a:latin typeface="Arial" pitchFamily="34" charset="0"/>
              </a:rPr>
              <a:t>Who is</a:t>
            </a:r>
          </a:p>
          <a:p>
            <a:pPr eaLnBrk="0" hangingPunct="0"/>
            <a:r>
              <a:rPr lang="en-US" sz="2000" b="1" i="0">
                <a:solidFill>
                  <a:srgbClr val="C00000"/>
                </a:solidFill>
                <a:latin typeface="Arial" pitchFamily="34" charset="0"/>
              </a:rPr>
              <a:t>responsible?</a:t>
            </a:r>
          </a:p>
        </p:txBody>
      </p:sp>
      <p:sp>
        <p:nvSpPr>
          <p:cNvPr id="20498" name="Rectangle 13"/>
          <p:cNvSpPr>
            <a:spLocks noChangeArrowheads="1"/>
          </p:cNvSpPr>
          <p:nvPr/>
        </p:nvSpPr>
        <p:spPr bwMode="auto">
          <a:xfrm>
            <a:off x="2133600" y="4244975"/>
            <a:ext cx="1922463" cy="708025"/>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C00000"/>
                </a:solidFill>
                <a:latin typeface="Arial" pitchFamily="34" charset="0"/>
              </a:rPr>
              <a:t>What were the</a:t>
            </a:r>
          </a:p>
          <a:p>
            <a:pPr eaLnBrk="0" hangingPunct="0"/>
            <a:r>
              <a:rPr lang="en-US" sz="2000" b="1" i="0">
                <a:solidFill>
                  <a:srgbClr val="C00000"/>
                </a:solidFill>
                <a:latin typeface="Arial" pitchFamily="34" charset="0"/>
              </a:rPr>
              <a:t>results?</a:t>
            </a:r>
          </a:p>
        </p:txBody>
      </p:sp>
      <p:sp>
        <p:nvSpPr>
          <p:cNvPr id="20499" name="Rectangle 13"/>
          <p:cNvSpPr>
            <a:spLocks noChangeArrowheads="1"/>
          </p:cNvSpPr>
          <p:nvPr/>
        </p:nvSpPr>
        <p:spPr bwMode="auto">
          <a:xfrm>
            <a:off x="2463800" y="4848225"/>
            <a:ext cx="2032000" cy="1323975"/>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000000"/>
                </a:solidFill>
                <a:latin typeface="Arial" pitchFamily="34" charset="0"/>
              </a:rPr>
              <a:t>How do they</a:t>
            </a:r>
          </a:p>
          <a:p>
            <a:pPr eaLnBrk="0" hangingPunct="0"/>
            <a:r>
              <a:rPr lang="en-US" sz="2000" b="1" i="0">
                <a:solidFill>
                  <a:srgbClr val="000000"/>
                </a:solidFill>
                <a:latin typeface="Arial" pitchFamily="34" charset="0"/>
              </a:rPr>
              <a:t>compare with</a:t>
            </a:r>
          </a:p>
          <a:p>
            <a:pPr eaLnBrk="0" hangingPunct="0"/>
            <a:r>
              <a:rPr lang="en-US" sz="2000" b="1" i="0">
                <a:solidFill>
                  <a:srgbClr val="000000"/>
                </a:solidFill>
                <a:latin typeface="Arial" pitchFamily="34" charset="0"/>
              </a:rPr>
              <a:t>    baseline</a:t>
            </a:r>
          </a:p>
          <a:p>
            <a:pPr eaLnBrk="0" hangingPunct="0"/>
            <a:r>
              <a:rPr lang="en-US" sz="2000" b="1" i="0">
                <a:solidFill>
                  <a:srgbClr val="000000"/>
                </a:solidFill>
                <a:latin typeface="Arial" pitchFamily="34" charset="0"/>
              </a:rPr>
              <a:t>         measure?</a:t>
            </a:r>
          </a:p>
        </p:txBody>
      </p:sp>
      <p:sp>
        <p:nvSpPr>
          <p:cNvPr id="20500" name="Rectangle 13"/>
          <p:cNvSpPr>
            <a:spLocks noChangeArrowheads="1"/>
          </p:cNvSpPr>
          <p:nvPr/>
        </p:nvSpPr>
        <p:spPr bwMode="auto">
          <a:xfrm>
            <a:off x="2286000" y="2209800"/>
            <a:ext cx="2320925" cy="708025"/>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C00000"/>
                </a:solidFill>
                <a:latin typeface="Arial" pitchFamily="34" charset="0"/>
              </a:rPr>
              <a:t>What is your next</a:t>
            </a:r>
          </a:p>
          <a:p>
            <a:pPr eaLnBrk="0" hangingPunct="0"/>
            <a:r>
              <a:rPr lang="en-US" sz="2000" b="1" i="0">
                <a:solidFill>
                  <a:srgbClr val="C00000"/>
                </a:solidFill>
                <a:latin typeface="Arial" pitchFamily="34" charset="0"/>
              </a:rPr>
              <a:t>step?</a:t>
            </a:r>
          </a:p>
        </p:txBody>
      </p:sp>
      <p:sp>
        <p:nvSpPr>
          <p:cNvPr id="20501" name="Rectangle 13"/>
          <p:cNvSpPr>
            <a:spLocks noChangeArrowheads="1"/>
          </p:cNvSpPr>
          <p:nvPr/>
        </p:nvSpPr>
        <p:spPr bwMode="auto">
          <a:xfrm>
            <a:off x="2286000" y="2895600"/>
            <a:ext cx="2184400" cy="708025"/>
          </a:xfrm>
          <a:prstGeom prst="rect">
            <a:avLst/>
          </a:prstGeom>
          <a:noFill/>
          <a:ln w="9525">
            <a:noFill/>
            <a:miter lim="800000"/>
            <a:headEnd/>
            <a:tailEnd/>
          </a:ln>
        </p:spPr>
        <p:txBody>
          <a:bodyPr wrap="none" lIns="92075" tIns="46038" rIns="92075" bIns="46038">
            <a:spAutoFit/>
          </a:bodyPr>
          <a:lstStyle/>
          <a:p>
            <a:pPr eaLnBrk="0" hangingPunct="0"/>
            <a:r>
              <a:rPr lang="en-US" sz="2000" b="1" i="0">
                <a:solidFill>
                  <a:srgbClr val="000000"/>
                </a:solidFill>
                <a:latin typeface="Arial" pitchFamily="34" charset="0"/>
              </a:rPr>
              <a:t>Adopt, Adapt, or</a:t>
            </a:r>
          </a:p>
          <a:p>
            <a:pPr eaLnBrk="0" hangingPunct="0"/>
            <a:r>
              <a:rPr lang="en-US" sz="2000" b="1" i="0">
                <a:solidFill>
                  <a:srgbClr val="000000"/>
                </a:solidFill>
                <a:latin typeface="Arial" pitchFamily="34" charset="0"/>
              </a:rPr>
              <a:t>Abandon?</a:t>
            </a:r>
          </a:p>
        </p:txBody>
      </p:sp>
    </p:spTree>
    <p:extLst>
      <p:ext uri="{BB962C8B-B14F-4D97-AF65-F5344CB8AC3E}">
        <p14:creationId xmlns:p14="http://schemas.microsoft.com/office/powerpoint/2010/main" val="40243677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304800"/>
          </a:xfrm>
        </p:spPr>
        <p:txBody>
          <a:bodyPr>
            <a:normAutofit fontScale="90000"/>
          </a:bodyPr>
          <a:lstStyle/>
          <a:p>
            <a:endParaRPr lang="en-US" sz="9600" dirty="0">
              <a:latin typeface="Colonna MT" charset="0"/>
            </a:endParaRPr>
          </a:p>
        </p:txBody>
      </p:sp>
      <p:sp>
        <p:nvSpPr>
          <p:cNvPr id="2051" name="Rectangle 3"/>
          <p:cNvSpPr>
            <a:spLocks noGrp="1" noChangeArrowheads="1"/>
          </p:cNvSpPr>
          <p:nvPr>
            <p:ph type="subTitle" idx="1"/>
          </p:nvPr>
        </p:nvSpPr>
        <p:spPr>
          <a:xfrm>
            <a:off x="1371600" y="304800"/>
            <a:ext cx="6400800" cy="5334000"/>
          </a:xfrm>
        </p:spPr>
        <p:txBody>
          <a:bodyPr/>
          <a:lstStyle/>
          <a:p>
            <a:pPr>
              <a:lnSpc>
                <a:spcPct val="80000"/>
              </a:lnSpc>
            </a:pPr>
            <a:endParaRPr lang="en-US" sz="500"/>
          </a:p>
          <a:p>
            <a:pPr>
              <a:lnSpc>
                <a:spcPct val="80000"/>
              </a:lnSpc>
            </a:pPr>
            <a:endParaRPr lang="en-US" sz="500"/>
          </a:p>
          <a:p>
            <a:pPr>
              <a:lnSpc>
                <a:spcPct val="80000"/>
              </a:lnSpc>
            </a:pPr>
            <a:r>
              <a:rPr lang="en-US" sz="9600">
                <a:latin typeface="Colonna MT" charset="0"/>
              </a:rPr>
              <a:t>DEFEAT REPEATS</a:t>
            </a:r>
            <a:endParaRPr lang="en-US" sz="9600"/>
          </a:p>
          <a:p>
            <a:pPr>
              <a:lnSpc>
                <a:spcPct val="80000"/>
              </a:lnSpc>
            </a:pPr>
            <a:endParaRPr lang="en-US" sz="500"/>
          </a:p>
          <a:p>
            <a:pPr>
              <a:lnSpc>
                <a:spcPct val="80000"/>
              </a:lnSpc>
            </a:pPr>
            <a:endParaRPr lang="en-US" sz="2000"/>
          </a:p>
          <a:p>
            <a:pPr>
              <a:lnSpc>
                <a:spcPct val="80000"/>
              </a:lnSpc>
            </a:pPr>
            <a:endParaRPr lang="en-US" sz="2000"/>
          </a:p>
          <a:p>
            <a:pPr>
              <a:lnSpc>
                <a:spcPct val="80000"/>
              </a:lnSpc>
            </a:pPr>
            <a:endParaRPr lang="en-US" sz="2000"/>
          </a:p>
          <a:p>
            <a:pPr>
              <a:lnSpc>
                <a:spcPct val="80000"/>
              </a:lnSpc>
            </a:pPr>
            <a:r>
              <a:rPr lang="en-US" sz="2000"/>
              <a:t>Presented by:</a:t>
            </a:r>
          </a:p>
          <a:p>
            <a:pPr>
              <a:lnSpc>
                <a:spcPct val="80000"/>
              </a:lnSpc>
            </a:pPr>
            <a:r>
              <a:rPr lang="en-US" sz="2000"/>
              <a:t>Kelly Randall, RN</a:t>
            </a:r>
          </a:p>
          <a:p>
            <a:pPr>
              <a:lnSpc>
                <a:spcPct val="80000"/>
              </a:lnSpc>
            </a:pPr>
            <a:r>
              <a:rPr lang="en-US" sz="2000"/>
              <a:t>Becky Manning, RN, APNP</a:t>
            </a:r>
          </a:p>
          <a:p>
            <a:pPr>
              <a:lnSpc>
                <a:spcPct val="80000"/>
              </a:lnSpc>
            </a:pPr>
            <a:r>
              <a:rPr lang="en-US" sz="2000"/>
              <a:t>Grant/Iowa Counties</a:t>
            </a:r>
          </a:p>
        </p:txBody>
      </p:sp>
    </p:spTree>
    <p:extLst>
      <p:ext uri="{BB962C8B-B14F-4D97-AF65-F5344CB8AC3E}">
        <p14:creationId xmlns:p14="http://schemas.microsoft.com/office/powerpoint/2010/main" val="666278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atin typeface="Colonna MT" charset="0"/>
              </a:rPr>
              <a:t>AIM ADDRESSED</a:t>
            </a:r>
          </a:p>
        </p:txBody>
      </p:sp>
      <p:sp>
        <p:nvSpPr>
          <p:cNvPr id="4099" name="Rectangle 3"/>
          <p:cNvSpPr>
            <a:spLocks noGrp="1" noChangeArrowheads="1"/>
          </p:cNvSpPr>
          <p:nvPr>
            <p:ph type="body" idx="1"/>
          </p:nvPr>
        </p:nvSpPr>
        <p:spPr/>
        <p:txBody>
          <a:bodyPr/>
          <a:lstStyle/>
          <a:p>
            <a:r>
              <a:rPr lang="en-US"/>
              <a:t>Decrease Hospital Readmission</a:t>
            </a:r>
          </a:p>
          <a:p>
            <a:pPr lvl="1">
              <a:buFontTx/>
              <a:buNone/>
            </a:pPr>
            <a:r>
              <a:rPr lang="en-US"/>
              <a:t>* In 2008, 167 Emergency Detentions</a:t>
            </a:r>
          </a:p>
          <a:p>
            <a:pPr lvl="1">
              <a:buFontTx/>
              <a:buNone/>
            </a:pPr>
            <a:r>
              <a:rPr lang="en-US"/>
              <a:t>		59/167 were readmissions by 24 persons</a:t>
            </a:r>
          </a:p>
          <a:p>
            <a:pPr lvl="1">
              <a:buFontTx/>
              <a:buNone/>
            </a:pPr>
            <a:r>
              <a:rPr lang="en-US"/>
              <a:t>* In 2009, 80 Emergency Detentions</a:t>
            </a:r>
          </a:p>
          <a:p>
            <a:pPr lvl="1">
              <a:buFontTx/>
              <a:buNone/>
            </a:pPr>
            <a:r>
              <a:rPr lang="en-US"/>
              <a:t>		13/80 were readmissions by 6 persons</a:t>
            </a:r>
          </a:p>
          <a:p>
            <a:pPr lvl="1">
              <a:buFontTx/>
              <a:buNone/>
            </a:pPr>
            <a:r>
              <a:rPr lang="en-US"/>
              <a:t>* In 2010, 50 Emergency Detentions</a:t>
            </a:r>
          </a:p>
          <a:p>
            <a:pPr lvl="1">
              <a:buFontTx/>
              <a:buNone/>
            </a:pPr>
            <a:r>
              <a:rPr lang="en-US"/>
              <a:t>		14/50 were readmissions by 6 persons</a:t>
            </a:r>
          </a:p>
          <a:p>
            <a:pPr lvl="1">
              <a:buFontTx/>
              <a:buNone/>
            </a:pPr>
            <a:endParaRPr lang="en-US"/>
          </a:p>
          <a:p>
            <a:pPr lvl="1">
              <a:buFontTx/>
              <a:buNone/>
            </a:pPr>
            <a:r>
              <a:rPr lang="en-US" sz="1400"/>
              <a:t>*From 3-29 through 10-06 each year</a:t>
            </a:r>
          </a:p>
        </p:txBody>
      </p:sp>
    </p:spTree>
    <p:extLst>
      <p:ext uri="{BB962C8B-B14F-4D97-AF65-F5344CB8AC3E}">
        <p14:creationId xmlns:p14="http://schemas.microsoft.com/office/powerpoint/2010/main" val="2512272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atin typeface="Colonna MT" charset="0"/>
              </a:rPr>
              <a:t>CHANGES</a:t>
            </a:r>
          </a:p>
        </p:txBody>
      </p:sp>
      <p:sp>
        <p:nvSpPr>
          <p:cNvPr id="5123" name="Rectangle 3"/>
          <p:cNvSpPr>
            <a:spLocks noGrp="1" noChangeArrowheads="1"/>
          </p:cNvSpPr>
          <p:nvPr>
            <p:ph type="body" idx="1"/>
          </p:nvPr>
        </p:nvSpPr>
        <p:spPr/>
        <p:txBody>
          <a:bodyPr/>
          <a:lstStyle/>
          <a:p>
            <a:pPr>
              <a:lnSpc>
                <a:spcPct val="80000"/>
              </a:lnSpc>
              <a:buFontTx/>
              <a:buNone/>
            </a:pPr>
            <a:r>
              <a:rPr lang="en-US" sz="1600"/>
              <a:t>	  </a:t>
            </a:r>
            <a:r>
              <a:rPr lang="en-US" sz="1800" b="1" u="sng"/>
              <a:t>#1 DISCHARGE FOLLOW-UP</a:t>
            </a:r>
          </a:p>
          <a:p>
            <a:pPr lvl="1">
              <a:lnSpc>
                <a:spcPct val="80000"/>
              </a:lnSpc>
              <a:buFontTx/>
              <a:buNone/>
            </a:pPr>
            <a:r>
              <a:rPr lang="en-US" sz="1800"/>
              <a:t>	Contact all clients within 2 business days following discharge</a:t>
            </a:r>
          </a:p>
          <a:p>
            <a:pPr lvl="1">
              <a:lnSpc>
                <a:spcPct val="80000"/>
              </a:lnSpc>
              <a:buFontTx/>
              <a:buNone/>
            </a:pPr>
            <a:r>
              <a:rPr lang="en-US" sz="1800" b="1" u="sng"/>
              <a:t>#2 OUTREACH</a:t>
            </a:r>
          </a:p>
          <a:p>
            <a:pPr lvl="1">
              <a:lnSpc>
                <a:spcPct val="80000"/>
              </a:lnSpc>
              <a:buFontTx/>
              <a:buNone/>
            </a:pPr>
            <a:r>
              <a:rPr lang="en-US" sz="1800"/>
              <a:t>	Client offered contact with social worker within 96 hours following discharge to develop WRAP (Wellness Recovery Action Plan)</a:t>
            </a:r>
          </a:p>
          <a:p>
            <a:pPr lvl="1">
              <a:lnSpc>
                <a:spcPct val="80000"/>
              </a:lnSpc>
              <a:buFontTx/>
              <a:buNone/>
            </a:pPr>
            <a:r>
              <a:rPr lang="en-US" sz="1800" b="1" u="sng"/>
              <a:t>#3 STAFF TRAINING</a:t>
            </a:r>
          </a:p>
          <a:p>
            <a:pPr lvl="1">
              <a:lnSpc>
                <a:spcPct val="80000"/>
              </a:lnSpc>
              <a:buFontTx/>
              <a:buNone/>
            </a:pPr>
            <a:r>
              <a:rPr lang="en-US" sz="1800"/>
              <a:t>	All on-call staff attended training on suicide assessment</a:t>
            </a:r>
          </a:p>
          <a:p>
            <a:pPr lvl="1">
              <a:lnSpc>
                <a:spcPct val="80000"/>
              </a:lnSpc>
              <a:buFontTx/>
              <a:buNone/>
            </a:pPr>
            <a:r>
              <a:rPr lang="en-US" sz="1800" b="1" u="sng"/>
              <a:t>#4 OUTREACH</a:t>
            </a:r>
          </a:p>
          <a:p>
            <a:pPr lvl="1">
              <a:lnSpc>
                <a:spcPct val="80000"/>
              </a:lnSpc>
              <a:buFontTx/>
              <a:buNone/>
            </a:pPr>
            <a:r>
              <a:rPr lang="en-US" sz="1800"/>
              <a:t>	Client offered contact with social worker OR established outpatient provider</a:t>
            </a:r>
          </a:p>
          <a:p>
            <a:pPr lvl="1">
              <a:lnSpc>
                <a:spcPct val="80000"/>
              </a:lnSpc>
              <a:buFontTx/>
              <a:buNone/>
            </a:pPr>
            <a:r>
              <a:rPr lang="en-US" sz="1800" b="1" u="sng"/>
              <a:t>#5 ON-CALL CRISIS PLAN</a:t>
            </a:r>
          </a:p>
          <a:p>
            <a:pPr lvl="1">
              <a:lnSpc>
                <a:spcPct val="80000"/>
              </a:lnSpc>
              <a:buFontTx/>
              <a:buNone/>
            </a:pPr>
            <a:r>
              <a:rPr lang="en-US" sz="1800"/>
              <a:t>	Developed from completed WRAP</a:t>
            </a:r>
          </a:p>
          <a:p>
            <a:pPr lvl="1">
              <a:lnSpc>
                <a:spcPct val="80000"/>
              </a:lnSpc>
              <a:buFontTx/>
              <a:buNone/>
            </a:pPr>
            <a:r>
              <a:rPr lang="en-US" sz="1800" b="1" u="sng"/>
              <a:t>#6 DECREASE HOSPITAL LENGTH OF STAY</a:t>
            </a:r>
          </a:p>
          <a:p>
            <a:pPr lvl="1">
              <a:lnSpc>
                <a:spcPct val="80000"/>
              </a:lnSpc>
              <a:buFontTx/>
              <a:buNone/>
            </a:pPr>
            <a:r>
              <a:rPr lang="en-US" sz="1800"/>
              <a:t>	Clients without discharge plan at final hearing closely monitored</a:t>
            </a:r>
          </a:p>
          <a:p>
            <a:pPr lvl="1">
              <a:lnSpc>
                <a:spcPct val="80000"/>
              </a:lnSpc>
              <a:buFontTx/>
              <a:buNone/>
            </a:pPr>
            <a:r>
              <a:rPr lang="en-US" sz="1800" b="1" u="sng"/>
              <a:t>#7 CRISIS APPOINTMENT</a:t>
            </a:r>
          </a:p>
          <a:p>
            <a:pPr lvl="1">
              <a:lnSpc>
                <a:spcPct val="80000"/>
              </a:lnSpc>
              <a:buFontTx/>
              <a:buNone/>
            </a:pPr>
            <a:r>
              <a:rPr lang="en-US" sz="1800"/>
              <a:t>	Crisis Appointments available daily</a:t>
            </a:r>
          </a:p>
        </p:txBody>
      </p:sp>
    </p:spTree>
    <p:extLst>
      <p:ext uri="{BB962C8B-B14F-4D97-AF65-F5344CB8AC3E}">
        <p14:creationId xmlns:p14="http://schemas.microsoft.com/office/powerpoint/2010/main" val="26455536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atin typeface="Colonna MT" charset="0"/>
              </a:rPr>
              <a:t>DATA</a:t>
            </a:r>
          </a:p>
        </p:txBody>
      </p:sp>
      <p:sp>
        <p:nvSpPr>
          <p:cNvPr id="8195" name="Rectangle 3"/>
          <p:cNvSpPr>
            <a:spLocks noGrp="1" noChangeArrowheads="1"/>
          </p:cNvSpPr>
          <p:nvPr>
            <p:ph type="body" idx="1"/>
          </p:nvPr>
        </p:nvSpPr>
        <p:spPr>
          <a:xfrm>
            <a:off x="1219200" y="1524000"/>
            <a:ext cx="7239000" cy="4525963"/>
          </a:xfrm>
        </p:spPr>
        <p:txBody>
          <a:bodyPr/>
          <a:lstStyle/>
          <a:p>
            <a:pPr>
              <a:lnSpc>
                <a:spcPct val="80000"/>
              </a:lnSpc>
              <a:buFontTx/>
              <a:buNone/>
            </a:pPr>
            <a:r>
              <a:rPr lang="en-US" sz="2000" u="sng" dirty="0"/>
              <a:t>Plan Change #1</a:t>
            </a:r>
          </a:p>
          <a:p>
            <a:pPr>
              <a:lnSpc>
                <a:spcPct val="80000"/>
              </a:lnSpc>
            </a:pPr>
            <a:r>
              <a:rPr lang="en-US" sz="2000" dirty="0"/>
              <a:t>50 Emergency Detentions</a:t>
            </a:r>
          </a:p>
          <a:p>
            <a:pPr>
              <a:lnSpc>
                <a:spcPct val="80000"/>
              </a:lnSpc>
            </a:pPr>
            <a:r>
              <a:rPr lang="en-US" sz="2000" dirty="0"/>
              <a:t>27 Follow-up phone calls</a:t>
            </a:r>
          </a:p>
          <a:p>
            <a:pPr>
              <a:lnSpc>
                <a:spcPct val="80000"/>
              </a:lnSpc>
            </a:pPr>
            <a:r>
              <a:rPr lang="en-US" sz="2000" dirty="0"/>
              <a:t>14/50 out-of-county or non-UCS provider</a:t>
            </a:r>
          </a:p>
          <a:p>
            <a:pPr>
              <a:lnSpc>
                <a:spcPct val="80000"/>
              </a:lnSpc>
            </a:pPr>
            <a:r>
              <a:rPr lang="en-US" sz="2000" dirty="0"/>
              <a:t>3 readmissions prior to initial follow-up</a:t>
            </a:r>
          </a:p>
          <a:p>
            <a:pPr>
              <a:lnSpc>
                <a:spcPct val="80000"/>
              </a:lnSpc>
            </a:pPr>
            <a:r>
              <a:rPr lang="en-US" sz="2000" dirty="0"/>
              <a:t>1 deceased prior to initial follow-up</a:t>
            </a:r>
          </a:p>
          <a:p>
            <a:pPr>
              <a:lnSpc>
                <a:spcPct val="80000"/>
              </a:lnSpc>
            </a:pPr>
            <a:r>
              <a:rPr lang="en-US" sz="2000" dirty="0"/>
              <a:t>3 nursing home residents</a:t>
            </a:r>
          </a:p>
          <a:p>
            <a:pPr>
              <a:lnSpc>
                <a:spcPct val="80000"/>
              </a:lnSpc>
            </a:pPr>
            <a:r>
              <a:rPr lang="en-US" sz="2000" dirty="0"/>
              <a:t>2 discharged to </a:t>
            </a:r>
            <a:r>
              <a:rPr lang="en-US" sz="2000" dirty="0" smtClean="0"/>
              <a:t>jail</a:t>
            </a:r>
          </a:p>
          <a:p>
            <a:pPr>
              <a:lnSpc>
                <a:spcPct val="80000"/>
              </a:lnSpc>
            </a:pPr>
            <a:endParaRPr lang="en-US" sz="2000" dirty="0" smtClean="0"/>
          </a:p>
          <a:p>
            <a:pPr>
              <a:lnSpc>
                <a:spcPct val="80000"/>
              </a:lnSpc>
              <a:buFontTx/>
              <a:buNone/>
            </a:pPr>
            <a:r>
              <a:rPr lang="en-US" sz="2000" u="sng" dirty="0"/>
              <a:t>Plan Change #2</a:t>
            </a:r>
          </a:p>
          <a:p>
            <a:pPr>
              <a:lnSpc>
                <a:spcPct val="80000"/>
              </a:lnSpc>
            </a:pPr>
            <a:r>
              <a:rPr lang="en-US" sz="2000" dirty="0"/>
              <a:t>One Outreach Appointment by SW</a:t>
            </a:r>
          </a:p>
          <a:p>
            <a:pPr>
              <a:lnSpc>
                <a:spcPct val="80000"/>
              </a:lnSpc>
            </a:pPr>
            <a:r>
              <a:rPr lang="en-US" sz="2000" dirty="0"/>
              <a:t>Five Outreach Appointments by established provider</a:t>
            </a:r>
            <a:endParaRPr lang="en-US" sz="2000" dirty="0" smtClean="0"/>
          </a:p>
          <a:p>
            <a:pPr>
              <a:lnSpc>
                <a:spcPct val="80000"/>
              </a:lnSpc>
            </a:pPr>
            <a:endParaRPr lang="en-US" sz="2000" dirty="0" smtClean="0"/>
          </a:p>
          <a:p>
            <a:pPr>
              <a:lnSpc>
                <a:spcPct val="80000"/>
              </a:lnSpc>
              <a:buFontTx/>
              <a:buNone/>
            </a:pPr>
            <a:endParaRPr lang="en-US" sz="1200" dirty="0"/>
          </a:p>
          <a:p>
            <a:pPr>
              <a:lnSpc>
                <a:spcPct val="80000"/>
              </a:lnSpc>
              <a:buFontTx/>
              <a:buNone/>
            </a:pPr>
            <a:endParaRPr lang="en-US" sz="1200" dirty="0"/>
          </a:p>
          <a:p>
            <a:pPr>
              <a:lnSpc>
                <a:spcPct val="80000"/>
              </a:lnSpc>
            </a:pPr>
            <a:endParaRPr lang="en-US" sz="1200" dirty="0"/>
          </a:p>
        </p:txBody>
      </p:sp>
    </p:spTree>
    <p:extLst>
      <p:ext uri="{BB962C8B-B14F-4D97-AF65-F5344CB8AC3E}">
        <p14:creationId xmlns:p14="http://schemas.microsoft.com/office/powerpoint/2010/main" val="34163465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latin typeface="Colonna MT" charset="0"/>
              </a:rPr>
              <a:t>DATA</a:t>
            </a:r>
          </a:p>
        </p:txBody>
      </p:sp>
      <p:sp>
        <p:nvSpPr>
          <p:cNvPr id="8195" name="Rectangle 3"/>
          <p:cNvSpPr>
            <a:spLocks noGrp="1" noChangeArrowheads="1"/>
          </p:cNvSpPr>
          <p:nvPr>
            <p:ph type="body" idx="1"/>
          </p:nvPr>
        </p:nvSpPr>
        <p:spPr>
          <a:xfrm>
            <a:off x="1219200" y="1600200"/>
            <a:ext cx="7239000" cy="4525963"/>
          </a:xfrm>
        </p:spPr>
        <p:txBody>
          <a:bodyPr/>
          <a:lstStyle/>
          <a:p>
            <a:pPr>
              <a:lnSpc>
                <a:spcPct val="80000"/>
              </a:lnSpc>
            </a:pPr>
            <a:endParaRPr lang="en-US" sz="1200" dirty="0" smtClean="0"/>
          </a:p>
          <a:p>
            <a:pPr>
              <a:lnSpc>
                <a:spcPct val="80000"/>
              </a:lnSpc>
              <a:buFontTx/>
              <a:buNone/>
            </a:pPr>
            <a:r>
              <a:rPr lang="en-US" sz="2000" u="sng" dirty="0" smtClean="0"/>
              <a:t>Plan Change #3</a:t>
            </a:r>
          </a:p>
          <a:p>
            <a:pPr>
              <a:lnSpc>
                <a:spcPct val="80000"/>
              </a:lnSpc>
            </a:pPr>
            <a:r>
              <a:rPr lang="en-US" sz="2000" dirty="0" smtClean="0"/>
              <a:t>All </a:t>
            </a:r>
            <a:r>
              <a:rPr lang="en-US" sz="2000" dirty="0"/>
              <a:t>on-call staff received 3 hour suicide assessment training from Dr. William </a:t>
            </a:r>
            <a:r>
              <a:rPr lang="en-US" sz="2000" dirty="0" err="1"/>
              <a:t>Hutter</a:t>
            </a:r>
            <a:r>
              <a:rPr lang="en-US" sz="2000" dirty="0"/>
              <a:t>.  On-call document was revised to include a formal suicide assessment</a:t>
            </a:r>
          </a:p>
          <a:p>
            <a:pPr>
              <a:lnSpc>
                <a:spcPct val="80000"/>
              </a:lnSpc>
              <a:buFontTx/>
              <a:buNone/>
            </a:pPr>
            <a:r>
              <a:rPr lang="en-US" sz="2000" u="sng" dirty="0"/>
              <a:t>Plan Change #4</a:t>
            </a:r>
          </a:p>
          <a:p>
            <a:pPr>
              <a:lnSpc>
                <a:spcPct val="80000"/>
              </a:lnSpc>
            </a:pPr>
            <a:r>
              <a:rPr lang="en-US" sz="2000" dirty="0"/>
              <a:t>Only two clients interested in working on WRAP, no completed </a:t>
            </a:r>
            <a:r>
              <a:rPr lang="en-US" sz="2000" dirty="0" err="1"/>
              <a:t>WRAPs</a:t>
            </a:r>
            <a:endParaRPr lang="en-US" sz="2000" dirty="0"/>
          </a:p>
          <a:p>
            <a:pPr>
              <a:lnSpc>
                <a:spcPct val="80000"/>
              </a:lnSpc>
              <a:buFontTx/>
              <a:buNone/>
            </a:pPr>
            <a:r>
              <a:rPr lang="en-US" sz="2000" u="sng" dirty="0"/>
              <a:t>Plan Change #5</a:t>
            </a:r>
          </a:p>
          <a:p>
            <a:pPr>
              <a:lnSpc>
                <a:spcPct val="80000"/>
              </a:lnSpc>
            </a:pPr>
            <a:r>
              <a:rPr lang="en-US" sz="2000" dirty="0"/>
              <a:t>Unable to complete </a:t>
            </a:r>
            <a:r>
              <a:rPr lang="en-US" sz="2000" dirty="0" err="1"/>
              <a:t>d/t</a:t>
            </a:r>
            <a:r>
              <a:rPr lang="en-US" sz="2000" dirty="0"/>
              <a:t> uncompleted </a:t>
            </a:r>
            <a:r>
              <a:rPr lang="en-US" sz="2000" dirty="0" err="1"/>
              <a:t>WRAPs</a:t>
            </a:r>
            <a:endParaRPr lang="en-US" sz="2000" dirty="0"/>
          </a:p>
          <a:p>
            <a:pPr>
              <a:lnSpc>
                <a:spcPct val="80000"/>
              </a:lnSpc>
              <a:buFontTx/>
              <a:buNone/>
            </a:pPr>
            <a:r>
              <a:rPr lang="en-US" sz="2000" u="sng" dirty="0"/>
              <a:t>Plan Change #6</a:t>
            </a:r>
            <a:r>
              <a:rPr lang="en-US" sz="2000" dirty="0"/>
              <a:t>  </a:t>
            </a:r>
          </a:p>
          <a:p>
            <a:pPr>
              <a:lnSpc>
                <a:spcPct val="80000"/>
              </a:lnSpc>
            </a:pPr>
            <a:r>
              <a:rPr lang="en-US" sz="2000" dirty="0"/>
              <a:t>Have not had to use yet!!</a:t>
            </a:r>
          </a:p>
          <a:p>
            <a:pPr>
              <a:lnSpc>
                <a:spcPct val="80000"/>
              </a:lnSpc>
              <a:buFontTx/>
              <a:buNone/>
            </a:pPr>
            <a:r>
              <a:rPr lang="en-US" sz="2000" u="sng" dirty="0"/>
              <a:t>Plan Change #7</a:t>
            </a:r>
          </a:p>
          <a:p>
            <a:pPr>
              <a:lnSpc>
                <a:spcPct val="80000"/>
              </a:lnSpc>
            </a:pPr>
            <a:r>
              <a:rPr lang="en-US" sz="2000" dirty="0"/>
              <a:t>5 crisis appointments offered and accepted; diverted hospitalizations </a:t>
            </a:r>
          </a:p>
          <a:p>
            <a:pPr>
              <a:lnSpc>
                <a:spcPct val="80000"/>
              </a:lnSpc>
              <a:buFontTx/>
              <a:buNone/>
            </a:pPr>
            <a:endParaRPr lang="en-US" sz="2000" dirty="0"/>
          </a:p>
          <a:p>
            <a:pPr>
              <a:lnSpc>
                <a:spcPct val="80000"/>
              </a:lnSpc>
            </a:pPr>
            <a:endParaRPr lang="en-US" sz="2000" dirty="0"/>
          </a:p>
          <a:p>
            <a:pPr>
              <a:lnSpc>
                <a:spcPct val="80000"/>
              </a:lnSpc>
              <a:buFontTx/>
              <a:buNone/>
            </a:pPr>
            <a:endParaRPr lang="en-US" sz="1200" dirty="0"/>
          </a:p>
          <a:p>
            <a:pPr>
              <a:lnSpc>
                <a:spcPct val="80000"/>
              </a:lnSpc>
              <a:buFontTx/>
              <a:buNone/>
            </a:pPr>
            <a:endParaRPr lang="en-US" sz="1200" dirty="0"/>
          </a:p>
          <a:p>
            <a:pPr>
              <a:lnSpc>
                <a:spcPct val="80000"/>
              </a:lnSpc>
            </a:pPr>
            <a:endParaRPr lang="en-US" sz="1200" dirty="0"/>
          </a:p>
        </p:txBody>
      </p:sp>
    </p:spTree>
    <p:extLst>
      <p:ext uri="{BB962C8B-B14F-4D97-AF65-F5344CB8AC3E}">
        <p14:creationId xmlns:p14="http://schemas.microsoft.com/office/powerpoint/2010/main" val="2856319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atin typeface="Colonna MT" charset="0"/>
              </a:rPr>
              <a:t>CHANGES</a:t>
            </a:r>
          </a:p>
        </p:txBody>
      </p:sp>
      <p:sp>
        <p:nvSpPr>
          <p:cNvPr id="5123" name="Rectangle 3"/>
          <p:cNvSpPr>
            <a:spLocks noGrp="1" noChangeArrowheads="1"/>
          </p:cNvSpPr>
          <p:nvPr>
            <p:ph type="body" idx="1"/>
          </p:nvPr>
        </p:nvSpPr>
        <p:spPr/>
        <p:txBody>
          <a:bodyPr/>
          <a:lstStyle/>
          <a:p>
            <a:pPr>
              <a:lnSpc>
                <a:spcPct val="80000"/>
              </a:lnSpc>
              <a:buFontTx/>
              <a:buNone/>
            </a:pPr>
            <a:r>
              <a:rPr lang="en-US" sz="1600" dirty="0"/>
              <a:t>	  </a:t>
            </a:r>
            <a:r>
              <a:rPr lang="en-US" sz="1800" b="1" u="sng" dirty="0"/>
              <a:t>#1 DISCHARGE FOLLOW-</a:t>
            </a:r>
            <a:r>
              <a:rPr lang="en-US" sz="1800" b="1" u="sng" dirty="0" smtClean="0"/>
              <a:t>UP **</a:t>
            </a:r>
          </a:p>
          <a:p>
            <a:pPr lvl="1">
              <a:lnSpc>
                <a:spcPct val="80000"/>
              </a:lnSpc>
              <a:buFontTx/>
              <a:buNone/>
            </a:pPr>
            <a:r>
              <a:rPr lang="en-US" sz="1800" dirty="0"/>
              <a:t>	Contact all clients within 2 business days following discharge</a:t>
            </a:r>
          </a:p>
          <a:p>
            <a:pPr lvl="1">
              <a:lnSpc>
                <a:spcPct val="80000"/>
              </a:lnSpc>
              <a:buFontTx/>
              <a:buNone/>
            </a:pPr>
            <a:r>
              <a:rPr lang="en-US" sz="1800" b="1" u="sng" dirty="0"/>
              <a:t>#2 </a:t>
            </a:r>
            <a:r>
              <a:rPr lang="en-US" sz="1800" b="1" u="sng" dirty="0" smtClean="0"/>
              <a:t>OUTREACH *</a:t>
            </a:r>
          </a:p>
          <a:p>
            <a:pPr lvl="1">
              <a:lnSpc>
                <a:spcPct val="80000"/>
              </a:lnSpc>
              <a:buFontTx/>
              <a:buNone/>
            </a:pPr>
            <a:r>
              <a:rPr lang="en-US" sz="1800" dirty="0"/>
              <a:t>	Client offered contact with social worker within 96 hours following discharge to develop WRAP (Wellness Recovery Action Plan)</a:t>
            </a:r>
          </a:p>
          <a:p>
            <a:pPr lvl="1">
              <a:lnSpc>
                <a:spcPct val="80000"/>
              </a:lnSpc>
              <a:buFontTx/>
              <a:buNone/>
            </a:pPr>
            <a:r>
              <a:rPr lang="en-US" sz="1800" b="1" u="sng" dirty="0"/>
              <a:t>#3 STAFF </a:t>
            </a:r>
            <a:r>
              <a:rPr lang="en-US" sz="1800" b="1" u="sng" dirty="0" smtClean="0"/>
              <a:t>TRAINING (Good to do)</a:t>
            </a:r>
          </a:p>
          <a:p>
            <a:pPr lvl="1">
              <a:lnSpc>
                <a:spcPct val="80000"/>
              </a:lnSpc>
              <a:buFontTx/>
              <a:buNone/>
            </a:pPr>
            <a:r>
              <a:rPr lang="en-US" sz="1800" dirty="0"/>
              <a:t>	All on-call staff attended training on suicide assessment</a:t>
            </a:r>
          </a:p>
          <a:p>
            <a:pPr lvl="1">
              <a:lnSpc>
                <a:spcPct val="80000"/>
              </a:lnSpc>
              <a:buFontTx/>
              <a:buNone/>
            </a:pPr>
            <a:r>
              <a:rPr lang="en-US" sz="1800" b="1" u="sng" dirty="0"/>
              <a:t>#4 OUTREACH</a:t>
            </a:r>
          </a:p>
          <a:p>
            <a:pPr lvl="1">
              <a:lnSpc>
                <a:spcPct val="80000"/>
              </a:lnSpc>
              <a:buFontTx/>
              <a:buNone/>
            </a:pPr>
            <a:r>
              <a:rPr lang="en-US" sz="1800" dirty="0"/>
              <a:t>	Client offered contact with social worker OR established outpatient provider</a:t>
            </a:r>
          </a:p>
          <a:p>
            <a:pPr lvl="1">
              <a:lnSpc>
                <a:spcPct val="80000"/>
              </a:lnSpc>
              <a:buFontTx/>
              <a:buNone/>
            </a:pPr>
            <a:r>
              <a:rPr lang="en-US" sz="1800" b="1" u="sng" dirty="0"/>
              <a:t>#5 ON-CALL CRISIS PLAN</a:t>
            </a:r>
          </a:p>
          <a:p>
            <a:pPr lvl="1">
              <a:lnSpc>
                <a:spcPct val="80000"/>
              </a:lnSpc>
              <a:buFontTx/>
              <a:buNone/>
            </a:pPr>
            <a:r>
              <a:rPr lang="en-US" sz="1800" dirty="0"/>
              <a:t>	Developed from completed WRAP</a:t>
            </a:r>
          </a:p>
          <a:p>
            <a:pPr lvl="1">
              <a:lnSpc>
                <a:spcPct val="80000"/>
              </a:lnSpc>
              <a:buFontTx/>
              <a:buNone/>
            </a:pPr>
            <a:r>
              <a:rPr lang="en-US" sz="1800" b="1" u="sng" dirty="0"/>
              <a:t>#6 DECREASE HOSPITAL LENGTH OF STAY</a:t>
            </a:r>
          </a:p>
          <a:p>
            <a:pPr lvl="1">
              <a:lnSpc>
                <a:spcPct val="80000"/>
              </a:lnSpc>
              <a:buFontTx/>
              <a:buNone/>
            </a:pPr>
            <a:r>
              <a:rPr lang="en-US" sz="1800" dirty="0"/>
              <a:t>	Clients without discharge plan at final hearing closely monitored</a:t>
            </a:r>
          </a:p>
          <a:p>
            <a:pPr lvl="1">
              <a:lnSpc>
                <a:spcPct val="80000"/>
              </a:lnSpc>
              <a:buFontTx/>
              <a:buNone/>
            </a:pPr>
            <a:r>
              <a:rPr lang="en-US" sz="1800" b="1" u="sng" dirty="0"/>
              <a:t>#7 CRISIS </a:t>
            </a:r>
            <a:r>
              <a:rPr lang="en-US" sz="1800" b="1" u="sng" dirty="0" smtClean="0"/>
              <a:t>APPOINTMENT **</a:t>
            </a:r>
          </a:p>
          <a:p>
            <a:pPr lvl="1">
              <a:lnSpc>
                <a:spcPct val="80000"/>
              </a:lnSpc>
              <a:buFontTx/>
              <a:buNone/>
            </a:pPr>
            <a:r>
              <a:rPr lang="en-US" sz="1800" dirty="0"/>
              <a:t>	Crisis Appointments available daily</a:t>
            </a:r>
          </a:p>
        </p:txBody>
      </p:sp>
    </p:spTree>
    <p:extLst>
      <p:ext uri="{BB962C8B-B14F-4D97-AF65-F5344CB8AC3E}">
        <p14:creationId xmlns:p14="http://schemas.microsoft.com/office/powerpoint/2010/main" val="15468905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atin typeface="Colonna MT" charset="0"/>
              </a:rPr>
              <a:t>BOTTOM LINE DATA</a:t>
            </a:r>
          </a:p>
        </p:txBody>
      </p:sp>
      <p:sp>
        <p:nvSpPr>
          <p:cNvPr id="9219" name="Rectangle 3"/>
          <p:cNvSpPr>
            <a:spLocks noGrp="1" noChangeArrowheads="1"/>
          </p:cNvSpPr>
          <p:nvPr>
            <p:ph type="body" idx="1"/>
          </p:nvPr>
        </p:nvSpPr>
        <p:spPr>
          <a:xfrm>
            <a:off x="990600" y="1600200"/>
            <a:ext cx="7696200" cy="4525963"/>
          </a:xfrm>
        </p:spPr>
        <p:txBody>
          <a:bodyPr/>
          <a:lstStyle/>
          <a:p>
            <a:pPr>
              <a:lnSpc>
                <a:spcPct val="90000"/>
              </a:lnSpc>
            </a:pPr>
            <a:r>
              <a:rPr lang="en-US" sz="2400" dirty="0"/>
              <a:t>75 Hospitalizations Diverted from 3/29 through 10/06. </a:t>
            </a:r>
          </a:p>
          <a:p>
            <a:pPr>
              <a:lnSpc>
                <a:spcPct val="90000"/>
              </a:lnSpc>
            </a:pPr>
            <a:r>
              <a:rPr lang="en-US" sz="2400" dirty="0"/>
              <a:t>Average Hospital Stay Costs the county $3000</a:t>
            </a:r>
            <a:endParaRPr lang="en-US" sz="2800" dirty="0"/>
          </a:p>
          <a:p>
            <a:pPr>
              <a:lnSpc>
                <a:spcPct val="90000"/>
              </a:lnSpc>
              <a:buFontTx/>
              <a:buNone/>
            </a:pPr>
            <a:r>
              <a:rPr lang="en-US" sz="2400" dirty="0"/>
              <a:t>			 </a:t>
            </a:r>
            <a:r>
              <a:rPr lang="en-US" b="1" dirty="0"/>
              <a:t>SAVINGS=$225,000</a:t>
            </a:r>
            <a:endParaRPr lang="en-US" dirty="0"/>
          </a:p>
          <a:p>
            <a:pPr>
              <a:lnSpc>
                <a:spcPct val="90000"/>
              </a:lnSpc>
            </a:pPr>
            <a:r>
              <a:rPr lang="en-US" sz="2400" dirty="0"/>
              <a:t>In 2008, readmission rate=35%,</a:t>
            </a:r>
          </a:p>
          <a:p>
            <a:pPr>
              <a:lnSpc>
                <a:spcPct val="90000"/>
              </a:lnSpc>
            </a:pPr>
            <a:r>
              <a:rPr lang="en-US" sz="2400" dirty="0"/>
              <a:t>During </a:t>
            </a:r>
            <a:r>
              <a:rPr lang="en-US" sz="2400" dirty="0" err="1"/>
              <a:t>Niatx</a:t>
            </a:r>
            <a:r>
              <a:rPr lang="en-US" sz="2400" dirty="0"/>
              <a:t> Grant period, readmission rate=28%.  </a:t>
            </a:r>
          </a:p>
          <a:p>
            <a:pPr>
              <a:lnSpc>
                <a:spcPct val="90000"/>
              </a:lnSpc>
            </a:pPr>
            <a:r>
              <a:rPr lang="en-US" sz="2400" dirty="0"/>
              <a:t>7% Decrease in hospital readmission: </a:t>
            </a:r>
          </a:p>
          <a:p>
            <a:pPr lvl="4">
              <a:lnSpc>
                <a:spcPct val="90000"/>
              </a:lnSpc>
              <a:buFontTx/>
              <a:buNone/>
            </a:pPr>
            <a:r>
              <a:rPr lang="en-US" sz="3200" b="1" dirty="0"/>
              <a:t>SAVINGS=$135,000</a:t>
            </a:r>
          </a:p>
          <a:p>
            <a:pPr>
              <a:lnSpc>
                <a:spcPct val="90000"/>
              </a:lnSpc>
              <a:buFontTx/>
              <a:buNone/>
            </a:pPr>
            <a:r>
              <a:rPr lang="en-US" sz="5400" dirty="0"/>
              <a:t>	</a:t>
            </a:r>
            <a:r>
              <a:rPr lang="en-US" sz="2400" i="1" dirty="0"/>
              <a:t>By reducing hospitalizations, we reduce the potential for </a:t>
            </a:r>
            <a:r>
              <a:rPr lang="en-US" sz="2400" i="1" dirty="0" err="1"/>
              <a:t>rehospitalizations</a:t>
            </a:r>
            <a:endParaRPr lang="en-US" sz="5400" i="1" dirty="0"/>
          </a:p>
          <a:p>
            <a:pPr>
              <a:lnSpc>
                <a:spcPct val="90000"/>
              </a:lnSpc>
              <a:buFontTx/>
              <a:buNone/>
            </a:pPr>
            <a:endParaRPr lang="en-US" sz="2800" i="1" dirty="0"/>
          </a:p>
          <a:p>
            <a:pPr>
              <a:lnSpc>
                <a:spcPct val="90000"/>
              </a:lnSpc>
            </a:pPr>
            <a:endParaRPr lang="en-US" sz="2800" dirty="0"/>
          </a:p>
        </p:txBody>
      </p:sp>
    </p:spTree>
    <p:extLst>
      <p:ext uri="{BB962C8B-B14F-4D97-AF65-F5344CB8AC3E}">
        <p14:creationId xmlns:p14="http://schemas.microsoft.com/office/powerpoint/2010/main" val="22037305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457200"/>
          <a:ext cx="8229600" cy="6109126"/>
        </p:xfrm>
        <a:graphic>
          <a:graphicData uri="http://schemas.openxmlformats.org/drawingml/2006/table">
            <a:tbl>
              <a:tblPr/>
              <a:tblGrid>
                <a:gridCol w="2238141"/>
                <a:gridCol w="5991459"/>
              </a:tblGrid>
              <a:tr h="402635">
                <a:tc>
                  <a:txBody>
                    <a:bodyPr/>
                    <a:lstStyle/>
                    <a:p>
                      <a:pPr marL="114300" marR="0" indent="-114300">
                        <a:spcBef>
                          <a:spcPts val="600"/>
                        </a:spcBef>
                        <a:spcAft>
                          <a:spcPts val="0"/>
                        </a:spcAft>
                      </a:pPr>
                      <a:r>
                        <a:rPr lang="en-US" sz="1400" dirty="0">
                          <a:latin typeface="Arial"/>
                          <a:ea typeface="Times New Roman"/>
                          <a:cs typeface="Times New Roman"/>
                        </a:rPr>
                        <a:t>1. </a:t>
                      </a:r>
                      <a:r>
                        <a:rPr lang="en-US" sz="1400" b="1" dirty="0">
                          <a:latin typeface="Arial"/>
                          <a:ea typeface="Times New Roman"/>
                          <a:cs typeface="Times New Roman"/>
                        </a:rPr>
                        <a:t>CHANGE PROJECT</a:t>
                      </a:r>
                      <a:r>
                        <a:rPr lang="en-US" sz="1400" dirty="0">
                          <a:latin typeface="Arial"/>
                          <a:ea typeface="Times New Roman"/>
                          <a:cs typeface="Times New Roman"/>
                        </a:rPr>
                        <a:t> </a:t>
                      </a:r>
                      <a:r>
                        <a:rPr lang="en-US" sz="1400" b="1" dirty="0">
                          <a:latin typeface="Arial"/>
                          <a:ea typeface="Times New Roman"/>
                          <a:cs typeface="Times New Roman"/>
                        </a:rPr>
                        <a:t>TITLE</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i="1"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8487">
                <a:tc>
                  <a:txBody>
                    <a:bodyPr/>
                    <a:lstStyle/>
                    <a:p>
                      <a:pPr marL="114300" marR="0" indent="-114300">
                        <a:spcBef>
                          <a:spcPts val="600"/>
                        </a:spcBef>
                        <a:spcAft>
                          <a:spcPts val="0"/>
                        </a:spcAft>
                      </a:pPr>
                      <a:r>
                        <a:rPr lang="en-US" sz="1400" dirty="0">
                          <a:latin typeface="Arial"/>
                          <a:ea typeface="Times New Roman"/>
                          <a:cs typeface="Times New Roman"/>
                        </a:rPr>
                        <a:t>2. What </a:t>
                      </a:r>
                      <a:r>
                        <a:rPr lang="en-US" sz="1400" b="1" dirty="0">
                          <a:latin typeface="Arial"/>
                          <a:ea typeface="Times New Roman"/>
                          <a:cs typeface="Times New Roman"/>
                        </a:rPr>
                        <a:t>AIM </a:t>
                      </a:r>
                      <a:r>
                        <a:rPr lang="en-US" sz="1400" dirty="0">
                          <a:latin typeface="Arial"/>
                          <a:ea typeface="Times New Roman"/>
                          <a:cs typeface="Times New Roman"/>
                        </a:rPr>
                        <a:t>will the Change Project address? </a:t>
                      </a:r>
                      <a:endParaRPr lang="en-US" sz="1400" dirty="0">
                        <a:latin typeface="Times New Roman"/>
                        <a:ea typeface="Times New Roman"/>
                        <a:cs typeface="Times New Roman"/>
                      </a:endParaRPr>
                    </a:p>
                    <a:p>
                      <a:pPr marL="114300" marR="0" indent="-114300">
                        <a:spcBef>
                          <a:spcPts val="600"/>
                        </a:spcBef>
                        <a:spcAft>
                          <a:spcPts val="0"/>
                        </a:spcAft>
                      </a:pPr>
                      <a:r>
                        <a:rPr lang="en-US" sz="1400" dirty="0">
                          <a:latin typeface="Arial"/>
                          <a:ea typeface="Times New Roman"/>
                          <a:cs typeface="Times New Roman"/>
                        </a:rPr>
                        <a:t>   Choose one aim and indicate </a:t>
                      </a:r>
                      <a:r>
                        <a:rPr lang="en-US" sz="1400" u="sng" dirty="0">
                          <a:latin typeface="Arial"/>
                          <a:ea typeface="Times New Roman"/>
                          <a:cs typeface="Times New Roman"/>
                        </a:rPr>
                        <a:t>baseline</a:t>
                      </a:r>
                      <a:r>
                        <a:rPr lang="en-US" sz="1400" dirty="0">
                          <a:latin typeface="Arial"/>
                          <a:ea typeface="Times New Roman"/>
                          <a:cs typeface="Times New Roman"/>
                        </a:rPr>
                        <a:t> measure and </a:t>
                      </a:r>
                      <a:r>
                        <a:rPr lang="en-US" sz="1400" u="sng" dirty="0">
                          <a:latin typeface="Arial"/>
                          <a:ea typeface="Times New Roman"/>
                          <a:cs typeface="Times New Roman"/>
                        </a:rPr>
                        <a:t>target</a:t>
                      </a:r>
                      <a:r>
                        <a:rPr lang="en-US" sz="1400" dirty="0">
                          <a:latin typeface="Arial"/>
                          <a:ea typeface="Times New Roman"/>
                          <a:cs typeface="Times New Roman"/>
                        </a:rPr>
                        <a:t>.</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endParaRPr lang="en-US" sz="800" dirty="0">
                        <a:solidFill>
                          <a:srgbClr val="FF0000"/>
                        </a:solidFill>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837">
                <a:tc>
                  <a:txBody>
                    <a:bodyPr/>
                    <a:lstStyle/>
                    <a:p>
                      <a:pPr marL="114300" marR="0" indent="-114300">
                        <a:spcBef>
                          <a:spcPts val="600"/>
                        </a:spcBef>
                        <a:spcAft>
                          <a:spcPts val="0"/>
                        </a:spcAft>
                      </a:pPr>
                      <a:r>
                        <a:rPr lang="en-US" sz="1400" dirty="0">
                          <a:latin typeface="Arial"/>
                          <a:ea typeface="Times New Roman"/>
                          <a:cs typeface="Times New Roman"/>
                        </a:rPr>
                        <a:t>3. </a:t>
                      </a:r>
                      <a:r>
                        <a:rPr lang="en-US" sz="1400" b="1" dirty="0">
                          <a:latin typeface="Arial"/>
                          <a:ea typeface="Times New Roman"/>
                          <a:cs typeface="Times New Roman"/>
                        </a:rPr>
                        <a:t>LOCATION</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6937">
                <a:tc>
                  <a:txBody>
                    <a:bodyPr/>
                    <a:lstStyle/>
                    <a:p>
                      <a:pPr marL="114300" marR="0" indent="-114300">
                        <a:spcBef>
                          <a:spcPts val="600"/>
                        </a:spcBef>
                        <a:spcAft>
                          <a:spcPts val="0"/>
                        </a:spcAft>
                      </a:pPr>
                      <a:r>
                        <a:rPr lang="en-US" sz="1400" dirty="0">
                          <a:latin typeface="Arial"/>
                          <a:ea typeface="Times New Roman"/>
                          <a:cs typeface="Times New Roman"/>
                        </a:rPr>
                        <a:t>4. </a:t>
                      </a:r>
                      <a:r>
                        <a:rPr lang="en-US" sz="1400" b="1" dirty="0">
                          <a:latin typeface="Arial"/>
                          <a:ea typeface="Times New Roman"/>
                          <a:cs typeface="Times New Roman"/>
                        </a:rPr>
                        <a:t>START DATE </a:t>
                      </a:r>
                      <a:r>
                        <a:rPr lang="en-US" sz="1400" dirty="0">
                          <a:latin typeface="Arial"/>
                          <a:ea typeface="Times New Roman"/>
                          <a:cs typeface="Times New Roman"/>
                        </a:rPr>
                        <a:t>and expected completion date</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1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837">
                <a:tc>
                  <a:txBody>
                    <a:bodyPr/>
                    <a:lstStyle/>
                    <a:p>
                      <a:pPr marL="114300" marR="0" indent="-114300">
                        <a:spcBef>
                          <a:spcPts val="600"/>
                        </a:spcBef>
                        <a:spcAft>
                          <a:spcPts val="0"/>
                        </a:spcAft>
                      </a:pPr>
                      <a:r>
                        <a:rPr lang="en-US" sz="1400" dirty="0">
                          <a:latin typeface="Arial"/>
                          <a:ea typeface="Times New Roman"/>
                          <a:cs typeface="Times New Roman"/>
                        </a:rPr>
                        <a:t>5. </a:t>
                      </a:r>
                      <a:r>
                        <a:rPr lang="en-US" sz="1400" b="1" dirty="0">
                          <a:latin typeface="Arial"/>
                          <a:ea typeface="Times New Roman"/>
                          <a:cs typeface="Times New Roman"/>
                        </a:rPr>
                        <a:t>LEVEL OF CARE</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5271">
                <a:tc>
                  <a:txBody>
                    <a:bodyPr/>
                    <a:lstStyle/>
                    <a:p>
                      <a:pPr marL="114300" marR="0" indent="-114300">
                        <a:spcBef>
                          <a:spcPts val="600"/>
                        </a:spcBef>
                        <a:spcAft>
                          <a:spcPts val="0"/>
                        </a:spcAft>
                      </a:pPr>
                      <a:r>
                        <a:rPr lang="en-US" sz="1400" dirty="0">
                          <a:latin typeface="Arial"/>
                          <a:ea typeface="Times New Roman"/>
                          <a:cs typeface="Times New Roman"/>
                        </a:rPr>
                        <a:t>6. What </a:t>
                      </a:r>
                      <a:r>
                        <a:rPr lang="en-US" sz="1400" b="1" dirty="0" smtClean="0">
                          <a:latin typeface="Arial"/>
                          <a:ea typeface="Times New Roman"/>
                          <a:cs typeface="Times New Roman"/>
                        </a:rPr>
                        <a:t>CUSTOMER </a:t>
                      </a:r>
                      <a:r>
                        <a:rPr lang="en-US" sz="1400" b="1" dirty="0">
                          <a:latin typeface="Arial"/>
                          <a:ea typeface="Times New Roman"/>
                          <a:cs typeface="Times New Roman"/>
                        </a:rPr>
                        <a:t>POPULATION </a:t>
                      </a:r>
                      <a:r>
                        <a:rPr lang="en-US" sz="1400" dirty="0">
                          <a:latin typeface="Arial"/>
                          <a:ea typeface="Times New Roman"/>
                          <a:cs typeface="Times New Roman"/>
                        </a:rPr>
                        <a:t>are you trying to help, </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837">
                <a:tc>
                  <a:txBody>
                    <a:bodyPr/>
                    <a:lstStyle/>
                    <a:p>
                      <a:pPr marL="114300" marR="0" indent="-114300">
                        <a:spcBef>
                          <a:spcPts val="600"/>
                        </a:spcBef>
                        <a:spcAft>
                          <a:spcPts val="0"/>
                        </a:spcAft>
                      </a:pPr>
                      <a:r>
                        <a:rPr lang="en-US" sz="1400" dirty="0">
                          <a:latin typeface="Arial"/>
                          <a:ea typeface="Times New Roman"/>
                          <a:cs typeface="Times New Roman"/>
                        </a:rPr>
                        <a:t>7. </a:t>
                      </a:r>
                      <a:r>
                        <a:rPr lang="en-US" sz="1400" b="1" dirty="0">
                          <a:latin typeface="Arial"/>
                          <a:ea typeface="Times New Roman"/>
                          <a:cs typeface="Times New Roman"/>
                        </a:rPr>
                        <a:t>EXECUTIVE SPONSOR</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837">
                <a:tc>
                  <a:txBody>
                    <a:bodyPr/>
                    <a:lstStyle/>
                    <a:p>
                      <a:pPr marL="114300" marR="0" indent="-114300">
                        <a:spcBef>
                          <a:spcPts val="600"/>
                        </a:spcBef>
                        <a:spcAft>
                          <a:spcPts val="0"/>
                        </a:spcAft>
                      </a:pPr>
                      <a:r>
                        <a:rPr lang="en-US" sz="1400" dirty="0">
                          <a:latin typeface="Arial"/>
                          <a:ea typeface="Times New Roman"/>
                          <a:cs typeface="Times New Roman"/>
                        </a:rPr>
                        <a:t>8. </a:t>
                      </a:r>
                      <a:r>
                        <a:rPr lang="en-US" sz="1400" b="1" dirty="0">
                          <a:latin typeface="Arial"/>
                          <a:ea typeface="Times New Roman"/>
                          <a:cs typeface="Times New Roman"/>
                        </a:rPr>
                        <a:t>CHANGE LEADER</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534">
                <a:tc>
                  <a:txBody>
                    <a:bodyPr/>
                    <a:lstStyle/>
                    <a:p>
                      <a:pPr marL="114300" marR="0" indent="-114300">
                        <a:spcBef>
                          <a:spcPts val="600"/>
                        </a:spcBef>
                        <a:spcAft>
                          <a:spcPts val="0"/>
                        </a:spcAft>
                      </a:pPr>
                      <a:r>
                        <a:rPr lang="en-US" sz="1400" dirty="0">
                          <a:latin typeface="Arial"/>
                          <a:ea typeface="Times New Roman"/>
                          <a:cs typeface="Times New Roman"/>
                        </a:rPr>
                        <a:t>9. </a:t>
                      </a:r>
                      <a:r>
                        <a:rPr lang="en-US" sz="1400" b="1" dirty="0">
                          <a:latin typeface="Arial"/>
                          <a:ea typeface="Times New Roman"/>
                          <a:cs typeface="Times New Roman"/>
                        </a:rPr>
                        <a:t>CHANGE</a:t>
                      </a:r>
                      <a:r>
                        <a:rPr lang="en-US" sz="1400" dirty="0">
                          <a:latin typeface="Arial"/>
                          <a:ea typeface="Times New Roman"/>
                          <a:cs typeface="Times New Roman"/>
                        </a:rPr>
                        <a:t> </a:t>
                      </a:r>
                      <a:r>
                        <a:rPr lang="en-US" sz="1400" b="1" dirty="0">
                          <a:latin typeface="Arial"/>
                          <a:ea typeface="Times New Roman"/>
                          <a:cs typeface="Times New Roman"/>
                        </a:rPr>
                        <a:t>TEAM MEMBERS</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6511">
                <a:tc>
                  <a:txBody>
                    <a:bodyPr/>
                    <a:lstStyle/>
                    <a:p>
                      <a:pPr marL="114300" marR="0" indent="-114300">
                        <a:spcBef>
                          <a:spcPts val="600"/>
                        </a:spcBef>
                        <a:spcAft>
                          <a:spcPts val="0"/>
                        </a:spcAft>
                      </a:pPr>
                      <a:r>
                        <a:rPr lang="en-US" sz="1400" dirty="0">
                          <a:latin typeface="Arial"/>
                          <a:ea typeface="Times New Roman"/>
                          <a:cs typeface="Times New Roman"/>
                        </a:rPr>
                        <a:t>10. How will you </a:t>
                      </a:r>
                      <a:r>
                        <a:rPr lang="en-US" sz="1400" b="1" dirty="0">
                          <a:latin typeface="Arial"/>
                          <a:ea typeface="Times New Roman"/>
                          <a:cs typeface="Times New Roman"/>
                        </a:rPr>
                        <a:t>COLLECT DATA</a:t>
                      </a:r>
                      <a:r>
                        <a:rPr lang="en-US" sz="1400" dirty="0">
                          <a:latin typeface="Arial"/>
                          <a:ea typeface="Times New Roman"/>
                          <a:cs typeface="Times New Roman"/>
                        </a:rPr>
                        <a:t> to measure the impact of change?</a:t>
                      </a:r>
                      <a:endParaRPr lang="en-US" sz="14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8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876">
                <a:tc>
                  <a:txBody>
                    <a:bodyPr/>
                    <a:lstStyle/>
                    <a:p>
                      <a:pPr marL="114300" marR="0" indent="-114300">
                        <a:spcBef>
                          <a:spcPts val="600"/>
                        </a:spcBef>
                        <a:spcAft>
                          <a:spcPts val="0"/>
                        </a:spcAft>
                      </a:pPr>
                      <a:r>
                        <a:rPr lang="en-US" sz="1200" dirty="0">
                          <a:latin typeface="Arial"/>
                          <a:ea typeface="Times New Roman"/>
                          <a:cs typeface="Times New Roman"/>
                        </a:rPr>
                        <a:t>11. What is the expected </a:t>
                      </a:r>
                      <a:r>
                        <a:rPr lang="en-US" sz="1200" b="1" dirty="0">
                          <a:latin typeface="Arial"/>
                          <a:ea typeface="Times New Roman"/>
                          <a:cs typeface="Times New Roman"/>
                        </a:rPr>
                        <a:t>FINANCIAL IMPACT</a:t>
                      </a:r>
                      <a:r>
                        <a:rPr lang="en-US" sz="1200" dirty="0">
                          <a:latin typeface="Arial"/>
                          <a:ea typeface="Times New Roman"/>
                          <a:cs typeface="Times New Roman"/>
                        </a:rPr>
                        <a:t> of this change project?   How will the Executive Sponsor know?</a:t>
                      </a:r>
                      <a:endParaRPr lang="en-US" sz="12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700" dirty="0">
                          <a:latin typeface="Arial"/>
                          <a:ea typeface="Times New Roman"/>
                          <a:cs typeface="Times New Roman"/>
                        </a:rPr>
                        <a:t>  </a:t>
                      </a:r>
                      <a:endParaRPr lang="en-US" sz="1600" dirty="0">
                        <a:latin typeface="Times New Roman"/>
                        <a:ea typeface="Times New Roman"/>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44" name="Rectangle 1"/>
          <p:cNvSpPr>
            <a:spLocks noChangeArrowheads="1"/>
          </p:cNvSpPr>
          <p:nvPr/>
        </p:nvSpPr>
        <p:spPr bwMode="auto">
          <a:xfrm>
            <a:off x="182563" y="66675"/>
            <a:ext cx="2646362" cy="923925"/>
          </a:xfrm>
          <a:prstGeom prst="rect">
            <a:avLst/>
          </a:prstGeom>
          <a:noFill/>
          <a:ln w="9525">
            <a:noFill/>
            <a:miter lim="800000"/>
            <a:headEnd/>
            <a:tailEnd/>
          </a:ln>
        </p:spPr>
        <p:txBody>
          <a:bodyPr wrap="none" anchor="ctr">
            <a:spAutoFit/>
          </a:bodyPr>
          <a:lstStyle/>
          <a:p>
            <a:pPr>
              <a:tabLst>
                <a:tab pos="457200" algn="r"/>
                <a:tab pos="2743200" algn="ctr"/>
                <a:tab pos="5486400" algn="r"/>
              </a:tabLst>
            </a:pPr>
            <a:r>
              <a:rPr lang="en-US" sz="1800" b="1" i="0">
                <a:latin typeface="Arial" pitchFamily="34" charset="0"/>
                <a:ea typeface="Times New Roman" pitchFamily="18" charset="0"/>
                <a:cs typeface="Arial" pitchFamily="34" charset="0"/>
              </a:rPr>
              <a:t>Name of Organization:</a:t>
            </a:r>
            <a:endParaRPr lang="en-US" sz="1800" i="0">
              <a:latin typeface="Arial" pitchFamily="34" charset="0"/>
              <a:ea typeface="Times New Roman" pitchFamily="18" charset="0"/>
              <a:cs typeface="Arial" pitchFamily="34" charset="0"/>
            </a:endParaRPr>
          </a:p>
          <a:p>
            <a:pPr eaLnBrk="0" hangingPunct="0">
              <a:tabLst>
                <a:tab pos="457200" algn="r"/>
                <a:tab pos="2743200" algn="ctr"/>
                <a:tab pos="5486400" algn="r"/>
              </a:tabLst>
            </a:pPr>
            <a:r>
              <a:rPr lang="en-US" sz="1800" b="1" i="0">
                <a:latin typeface="Arial" pitchFamily="34" charset="0"/>
                <a:ea typeface="Times New Roman" pitchFamily="18" charset="0"/>
                <a:cs typeface="Arial" pitchFamily="34" charset="0"/>
              </a:rPr>
              <a:t/>
            </a:r>
            <a:br>
              <a:rPr lang="en-US" sz="1800" b="1" i="0">
                <a:latin typeface="Arial" pitchFamily="34" charset="0"/>
                <a:ea typeface="Times New Roman" pitchFamily="18" charset="0"/>
                <a:cs typeface="Arial" pitchFamily="34" charset="0"/>
              </a:rPr>
            </a:br>
            <a:endParaRPr lang="en-US" sz="1800" i="0">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730058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16387" name="Rectangle 2"/>
          <p:cNvSpPr txBox="1">
            <a:spLocks noChangeArrowheads="1"/>
          </p:cNvSpPr>
          <p:nvPr/>
        </p:nvSpPr>
        <p:spPr bwMode="auto">
          <a:xfrm>
            <a:off x="762000" y="76200"/>
            <a:ext cx="8458200" cy="1143000"/>
          </a:xfrm>
          <a:prstGeom prst="rect">
            <a:avLst/>
          </a:prstGeom>
          <a:noFill/>
          <a:ln w="9525">
            <a:noFill/>
            <a:miter lim="800000"/>
            <a:headEnd/>
            <a:tailEnd/>
          </a:ln>
        </p:spPr>
        <p:txBody>
          <a:bodyPr/>
          <a:lstStyle/>
          <a:p>
            <a:r>
              <a:rPr lang="en-US" sz="3200" i="0" dirty="0" smtClean="0">
                <a:solidFill>
                  <a:srgbClr val="007FC4"/>
                </a:solidFill>
                <a:latin typeface="Arial" charset="0"/>
              </a:rPr>
              <a:t>Base Your Change Project</a:t>
            </a:r>
          </a:p>
          <a:p>
            <a:r>
              <a:rPr lang="en-US" sz="3200" i="0" dirty="0" smtClean="0">
                <a:solidFill>
                  <a:srgbClr val="007FC4"/>
                </a:solidFill>
                <a:latin typeface="Arial" charset="0"/>
              </a:rPr>
              <a:t>on </a:t>
            </a:r>
            <a:r>
              <a:rPr lang="en-US" sz="3200" b="1" i="0" u="sng" dirty="0" smtClean="0">
                <a:solidFill>
                  <a:srgbClr val="007FC4"/>
                </a:solidFill>
                <a:latin typeface="Arial" charset="0"/>
              </a:rPr>
              <a:t>5</a:t>
            </a:r>
            <a:r>
              <a:rPr lang="en-US" sz="3200" i="0" dirty="0" smtClean="0">
                <a:solidFill>
                  <a:srgbClr val="007FC4"/>
                </a:solidFill>
                <a:latin typeface="Arial" charset="0"/>
              </a:rPr>
              <a:t> </a:t>
            </a:r>
            <a:r>
              <a:rPr lang="en-US" sz="3200" b="1" i="0" dirty="0" smtClean="0">
                <a:solidFill>
                  <a:srgbClr val="007FC4"/>
                </a:solidFill>
                <a:latin typeface="Arial" charset="0"/>
              </a:rPr>
              <a:t>Questions</a:t>
            </a:r>
            <a:r>
              <a:rPr lang="en-US" sz="3200" i="0" dirty="0" smtClean="0">
                <a:solidFill>
                  <a:srgbClr val="007FC4"/>
                </a:solidFill>
                <a:latin typeface="Arial" charset="0"/>
              </a:rPr>
              <a:t>:</a:t>
            </a:r>
            <a:endParaRPr lang="en-US" sz="3200" i="0" dirty="0">
              <a:solidFill>
                <a:srgbClr val="007FC4"/>
              </a:solidFill>
              <a:latin typeface="Arial" charset="0"/>
            </a:endParaRPr>
          </a:p>
        </p:txBody>
      </p:sp>
      <p:sp>
        <p:nvSpPr>
          <p:cNvPr id="4" name="Rectangle 3"/>
          <p:cNvSpPr txBox="1">
            <a:spLocks noChangeArrowheads="1"/>
          </p:cNvSpPr>
          <p:nvPr/>
        </p:nvSpPr>
        <p:spPr bwMode="auto">
          <a:xfrm>
            <a:off x="762000" y="1066800"/>
            <a:ext cx="7772400" cy="4114800"/>
          </a:xfrm>
          <a:prstGeom prst="rect">
            <a:avLst/>
          </a:prstGeom>
          <a:noFill/>
          <a:ln w="9525">
            <a:noFill/>
            <a:miter lim="800000"/>
            <a:headEnd/>
            <a:tailEnd/>
          </a:ln>
        </p:spPr>
        <p:txBody>
          <a:bodyPr/>
          <a:lstStyle/>
          <a:p>
            <a:pPr marL="514350" indent="-514350">
              <a:lnSpc>
                <a:spcPct val="150000"/>
              </a:lnSpc>
              <a:spcBef>
                <a:spcPct val="20000"/>
              </a:spcBef>
              <a:buFont typeface="+mj-lt"/>
              <a:buAutoNum type="arabicPeriod"/>
            </a:pPr>
            <a:r>
              <a:rPr lang="en-US" sz="2800" i="0" dirty="0" smtClean="0">
                <a:latin typeface="Arial" charset="0"/>
              </a:rPr>
              <a:t>What is it like to be our customer?</a:t>
            </a:r>
            <a:endParaRPr lang="en-US" sz="2800" i="0" dirty="0">
              <a:latin typeface="Arial" charset="0"/>
            </a:endParaRPr>
          </a:p>
          <a:p>
            <a:pPr marL="514350" indent="-514350">
              <a:lnSpc>
                <a:spcPct val="150000"/>
              </a:lnSpc>
              <a:spcBef>
                <a:spcPct val="20000"/>
              </a:spcBef>
              <a:buFont typeface="+mj-lt"/>
              <a:buAutoNum type="arabicPeriod"/>
            </a:pPr>
            <a:r>
              <a:rPr lang="en-US" sz="2800" i="0" dirty="0" smtClean="0">
                <a:latin typeface="Arial" charset="0"/>
              </a:rPr>
              <a:t>What are we trying </a:t>
            </a:r>
            <a:r>
              <a:rPr lang="en-US" sz="2800" i="0" dirty="0">
                <a:latin typeface="Arial" charset="0"/>
              </a:rPr>
              <a:t>to </a:t>
            </a:r>
            <a:r>
              <a:rPr lang="en-US" sz="2800" i="0" dirty="0" smtClean="0">
                <a:latin typeface="Arial" charset="0"/>
              </a:rPr>
              <a:t>accomplish?</a:t>
            </a:r>
            <a:endParaRPr lang="en-US" sz="2800" i="0" dirty="0">
              <a:latin typeface="Arial" charset="0"/>
            </a:endParaRPr>
          </a:p>
          <a:p>
            <a:pPr marL="514350" indent="-514350">
              <a:lnSpc>
                <a:spcPct val="150000"/>
              </a:lnSpc>
              <a:spcBef>
                <a:spcPct val="20000"/>
              </a:spcBef>
              <a:buFont typeface="+mj-lt"/>
              <a:buAutoNum type="arabicPeriod"/>
            </a:pPr>
            <a:r>
              <a:rPr lang="en-US" sz="2800" i="0" dirty="0" smtClean="0">
                <a:latin typeface="Arial" charset="0"/>
              </a:rPr>
              <a:t>How will we know if a change is </a:t>
            </a:r>
            <a:r>
              <a:rPr lang="en-US" sz="2800" i="0" dirty="0">
                <a:latin typeface="Arial" charset="0"/>
              </a:rPr>
              <a:t>an </a:t>
            </a:r>
            <a:r>
              <a:rPr lang="en-US" sz="2800" i="0" dirty="0" smtClean="0">
                <a:latin typeface="Arial" charset="0"/>
              </a:rPr>
              <a:t>improvement?</a:t>
            </a:r>
            <a:endParaRPr lang="en-US" sz="2800" i="0" dirty="0">
              <a:latin typeface="Arial" charset="0"/>
            </a:endParaRPr>
          </a:p>
          <a:p>
            <a:pPr marL="514350" indent="-514350">
              <a:lnSpc>
                <a:spcPct val="150000"/>
              </a:lnSpc>
              <a:spcBef>
                <a:spcPct val="20000"/>
              </a:spcBef>
              <a:buFont typeface="+mj-lt"/>
              <a:buAutoNum type="arabicPeriod"/>
            </a:pPr>
            <a:r>
              <a:rPr lang="en-US" sz="2800" i="0" dirty="0" smtClean="0">
                <a:latin typeface="Arial" charset="0"/>
              </a:rPr>
              <a:t>What changes can we test that may result in an improvement?</a:t>
            </a:r>
            <a:endParaRPr lang="en-US" sz="2800" i="0" dirty="0">
              <a:latin typeface="Arial" charset="0"/>
            </a:endParaRPr>
          </a:p>
          <a:p>
            <a:pPr marL="514350" indent="-514350">
              <a:lnSpc>
                <a:spcPct val="150000"/>
              </a:lnSpc>
              <a:spcBef>
                <a:spcPct val="20000"/>
              </a:spcBef>
              <a:buFont typeface="+mj-lt"/>
              <a:buAutoNum type="arabicPeriod"/>
            </a:pPr>
            <a:r>
              <a:rPr lang="en-US" sz="2800" i="0" dirty="0" smtClean="0">
                <a:latin typeface="Arial" charset="0"/>
              </a:rPr>
              <a:t>How can we sustain </a:t>
            </a:r>
            <a:r>
              <a:rPr lang="en-US" sz="2800" i="0" dirty="0">
                <a:latin typeface="Arial" charset="0"/>
              </a:rPr>
              <a:t>the </a:t>
            </a:r>
            <a:r>
              <a:rPr lang="en-US" sz="2800" i="0" dirty="0" smtClean="0">
                <a:latin typeface="Arial" charset="0"/>
              </a:rPr>
              <a:t>improvement?</a:t>
            </a:r>
            <a:endParaRPr lang="en-US" sz="2800" i="0" dirty="0">
              <a:latin typeface="Arial" charset="0"/>
            </a:endParaRPr>
          </a:p>
        </p:txBody>
      </p:sp>
      <p:sp>
        <p:nvSpPr>
          <p:cNvPr id="7" name="TextBox 6"/>
          <p:cNvSpPr txBox="1"/>
          <p:nvPr/>
        </p:nvSpPr>
        <p:spPr>
          <a:xfrm>
            <a:off x="6831200" y="1219200"/>
            <a:ext cx="2160400" cy="461665"/>
          </a:xfrm>
          <a:prstGeom prst="rect">
            <a:avLst/>
          </a:prstGeom>
          <a:solidFill>
            <a:srgbClr val="FFFF99"/>
          </a:solidFill>
          <a:ln>
            <a:solidFill>
              <a:schemeClr val="tx1"/>
            </a:solidFill>
          </a:ln>
        </p:spPr>
        <p:txBody>
          <a:bodyPr wrap="none" rtlCol="0">
            <a:spAutoFit/>
          </a:bodyPr>
          <a:lstStyle/>
          <a:p>
            <a:r>
              <a:rPr lang="en-US" b="1" dirty="0" smtClean="0">
                <a:solidFill>
                  <a:srgbClr val="C00000"/>
                </a:solidFill>
                <a:latin typeface="Arial" pitchFamily="34" charset="0"/>
                <a:cs typeface="Arial" pitchFamily="34" charset="0"/>
              </a:rPr>
              <a:t>Walk-through</a:t>
            </a:r>
            <a:endParaRPr lang="en-US" b="1" dirty="0">
              <a:solidFill>
                <a:srgbClr val="C00000"/>
              </a:solidFill>
              <a:latin typeface="Arial" pitchFamily="34" charset="0"/>
              <a:cs typeface="Arial" pitchFamily="34" charset="0"/>
            </a:endParaRPr>
          </a:p>
        </p:txBody>
      </p:sp>
      <p:sp>
        <p:nvSpPr>
          <p:cNvPr id="8" name="TextBox 7"/>
          <p:cNvSpPr txBox="1"/>
          <p:nvPr/>
        </p:nvSpPr>
        <p:spPr>
          <a:xfrm>
            <a:off x="6934200" y="1976735"/>
            <a:ext cx="766557" cy="461665"/>
          </a:xfrm>
          <a:prstGeom prst="rect">
            <a:avLst/>
          </a:prstGeom>
          <a:solidFill>
            <a:srgbClr val="FFFF99"/>
          </a:solidFill>
          <a:ln>
            <a:solidFill>
              <a:schemeClr val="tx1"/>
            </a:solidFill>
          </a:ln>
        </p:spPr>
        <p:txBody>
          <a:bodyPr wrap="none" rtlCol="0">
            <a:spAutoFit/>
          </a:bodyPr>
          <a:lstStyle/>
          <a:p>
            <a:r>
              <a:rPr lang="en-US" b="1" dirty="0" smtClean="0">
                <a:solidFill>
                  <a:srgbClr val="C00000"/>
                </a:solidFill>
                <a:latin typeface="Arial" pitchFamily="34" charset="0"/>
                <a:cs typeface="Arial" pitchFamily="34" charset="0"/>
              </a:rPr>
              <a:t>Aim</a:t>
            </a:r>
            <a:endParaRPr lang="en-US" b="1" dirty="0">
              <a:solidFill>
                <a:srgbClr val="C00000"/>
              </a:solidFill>
              <a:latin typeface="Arial" pitchFamily="34" charset="0"/>
              <a:cs typeface="Arial" pitchFamily="34" charset="0"/>
            </a:endParaRPr>
          </a:p>
        </p:txBody>
      </p:sp>
      <p:sp>
        <p:nvSpPr>
          <p:cNvPr id="9" name="TextBox 8"/>
          <p:cNvSpPr txBox="1"/>
          <p:nvPr/>
        </p:nvSpPr>
        <p:spPr>
          <a:xfrm>
            <a:off x="3733200" y="3348335"/>
            <a:ext cx="4953600" cy="461665"/>
          </a:xfrm>
          <a:prstGeom prst="rect">
            <a:avLst/>
          </a:prstGeom>
          <a:solidFill>
            <a:srgbClr val="FFFF99"/>
          </a:solidFill>
          <a:ln>
            <a:solidFill>
              <a:schemeClr val="tx1"/>
            </a:solidFill>
          </a:ln>
        </p:spPr>
        <p:txBody>
          <a:bodyPr wrap="none" rtlCol="0">
            <a:spAutoFit/>
          </a:bodyPr>
          <a:lstStyle/>
          <a:p>
            <a:r>
              <a:rPr lang="en-US" b="1" dirty="0" smtClean="0">
                <a:solidFill>
                  <a:srgbClr val="C00000"/>
                </a:solidFill>
                <a:latin typeface="Arial" pitchFamily="34" charset="0"/>
                <a:cs typeface="Arial" pitchFamily="34" charset="0"/>
              </a:rPr>
              <a:t>Data – baseline and post change</a:t>
            </a:r>
            <a:endParaRPr lang="en-US" b="1" dirty="0">
              <a:solidFill>
                <a:srgbClr val="C00000"/>
              </a:solidFill>
              <a:latin typeface="Arial" pitchFamily="34" charset="0"/>
              <a:cs typeface="Arial" pitchFamily="34" charset="0"/>
            </a:endParaRPr>
          </a:p>
        </p:txBody>
      </p:sp>
      <p:sp>
        <p:nvSpPr>
          <p:cNvPr id="10" name="TextBox 9"/>
          <p:cNvSpPr txBox="1"/>
          <p:nvPr/>
        </p:nvSpPr>
        <p:spPr>
          <a:xfrm>
            <a:off x="4235644" y="4701700"/>
            <a:ext cx="1936556" cy="461665"/>
          </a:xfrm>
          <a:prstGeom prst="rect">
            <a:avLst/>
          </a:prstGeom>
          <a:solidFill>
            <a:srgbClr val="FFFF99"/>
          </a:solidFill>
          <a:ln>
            <a:solidFill>
              <a:schemeClr val="tx1"/>
            </a:solidFill>
          </a:ln>
        </p:spPr>
        <p:txBody>
          <a:bodyPr wrap="none" rtlCol="0">
            <a:spAutoFit/>
          </a:bodyPr>
          <a:lstStyle/>
          <a:p>
            <a:r>
              <a:rPr lang="en-US" b="1" dirty="0" smtClean="0">
                <a:solidFill>
                  <a:srgbClr val="C00000"/>
                </a:solidFill>
                <a:latin typeface="Arial" pitchFamily="34" charset="0"/>
                <a:cs typeface="Arial" pitchFamily="34" charset="0"/>
              </a:rPr>
              <a:t>PDSA Cycle</a:t>
            </a:r>
            <a:endParaRPr lang="en-US" b="1" dirty="0">
              <a:solidFill>
                <a:srgbClr val="C00000"/>
              </a:solidFill>
              <a:latin typeface="Arial" pitchFamily="34" charset="0"/>
              <a:cs typeface="Arial" pitchFamily="34" charset="0"/>
            </a:endParaRPr>
          </a:p>
        </p:txBody>
      </p:sp>
      <p:sp>
        <p:nvSpPr>
          <p:cNvPr id="11" name="TextBox 10"/>
          <p:cNvSpPr txBox="1"/>
          <p:nvPr/>
        </p:nvSpPr>
        <p:spPr>
          <a:xfrm>
            <a:off x="6822301" y="5845314"/>
            <a:ext cx="1850186" cy="707886"/>
          </a:xfrm>
          <a:prstGeom prst="rect">
            <a:avLst/>
          </a:prstGeom>
          <a:solidFill>
            <a:srgbClr val="FFFF99"/>
          </a:solidFill>
          <a:ln>
            <a:solidFill>
              <a:schemeClr val="tx1"/>
            </a:solidFill>
          </a:ln>
        </p:spPr>
        <p:txBody>
          <a:bodyPr wrap="none" rtlCol="0">
            <a:spAutoFit/>
          </a:bodyPr>
          <a:lstStyle/>
          <a:p>
            <a:pPr algn="ctr"/>
            <a:r>
              <a:rPr lang="en-US" sz="2000" b="1" dirty="0" smtClean="0">
                <a:solidFill>
                  <a:srgbClr val="C00000"/>
                </a:solidFill>
                <a:latin typeface="Arial" pitchFamily="34" charset="0"/>
                <a:cs typeface="Arial" pitchFamily="34" charset="0"/>
              </a:rPr>
              <a:t>Sustainability</a:t>
            </a:r>
          </a:p>
          <a:p>
            <a:pPr algn="ctr"/>
            <a:r>
              <a:rPr lang="en-US" sz="2000" b="1" dirty="0" smtClean="0">
                <a:solidFill>
                  <a:srgbClr val="C00000"/>
                </a:solidFill>
                <a:latin typeface="Arial" pitchFamily="34" charset="0"/>
                <a:cs typeface="Arial" pitchFamily="34" charset="0"/>
              </a:rPr>
              <a:t>Plan</a:t>
            </a:r>
            <a:endParaRPr lang="en-US" sz="20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28600" y="214313"/>
            <a:ext cx="8686800" cy="923925"/>
          </a:xfrm>
          <a:prstGeom prst="rect">
            <a:avLst/>
          </a:prstGeom>
          <a:noFill/>
          <a:ln w="9525">
            <a:noFill/>
            <a:miter lim="800000"/>
            <a:headEnd/>
            <a:tailEnd/>
          </a:ln>
        </p:spPr>
        <p:txBody>
          <a:bodyPr anchor="ctr">
            <a:spAutoFit/>
          </a:bodyPr>
          <a:lstStyle/>
          <a:p>
            <a:pPr>
              <a:tabLst>
                <a:tab pos="457200" algn="r"/>
                <a:tab pos="2743200" algn="ctr"/>
                <a:tab pos="5486400" algn="r"/>
              </a:tabLst>
            </a:pPr>
            <a:r>
              <a:rPr lang="en-US" sz="1800" i="0" dirty="0" smtClean="0">
                <a:solidFill>
                  <a:srgbClr val="FF0000"/>
                </a:solidFill>
                <a:latin typeface="Arial" pitchFamily="34" charset="0"/>
                <a:cs typeface="Times New Roman" pitchFamily="18" charset="0"/>
              </a:rPr>
              <a:t>	                    What </a:t>
            </a:r>
            <a:r>
              <a:rPr lang="en-US" sz="1800" i="0" dirty="0">
                <a:solidFill>
                  <a:srgbClr val="FF0000"/>
                </a:solidFill>
                <a:latin typeface="Arial" pitchFamily="34" charset="0"/>
                <a:cs typeface="Times New Roman" pitchFamily="18" charset="0"/>
              </a:rPr>
              <a:t>is your aim or problem you are trying to solve?</a:t>
            </a:r>
            <a:endParaRPr lang="en-US" sz="1800" i="0" dirty="0">
              <a:latin typeface="Arial" pitchFamily="34" charset="0"/>
            </a:endParaRPr>
          </a:p>
          <a:p>
            <a:pPr eaLnBrk="0" hangingPunct="0">
              <a:tabLst>
                <a:tab pos="457200" algn="r"/>
                <a:tab pos="2743200" algn="ctr"/>
                <a:tab pos="5486400" algn="r"/>
              </a:tabLst>
            </a:pPr>
            <a:r>
              <a:rPr lang="en-US" sz="1800" b="1" i="0" dirty="0">
                <a:latin typeface="Arial" pitchFamily="34" charset="0"/>
                <a:cs typeface="Times New Roman" pitchFamily="18" charset="0"/>
              </a:rPr>
              <a:t/>
            </a:r>
            <a:br>
              <a:rPr lang="en-US" sz="1800" b="1" i="0" dirty="0">
                <a:latin typeface="Arial" pitchFamily="34" charset="0"/>
                <a:cs typeface="Times New Roman" pitchFamily="18" charset="0"/>
              </a:rPr>
            </a:br>
            <a:endParaRPr lang="en-US" sz="1800" i="0" dirty="0">
              <a:latin typeface="Arial" pitchFamily="34" charset="0"/>
            </a:endParaRPr>
          </a:p>
        </p:txBody>
      </p:sp>
      <p:graphicFrame>
        <p:nvGraphicFramePr>
          <p:cNvPr id="4" name="Table 3"/>
          <p:cNvGraphicFramePr>
            <a:graphicFrameLocks noGrp="1"/>
          </p:cNvGraphicFramePr>
          <p:nvPr/>
        </p:nvGraphicFramePr>
        <p:xfrm>
          <a:off x="304800" y="762000"/>
          <a:ext cx="8534400" cy="5310823"/>
        </p:xfrm>
        <a:graphic>
          <a:graphicData uri="http://schemas.openxmlformats.org/drawingml/2006/table">
            <a:tbl>
              <a:tblPr/>
              <a:tblGrid>
                <a:gridCol w="496888"/>
                <a:gridCol w="522287"/>
                <a:gridCol w="533400"/>
                <a:gridCol w="1684338"/>
                <a:gridCol w="1785937"/>
                <a:gridCol w="1768475"/>
                <a:gridCol w="1743075"/>
              </a:tblGrid>
              <a:tr h="9921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ＭＳ Ｐゴシック"/>
                          <a:cs typeface="Times New Roman" pitchFamily="18" charset="0"/>
                        </a:rPr>
                        <a:t>Rapid</a:t>
                      </a:r>
                      <a:endParaRPr kumimoji="0" lang="en-US" sz="1200" b="0"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ＭＳ Ｐゴシック"/>
                          <a:cs typeface="Times New Roman" pitchFamily="18" charset="0"/>
                        </a:rPr>
                        <a:t>Cycle #</a:t>
                      </a:r>
                      <a:endParaRPr kumimoji="0" lang="en-US" sz="1200" b="0"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Cycle Begin Date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2010</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Cycle</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End Date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2010</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Plan</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ea typeface="ＭＳ Ｐゴシック"/>
                          <a:cs typeface="Times New Roman" pitchFamily="18" charset="0"/>
                        </a:rPr>
                        <a:t>What is the idea/change to be tested?</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Do</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ea typeface="ＭＳ Ｐゴシック"/>
                          <a:cs typeface="Times New Roman" pitchFamily="18" charset="0"/>
                        </a:rPr>
                        <a:t>What steps are you specifically making to test this idea/change?  Who is responsible?</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a:cs typeface="Times New Roman" pitchFamily="18" charset="0"/>
                        </a:rPr>
                        <a:t>Study </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ea typeface="ＭＳ Ｐゴシック"/>
                          <a:cs typeface="Times New Roman" pitchFamily="18" charset="0"/>
                        </a:rPr>
                        <a:t>What were the results?  </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ea typeface="ＭＳ Ｐゴシック"/>
                          <a:cs typeface="Times New Roman" pitchFamily="18" charset="0"/>
                        </a:rPr>
                        <a:t>How do they compare with baseline measure? </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Arial" pitchFamily="34" charset="0"/>
                          <a:ea typeface="ＭＳ Ｐゴシック"/>
                          <a:cs typeface="Times New Roman" pitchFamily="18" charset="0"/>
                        </a:rPr>
                        <a:t>Act</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ea typeface="ＭＳ Ｐゴシック"/>
                          <a:cs typeface="Times New Roman" pitchFamily="18" charset="0"/>
                        </a:rPr>
                        <a:t>What is your next step? </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ea typeface="ＭＳ Ｐゴシック"/>
                          <a:cs typeface="Times New Roman" pitchFamily="18" charset="0"/>
                        </a:rPr>
                        <a:t>Adopt? Adapt? Abandon?</a:t>
                      </a:r>
                      <a:endParaRPr kumimoji="0" lang="en-US" sz="1400" b="0" i="0" u="none" strike="noStrike" cap="none" normalizeH="0" baseline="0" smtClean="0">
                        <a:ln>
                          <a:noFill/>
                        </a:ln>
                        <a:solidFill>
                          <a:schemeClr val="tx1"/>
                        </a:solidFill>
                        <a:effectLst/>
                        <a:latin typeface="Times New Roman" pitchFamily="18" charset="0"/>
                        <a:ea typeface="ＭＳ Ｐゴシック"/>
                        <a:cs typeface="Times New Roman" pitchFamily="18"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r>
              <a:tr h="796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5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5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6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txBody>
                  <a:tcPr marL="5915" marR="59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581" name="Rectangle 2"/>
          <p:cNvSpPr>
            <a:spLocks noChangeArrowheads="1"/>
          </p:cNvSpPr>
          <p:nvPr/>
        </p:nvSpPr>
        <p:spPr bwMode="auto">
          <a:xfrm>
            <a:off x="0" y="0"/>
            <a:ext cx="922338" cy="1414463"/>
          </a:xfrm>
          <a:prstGeom prst="rect">
            <a:avLst/>
          </a:prstGeom>
          <a:noFill/>
          <a:ln w="9525">
            <a:noFill/>
            <a:miter lim="800000"/>
            <a:headEnd/>
            <a:tailEnd/>
          </a:ln>
        </p:spPr>
        <p:txBody>
          <a:bodyPr wrap="none" lIns="457056" tIns="457056" rIns="457056" bIns="365010" anchor="ctr">
            <a:spAutoFit/>
          </a:bodyPr>
          <a:lstStyle/>
          <a:p>
            <a:endParaRPr lang="en-US" sz="1000" i="0">
              <a:latin typeface="Arial" pitchFamily="34" charset="0"/>
              <a:cs typeface="Times New Roman" pitchFamily="18" charset="0"/>
            </a:endParaRPr>
          </a:p>
          <a:p>
            <a:pPr eaLnBrk="0" hangingPunct="0"/>
            <a:r>
              <a:rPr lang="en-US" sz="1000" i="0">
                <a:latin typeface="Arial" pitchFamily="34" charset="0"/>
                <a:cs typeface="Times New Roman" pitchFamily="18" charset="0"/>
              </a:rPr>
              <a:t/>
            </a:r>
            <a:br>
              <a:rPr lang="en-US" sz="1000" i="0">
                <a:latin typeface="Arial" pitchFamily="34" charset="0"/>
                <a:cs typeface="Times New Roman" pitchFamily="18" charset="0"/>
              </a:rPr>
            </a:br>
            <a:endParaRPr lang="en-US" sz="1800" i="0">
              <a:latin typeface="Arial" pitchFamily="34" charset="0"/>
            </a:endParaRPr>
          </a:p>
        </p:txBody>
      </p:sp>
    </p:spTree>
    <p:extLst>
      <p:ext uri="{BB962C8B-B14F-4D97-AF65-F5344CB8AC3E}">
        <p14:creationId xmlns:p14="http://schemas.microsoft.com/office/powerpoint/2010/main" val="4306043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609600" y="2133600"/>
            <a:ext cx="7924800" cy="3733800"/>
          </a:xfrm>
          <a:prstGeom prst="rect">
            <a:avLst/>
          </a:prstGeom>
          <a:noFill/>
          <a:ln w="9525">
            <a:noFill/>
            <a:miter lim="800000"/>
            <a:headEnd/>
            <a:tailEnd/>
          </a:ln>
        </p:spPr>
        <p:txBody>
          <a:bodyPr anchor="ctr"/>
          <a:lstStyle/>
          <a:p>
            <a:pPr algn="ctr" eaLnBrk="0" hangingPunct="0"/>
            <a:r>
              <a:rPr lang="en-US" sz="8000" b="1" i="0">
                <a:solidFill>
                  <a:schemeClr val="bg1"/>
                </a:solidFill>
                <a:latin typeface="Arial" pitchFamily="34" charset="0"/>
              </a:rPr>
              <a:t>Overview</a:t>
            </a:r>
            <a:endParaRPr lang="en-US" sz="8000" b="1" i="0">
              <a:solidFill>
                <a:srgbClr val="4B4B4B"/>
              </a:solidFill>
              <a:latin typeface="Arial" pitchFamily="34" charset="0"/>
            </a:endParaRPr>
          </a:p>
        </p:txBody>
      </p:sp>
      <p:pic>
        <p:nvPicPr>
          <p:cNvPr id="27651" name="Picture 6"/>
          <p:cNvPicPr>
            <a:picLocks noChangeAspect="1"/>
          </p:cNvPicPr>
          <p:nvPr/>
        </p:nvPicPr>
        <p:blipFill>
          <a:blip r:embed="rId3"/>
          <a:srcRect/>
          <a:stretch>
            <a:fillRect/>
          </a:stretch>
        </p:blipFill>
        <p:spPr bwMode="auto">
          <a:xfrm>
            <a:off x="0" y="-85725"/>
            <a:ext cx="9144000" cy="7029450"/>
          </a:xfrm>
          <a:prstGeom prst="rect">
            <a:avLst/>
          </a:prstGeom>
          <a:noFill/>
          <a:ln w="9525">
            <a:noFill/>
            <a:miter lim="800000"/>
            <a:headEnd/>
            <a:tailEnd/>
          </a:ln>
        </p:spPr>
      </p:pic>
      <p:sp>
        <p:nvSpPr>
          <p:cNvPr id="27652" name="TextBox 8"/>
          <p:cNvSpPr txBox="1">
            <a:spLocks noChangeArrowheads="1"/>
          </p:cNvSpPr>
          <p:nvPr/>
        </p:nvSpPr>
        <p:spPr bwMode="auto">
          <a:xfrm>
            <a:off x="228600" y="1981200"/>
            <a:ext cx="8610600" cy="3231654"/>
          </a:xfrm>
          <a:prstGeom prst="rect">
            <a:avLst/>
          </a:prstGeom>
          <a:noFill/>
          <a:ln w="9525">
            <a:noFill/>
            <a:miter lim="800000"/>
            <a:headEnd/>
            <a:tailEnd/>
          </a:ln>
        </p:spPr>
        <p:txBody>
          <a:bodyPr>
            <a:spAutoFit/>
          </a:bodyPr>
          <a:lstStyle/>
          <a:p>
            <a:pPr algn="ctr" eaLnBrk="0" hangingPunct="0"/>
            <a:r>
              <a:rPr lang="en-US" sz="6600" b="1" i="0" dirty="0">
                <a:solidFill>
                  <a:schemeClr val="bg1"/>
                </a:solidFill>
                <a:latin typeface="Arial" pitchFamily="34" charset="0"/>
              </a:rPr>
              <a:t>Leading Through Challenge</a:t>
            </a:r>
          </a:p>
          <a:p>
            <a:pPr algn="ctr" eaLnBrk="0" hangingPunct="0"/>
            <a:r>
              <a:rPr lang="en-US" sz="3600" b="1" i="0" dirty="0">
                <a:solidFill>
                  <a:schemeClr val="bg1"/>
                </a:solidFill>
                <a:latin typeface="Arial" pitchFamily="34" charset="0"/>
              </a:rPr>
              <a:t>Café </a:t>
            </a:r>
            <a:r>
              <a:rPr lang="en-US" sz="3600" b="1" i="0" dirty="0" smtClean="0">
                <a:solidFill>
                  <a:schemeClr val="bg1"/>
                </a:solidFill>
                <a:latin typeface="Arial" pitchFamily="34" charset="0"/>
              </a:rPr>
              <a:t>Session</a:t>
            </a:r>
          </a:p>
          <a:p>
            <a:pPr algn="ctr" eaLnBrk="0" hangingPunct="0"/>
            <a:endParaRPr lang="en-US" sz="3600" dirty="0">
              <a:latin typeface="Arial" pitchFamily="34" charset="0"/>
            </a:endParaRPr>
          </a:p>
        </p:txBody>
      </p:sp>
    </p:spTree>
    <p:extLst>
      <p:ext uri="{BB962C8B-B14F-4D97-AF65-F5344CB8AC3E}">
        <p14:creationId xmlns:p14="http://schemas.microsoft.com/office/powerpoint/2010/main" val="37639736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1066800" y="457200"/>
            <a:ext cx="7772400" cy="1143000"/>
          </a:xfrm>
          <a:prstGeom prst="rect">
            <a:avLst/>
          </a:prstGeom>
          <a:noFill/>
          <a:ln w="9525">
            <a:noFill/>
            <a:miter lim="800000"/>
            <a:headEnd/>
            <a:tailEnd/>
          </a:ln>
        </p:spPr>
        <p:txBody>
          <a:bodyPr anchor="ctr"/>
          <a:lstStyle/>
          <a:p>
            <a:pPr algn="ctr" eaLnBrk="0" hangingPunct="0"/>
            <a:r>
              <a:rPr lang="en-US" sz="4400" i="0">
                <a:solidFill>
                  <a:srgbClr val="007FC4"/>
                </a:solidFill>
                <a:latin typeface="Arial" pitchFamily="34" charset="0"/>
              </a:rPr>
              <a:t>Learning Objectives</a:t>
            </a:r>
          </a:p>
        </p:txBody>
      </p:sp>
      <p:sp>
        <p:nvSpPr>
          <p:cNvPr id="28675" name="Rectangle 5"/>
          <p:cNvSpPr>
            <a:spLocks noGrp="1" noChangeArrowheads="1"/>
          </p:cNvSpPr>
          <p:nvPr>
            <p:ph type="body" idx="1"/>
          </p:nvPr>
        </p:nvSpPr>
        <p:spPr bwMode="auto">
          <a:xfrm>
            <a:off x="1219200" y="1600200"/>
            <a:ext cx="7467600" cy="4525963"/>
          </a:xfrm>
          <a:noFill/>
          <a:ln>
            <a:miter lim="800000"/>
            <a:headEnd/>
            <a:tailEnd/>
          </a:ln>
        </p:spPr>
        <p:txBody>
          <a:bodyPr wrap="square" lIns="91440" tIns="45720" rIns="91440" bIns="45720" numCol="1" anchor="t" anchorCtr="0" compatLnSpc="1">
            <a:prstTxWarp prst="textNoShape">
              <a:avLst/>
            </a:prstTxWarp>
          </a:bodyPr>
          <a:lstStyle/>
          <a:p>
            <a:r>
              <a:rPr lang="en-US" smtClean="0">
                <a:ea typeface="ＭＳ Ｐゴシック"/>
                <a:cs typeface="ＭＳ Ｐゴシック"/>
              </a:rPr>
              <a:t>Begin thinking of strategies for dealing with common roadblocks that are best dealt with by a Change Leader</a:t>
            </a:r>
          </a:p>
          <a:p>
            <a:endParaRPr lang="en-US" smtClean="0">
              <a:ea typeface="ＭＳ Ｐゴシック"/>
              <a:cs typeface="ＭＳ Ｐゴシック"/>
            </a:endParaRPr>
          </a:p>
          <a:p>
            <a:r>
              <a:rPr lang="en-US" smtClean="0">
                <a:ea typeface="ＭＳ Ｐゴシック"/>
                <a:cs typeface="ＭＳ Ｐゴシック"/>
              </a:rPr>
              <a:t>Learn a method of brainstorming that includes all the people involved.</a:t>
            </a:r>
          </a:p>
        </p:txBody>
      </p:sp>
    </p:spTree>
    <p:extLst>
      <p:ext uri="{BB962C8B-B14F-4D97-AF65-F5344CB8AC3E}">
        <p14:creationId xmlns:p14="http://schemas.microsoft.com/office/powerpoint/2010/main" val="182283114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rtlCol="0" anchor="t">
            <a:normAutofit fontScale="90000"/>
          </a:bodyPr>
          <a:lstStyle/>
          <a:p>
            <a:pPr>
              <a:defRPr/>
            </a:pPr>
            <a:r>
              <a:rPr lang="en-US" smtClean="0">
                <a:ea typeface="ＭＳ Ｐゴシック"/>
                <a:cs typeface="ＭＳ Ｐゴシック"/>
              </a:rPr>
              <a:t>Reminder:</a:t>
            </a:r>
            <a:br>
              <a:rPr lang="en-US" smtClean="0">
                <a:ea typeface="ＭＳ Ｐゴシック"/>
                <a:cs typeface="ＭＳ Ｐゴシック"/>
              </a:rPr>
            </a:br>
            <a:r>
              <a:rPr lang="en-US" smtClean="0">
                <a:ea typeface="ＭＳ Ｐゴシック"/>
                <a:cs typeface="ＭＳ Ｐゴシック"/>
              </a:rPr>
              <a:t> Role of a Change Leader</a:t>
            </a:r>
          </a:p>
        </p:txBody>
      </p:sp>
      <p:sp>
        <p:nvSpPr>
          <p:cNvPr id="29699" name="Rectangle 5"/>
          <p:cNvSpPr>
            <a:spLocks noGrp="1" noChangeArrowheads="1"/>
          </p:cNvSpPr>
          <p:nvPr>
            <p:ph type="body" idx="1"/>
          </p:nvPr>
        </p:nvSpPr>
        <p:spPr bwMode="auto">
          <a:xfrm>
            <a:off x="457200" y="2133600"/>
            <a:ext cx="8229600" cy="3992563"/>
          </a:xfrm>
          <a:noFill/>
          <a:ln>
            <a:miter lim="800000"/>
            <a:headEnd/>
            <a:tailEnd/>
          </a:ln>
        </p:spPr>
        <p:txBody>
          <a:bodyPr wrap="square" lIns="91440" tIns="45720" rIns="91440" bIns="45720" numCol="1" anchor="t" anchorCtr="0" compatLnSpc="1">
            <a:prstTxWarp prst="textNoShape">
              <a:avLst/>
            </a:prstTxWarp>
          </a:bodyPr>
          <a:lstStyle/>
          <a:p>
            <a:pPr lvl="2"/>
            <a:r>
              <a:rPr lang="en-US" sz="2800" smtClean="0">
                <a:ea typeface="ＭＳ Ｐゴシック"/>
              </a:rPr>
              <a:t>Creating an environment where ongoing improvement is a way of life</a:t>
            </a:r>
          </a:p>
          <a:p>
            <a:pPr lvl="3"/>
            <a:r>
              <a:rPr lang="en-US" sz="2400" smtClean="0">
                <a:latin typeface="Arial" pitchFamily="34" charset="0"/>
                <a:ea typeface="ＭＳ Ｐゴシック"/>
              </a:rPr>
              <a:t>Champions the use of data, process thinking, and collaborative inquiry as an effective means to achieve goals</a:t>
            </a:r>
          </a:p>
          <a:p>
            <a:pPr lvl="3"/>
            <a:r>
              <a:rPr lang="en-US" sz="2400" smtClean="0">
                <a:latin typeface="Arial" pitchFamily="34" charset="0"/>
                <a:ea typeface="ＭＳ Ｐゴシック"/>
              </a:rPr>
              <a:t>Allocates resources (time, personnel) within the bounds of their authority</a:t>
            </a:r>
          </a:p>
          <a:p>
            <a:pPr lvl="3"/>
            <a:r>
              <a:rPr lang="en-US" sz="2400" smtClean="0">
                <a:latin typeface="Arial" pitchFamily="34" charset="0"/>
                <a:ea typeface="ＭＳ Ｐゴシック"/>
              </a:rPr>
              <a:t>Sponsors and guides project teams</a:t>
            </a:r>
          </a:p>
          <a:p>
            <a:pPr>
              <a:lnSpc>
                <a:spcPct val="90000"/>
              </a:lnSpc>
            </a:pPr>
            <a:endParaRPr lang="en-US" sz="2400" smtClean="0">
              <a:ea typeface="ＭＳ Ｐゴシック"/>
              <a:cs typeface="ＭＳ Ｐゴシック"/>
            </a:endParaRPr>
          </a:p>
        </p:txBody>
      </p:sp>
    </p:spTree>
    <p:extLst>
      <p:ext uri="{BB962C8B-B14F-4D97-AF65-F5344CB8AC3E}">
        <p14:creationId xmlns:p14="http://schemas.microsoft.com/office/powerpoint/2010/main" val="24658169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xfrm>
            <a:off x="914400" y="274638"/>
            <a:ext cx="7772400" cy="1143000"/>
          </a:xfrm>
        </p:spPr>
        <p:txBody>
          <a:bodyPr rtlCol="0" anchor="t">
            <a:normAutofit fontScale="90000"/>
          </a:bodyPr>
          <a:lstStyle/>
          <a:p>
            <a:pPr>
              <a:defRPr/>
            </a:pPr>
            <a:r>
              <a:rPr lang="en-US" smtClean="0">
                <a:ea typeface="ＭＳ Ｐゴシック"/>
                <a:cs typeface="ＭＳ Ｐゴシック"/>
              </a:rPr>
              <a:t>Overcoming Organizational and Team Barriers</a:t>
            </a:r>
          </a:p>
        </p:txBody>
      </p:sp>
      <p:sp>
        <p:nvSpPr>
          <p:cNvPr id="30723" name="Rectangle 5"/>
          <p:cNvSpPr>
            <a:spLocks noGrp="1" noChangeArrowheads="1"/>
          </p:cNvSpPr>
          <p:nvPr>
            <p:ph type="body" idx="1"/>
          </p:nvPr>
        </p:nvSpPr>
        <p:spPr bwMode="auto">
          <a:xfrm>
            <a:off x="1066800" y="1905000"/>
            <a:ext cx="7620000" cy="4221163"/>
          </a:xfrm>
          <a:noFill/>
          <a:ln>
            <a:miter lim="800000"/>
            <a:headEnd/>
            <a:tailEnd/>
          </a:ln>
        </p:spPr>
        <p:txBody>
          <a:bodyPr wrap="square" lIns="91440" tIns="45720" rIns="91440" bIns="45720" numCol="1" anchor="t" anchorCtr="0" compatLnSpc="1">
            <a:prstTxWarp prst="textNoShape">
              <a:avLst/>
            </a:prstTxWarp>
          </a:bodyPr>
          <a:lstStyle/>
          <a:p>
            <a:r>
              <a:rPr lang="en-US" smtClean="0">
                <a:ea typeface="ＭＳ Ｐゴシック"/>
                <a:cs typeface="ＭＳ Ｐゴシック"/>
              </a:rPr>
              <a:t>A key role of a Change Leader is to deal with organizational barriers that may be standing in the way, and to make sure a team keeps on track</a:t>
            </a:r>
          </a:p>
        </p:txBody>
      </p:sp>
    </p:spTree>
    <p:extLst>
      <p:ext uri="{BB962C8B-B14F-4D97-AF65-F5344CB8AC3E}">
        <p14:creationId xmlns:p14="http://schemas.microsoft.com/office/powerpoint/2010/main" val="8087094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chor="t"/>
          <a:lstStyle/>
          <a:p>
            <a:r>
              <a:rPr lang="en-US" smtClean="0">
                <a:ea typeface="ＭＳ Ｐゴシック"/>
                <a:cs typeface="ＭＳ Ｐゴシック"/>
              </a:rPr>
              <a:t>Café Session</a:t>
            </a:r>
          </a:p>
        </p:txBody>
      </p:sp>
      <p:sp>
        <p:nvSpPr>
          <p:cNvPr id="31747" name="Content Placeholder 2"/>
          <p:cNvSpPr>
            <a:spLocks noGrp="1"/>
          </p:cNvSpPr>
          <p:nvPr>
            <p:ph idx="1"/>
          </p:nvPr>
        </p:nvSpPr>
        <p:spPr bwMode="auto">
          <a:xfrm>
            <a:off x="990600" y="1066800"/>
            <a:ext cx="7696200" cy="5059363"/>
          </a:xfrm>
          <a:noFill/>
          <a:ln>
            <a:miter lim="800000"/>
            <a:headEnd/>
            <a:tailEnd/>
          </a:ln>
        </p:spPr>
        <p:txBody>
          <a:bodyPr wrap="square" lIns="91440" tIns="45720" rIns="91440" bIns="45720" numCol="1" anchor="t" anchorCtr="0" compatLnSpc="1">
            <a:prstTxWarp prst="textNoShape">
              <a:avLst/>
            </a:prstTxWarp>
          </a:bodyPr>
          <a:lstStyle/>
          <a:p>
            <a:r>
              <a:rPr lang="en-US" sz="2800" smtClean="0">
                <a:ea typeface="ＭＳ Ｐゴシック"/>
                <a:cs typeface="ＭＳ Ｐゴシック"/>
              </a:rPr>
              <a:t>Participants “number off” (number of teams equal to the number of problem statements used)</a:t>
            </a:r>
          </a:p>
          <a:p>
            <a:r>
              <a:rPr lang="en-US" sz="2800" smtClean="0">
                <a:ea typeface="ＭＳ Ｐゴシック"/>
                <a:cs typeface="ＭＳ Ｐゴシック"/>
              </a:rPr>
              <a:t>Review problem statement examples around the room and assign a number to each</a:t>
            </a:r>
          </a:p>
          <a:p>
            <a:r>
              <a:rPr lang="en-US" sz="2800" smtClean="0">
                <a:ea typeface="ＭＳ Ｐゴシック"/>
                <a:cs typeface="ＭＳ Ｐゴシック"/>
              </a:rPr>
              <a:t>Assign a Scribe to each station</a:t>
            </a:r>
          </a:p>
          <a:p>
            <a:r>
              <a:rPr lang="en-US" sz="2800" smtClean="0">
                <a:ea typeface="ＭＳ Ｐゴシック"/>
                <a:cs typeface="ＭＳ Ｐゴシック"/>
              </a:rPr>
              <a:t>3 minute brainstorming session at each station </a:t>
            </a:r>
          </a:p>
          <a:p>
            <a:r>
              <a:rPr lang="en-US" sz="2800" smtClean="0">
                <a:ea typeface="ＭＳ Ｐゴシック"/>
                <a:cs typeface="ＭＳ Ｐゴシック"/>
              </a:rPr>
              <a:t>Move around the room clockwise </a:t>
            </a:r>
          </a:p>
          <a:p>
            <a:pPr>
              <a:buFontTx/>
              <a:buNone/>
            </a:pPr>
            <a:endParaRPr lang="en-US" smtClean="0">
              <a:ea typeface="ＭＳ Ｐゴシック"/>
              <a:cs typeface="ＭＳ Ｐゴシック"/>
            </a:endParaRPr>
          </a:p>
          <a:p>
            <a:pPr>
              <a:buFontTx/>
              <a:buNone/>
            </a:pPr>
            <a:endParaRPr lang="en-US" smtClean="0">
              <a:ea typeface="ＭＳ Ｐゴシック"/>
              <a:cs typeface="ＭＳ Ｐゴシック"/>
            </a:endParaRPr>
          </a:p>
          <a:p>
            <a:endParaRPr lang="en-US" smtClean="0">
              <a:ea typeface="ＭＳ Ｐゴシック"/>
              <a:cs typeface="ＭＳ Ｐゴシック"/>
            </a:endParaRPr>
          </a:p>
        </p:txBody>
      </p:sp>
    </p:spTree>
    <p:extLst>
      <p:ext uri="{BB962C8B-B14F-4D97-AF65-F5344CB8AC3E}">
        <p14:creationId xmlns:p14="http://schemas.microsoft.com/office/powerpoint/2010/main" val="38130309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chor="t"/>
          <a:lstStyle/>
          <a:p>
            <a:r>
              <a:rPr lang="en-US" smtClean="0">
                <a:ea typeface="ＭＳ Ｐゴシック"/>
                <a:cs typeface="ＭＳ Ｐゴシック"/>
              </a:rPr>
              <a:t>Example of problem questions</a:t>
            </a:r>
          </a:p>
        </p:txBody>
      </p:sp>
      <p:sp>
        <p:nvSpPr>
          <p:cNvPr id="32771" name="Content Placeholder 2"/>
          <p:cNvSpPr>
            <a:spLocks noGrp="1"/>
          </p:cNvSpPr>
          <p:nvPr>
            <p:ph idx="1"/>
          </p:nvPr>
        </p:nvSpPr>
        <p:spPr bwMode="auto">
          <a:xfrm>
            <a:off x="1143000" y="2255838"/>
            <a:ext cx="7543800" cy="4525962"/>
          </a:xfrm>
          <a:noFill/>
          <a:ln>
            <a:miter lim="800000"/>
            <a:headEnd/>
            <a:tailEnd/>
          </a:ln>
        </p:spPr>
        <p:txBody>
          <a:bodyPr wrap="square" lIns="91440" tIns="45720" rIns="91440" bIns="45720" numCol="1" anchor="t" anchorCtr="0" compatLnSpc="1">
            <a:prstTxWarp prst="textNoShape">
              <a:avLst/>
            </a:prstTxWarp>
          </a:bodyPr>
          <a:lstStyle/>
          <a:p>
            <a:r>
              <a:rPr lang="en-US" smtClean="0">
                <a:ea typeface="ＭＳ Ｐゴシック"/>
                <a:cs typeface="ＭＳ Ｐゴシック"/>
              </a:rPr>
              <a:t>Examples in your workbook</a:t>
            </a:r>
          </a:p>
          <a:p>
            <a:r>
              <a:rPr lang="en-US" smtClean="0">
                <a:ea typeface="ＭＳ Ｐゴシック"/>
                <a:cs typeface="ＭＳ Ｐゴシック"/>
              </a:rPr>
              <a:t>Brainstorming can be done in person or virtually</a:t>
            </a:r>
          </a:p>
          <a:p>
            <a:pPr>
              <a:buFontTx/>
              <a:buNone/>
            </a:pPr>
            <a:r>
              <a:rPr lang="en-US" smtClean="0">
                <a:ea typeface="ＭＳ Ｐゴシック"/>
                <a:cs typeface="ＭＳ Ｐゴシック"/>
              </a:rPr>
              <a:t> </a:t>
            </a:r>
          </a:p>
        </p:txBody>
      </p:sp>
    </p:spTree>
    <p:extLst>
      <p:ext uri="{BB962C8B-B14F-4D97-AF65-F5344CB8AC3E}">
        <p14:creationId xmlns:p14="http://schemas.microsoft.com/office/powerpoint/2010/main" val="28679366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rtlCol="0" anchor="t">
            <a:normAutofit fontScale="90000"/>
          </a:bodyPr>
          <a:lstStyle/>
          <a:p>
            <a:pPr>
              <a:defRPr/>
            </a:pPr>
            <a:r>
              <a:rPr lang="en-US" smtClean="0">
                <a:ea typeface="ＭＳ Ｐゴシック"/>
                <a:cs typeface="ＭＳ Ｐゴシック"/>
              </a:rPr>
              <a:t>Executive Sponsor buy-in and Involvement</a:t>
            </a:r>
          </a:p>
        </p:txBody>
      </p:sp>
      <p:sp>
        <p:nvSpPr>
          <p:cNvPr id="33795" name="Rectangle 3"/>
          <p:cNvSpPr>
            <a:spLocks noGrp="1" noChangeArrowheads="1"/>
          </p:cNvSpPr>
          <p:nvPr>
            <p:ph type="body" idx="1"/>
          </p:nvPr>
        </p:nvSpPr>
        <p:spPr bwMode="auto">
          <a:xfrm>
            <a:off x="838200" y="1447800"/>
            <a:ext cx="8153400" cy="4648200"/>
          </a:xfrm>
          <a:noFill/>
          <a:ln>
            <a:miter lim="800000"/>
            <a:headEnd/>
            <a:tailEnd/>
          </a:ln>
        </p:spPr>
        <p:txBody>
          <a:bodyPr wrap="square" lIns="91440" tIns="45720" rIns="91440" bIns="45720" numCol="1" anchor="t" anchorCtr="0" compatLnSpc="1">
            <a:prstTxWarp prst="textNoShape">
              <a:avLst/>
            </a:prstTxWarp>
          </a:bodyPr>
          <a:lstStyle/>
          <a:p>
            <a:pPr>
              <a:lnSpc>
                <a:spcPct val="140000"/>
              </a:lnSpc>
            </a:pPr>
            <a:r>
              <a:rPr lang="en-US" sz="2400" dirty="0" smtClean="0">
                <a:ea typeface="ＭＳ Ｐゴシック"/>
                <a:cs typeface="ＭＳ Ｐゴシック"/>
              </a:rPr>
              <a:t>The Executive Sponsor expressed an initial interest in the project and in your participation at the Change Leader Academy but has made little effort to meet with you to review progress, to meet with the Change Team, or to provide necessary resources, time, etc. to make the change a success. What are some things you might do, as the Change Leader, to get the Exec. Sponsor more engaged with and visibly supporting the change process in your organization?</a:t>
            </a:r>
          </a:p>
        </p:txBody>
      </p:sp>
    </p:spTree>
    <p:extLst>
      <p:ext uri="{BB962C8B-B14F-4D97-AF65-F5344CB8AC3E}">
        <p14:creationId xmlns:p14="http://schemas.microsoft.com/office/powerpoint/2010/main" val="2029339970"/>
      </p:ext>
    </p:extLst>
  </p:cSld>
  <p:clrMapOvr>
    <a:masterClrMapping/>
  </p:clrMapOvr>
  <p:transition advClick="0" advTm="5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chor="t"/>
          <a:lstStyle/>
          <a:p>
            <a:r>
              <a:rPr lang="en-US" smtClean="0">
                <a:ea typeface="ＭＳ Ｐゴシック"/>
                <a:cs typeface="ＭＳ Ｐゴシック"/>
              </a:rPr>
              <a:t>Motivating Teams</a:t>
            </a:r>
          </a:p>
        </p:txBody>
      </p:sp>
      <p:sp>
        <p:nvSpPr>
          <p:cNvPr id="34819" name="Rectangle 3"/>
          <p:cNvSpPr>
            <a:spLocks noGrp="1" noChangeArrowheads="1"/>
          </p:cNvSpPr>
          <p:nvPr>
            <p:ph type="body" idx="1"/>
          </p:nvPr>
        </p:nvSpPr>
        <p:spPr bwMode="auto">
          <a:xfrm>
            <a:off x="838200" y="1600200"/>
            <a:ext cx="7848600" cy="4525963"/>
          </a:xfrm>
          <a:noFill/>
          <a:ln>
            <a:miter lim="800000"/>
            <a:headEnd/>
            <a:tailEnd/>
          </a:ln>
        </p:spPr>
        <p:txBody>
          <a:bodyPr wrap="square" lIns="91440" tIns="45720" rIns="91440" bIns="45720" numCol="1" anchor="t" anchorCtr="0" compatLnSpc="1">
            <a:prstTxWarp prst="textNoShape">
              <a:avLst/>
            </a:prstTxWarp>
          </a:bodyPr>
          <a:lstStyle/>
          <a:p>
            <a:pPr>
              <a:lnSpc>
                <a:spcPct val="140000"/>
              </a:lnSpc>
            </a:pPr>
            <a:r>
              <a:rPr lang="en-US" sz="2400" smtClean="0">
                <a:ea typeface="ＭＳ Ｐゴシック"/>
                <a:cs typeface="ＭＳ Ｐゴシック"/>
              </a:rPr>
              <a:t>Your Change Team has been working on the Change Project for several weeks and no progress has been made toward the project aim. The team appears to have little interest or enthusiasm to work on the Exec sponsor-selected project. As the Change Leader, what are some strategies and/or tactics you might use to engage and motivate the team and secure their buy-in for this project?</a:t>
            </a:r>
          </a:p>
        </p:txBody>
      </p:sp>
    </p:spTree>
    <p:extLst>
      <p:ext uri="{BB962C8B-B14F-4D97-AF65-F5344CB8AC3E}">
        <p14:creationId xmlns:p14="http://schemas.microsoft.com/office/powerpoint/2010/main" val="970039678"/>
      </p:ext>
    </p:extLst>
  </p:cSld>
  <p:clrMapOvr>
    <a:masterClrMapping/>
  </p:clrMapOvr>
  <p:transition advClick="0" advTm="5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chor="t"/>
          <a:lstStyle/>
          <a:p>
            <a:r>
              <a:rPr lang="en-US" smtClean="0">
                <a:ea typeface="ＭＳ Ｐゴシック"/>
                <a:cs typeface="ＭＳ Ｐゴシック"/>
              </a:rPr>
              <a:t>Time Management</a:t>
            </a:r>
          </a:p>
        </p:txBody>
      </p:sp>
      <p:sp>
        <p:nvSpPr>
          <p:cNvPr id="35843" name="Rectangle 3"/>
          <p:cNvSpPr>
            <a:spLocks noGrp="1" noChangeArrowheads="1"/>
          </p:cNvSpPr>
          <p:nvPr>
            <p:ph type="body" idx="1"/>
          </p:nvPr>
        </p:nvSpPr>
        <p:spPr bwMode="auto">
          <a:xfrm>
            <a:off x="914400" y="1600200"/>
            <a:ext cx="7772400" cy="4525963"/>
          </a:xfrm>
          <a:noFill/>
          <a:ln>
            <a:miter lim="800000"/>
            <a:headEnd/>
            <a:tailEnd/>
          </a:ln>
        </p:spPr>
        <p:txBody>
          <a:bodyPr wrap="square" lIns="91440" tIns="45720" rIns="91440" bIns="45720" numCol="1" anchor="t" anchorCtr="0" compatLnSpc="1">
            <a:prstTxWarp prst="textNoShape">
              <a:avLst/>
            </a:prstTxWarp>
          </a:bodyPr>
          <a:lstStyle/>
          <a:p>
            <a:pPr>
              <a:lnSpc>
                <a:spcPct val="135000"/>
              </a:lnSpc>
            </a:pPr>
            <a:r>
              <a:rPr lang="en-US" sz="2400" smtClean="0">
                <a:ea typeface="ＭＳ Ｐゴシック"/>
                <a:cs typeface="ＭＳ Ｐゴシック"/>
              </a:rPr>
              <a:t>The Exec. Sponsor has provided a strong rationale for the current Change Project. However, as the Change Leader, you are struggling to find the time to work on the project on top of an already bursting workload. Your Change Team is expressing the same concern, and as a result little progress is being made.  How might you go about freeing up time on your schedule and others’ to allow the project to get off the ground?</a:t>
            </a:r>
          </a:p>
        </p:txBody>
      </p:sp>
    </p:spTree>
    <p:extLst>
      <p:ext uri="{BB962C8B-B14F-4D97-AF65-F5344CB8AC3E}">
        <p14:creationId xmlns:p14="http://schemas.microsoft.com/office/powerpoint/2010/main" val="1653947228"/>
      </p:ext>
    </p:extLst>
  </p:cSld>
  <p:clrMapOvr>
    <a:masterClrMapping/>
  </p:clrMapOvr>
  <p:transition advClick="0"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914400" y="304800"/>
            <a:ext cx="7772400" cy="111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sz="4000" b="1" smtClean="0">
                <a:solidFill>
                  <a:srgbClr val="0070C0"/>
                </a:solidFill>
                <a:ea typeface="ＭＳ Ｐゴシック" charset="-128"/>
              </a:rPr>
              <a:t>Who’s Who in </a:t>
            </a:r>
            <a:br>
              <a:rPr lang="en-US" sz="4000" b="1" smtClean="0">
                <a:solidFill>
                  <a:srgbClr val="0070C0"/>
                </a:solidFill>
                <a:ea typeface="ＭＳ Ｐゴシック" charset="-128"/>
              </a:rPr>
            </a:br>
            <a:r>
              <a:rPr lang="en-US" sz="4000" b="1" smtClean="0">
                <a:solidFill>
                  <a:srgbClr val="0070C0"/>
                </a:solidFill>
                <a:ea typeface="ＭＳ Ｐゴシック" charset="-128"/>
              </a:rPr>
              <a:t>Process Improvement?</a:t>
            </a:r>
          </a:p>
        </p:txBody>
      </p:sp>
      <p:sp>
        <p:nvSpPr>
          <p:cNvPr id="39939" name="Rectangle 3"/>
          <p:cNvSpPr>
            <a:spLocks noGrp="1" noChangeArrowheads="1"/>
          </p:cNvSpPr>
          <p:nvPr>
            <p:ph type="body" idx="4294967295"/>
          </p:nvPr>
        </p:nvSpPr>
        <p:spPr bwMode="auto">
          <a:xfrm>
            <a:off x="914400" y="1828800"/>
            <a:ext cx="7772400" cy="3657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charset="-128"/>
              </a:rPr>
              <a:t>The </a:t>
            </a:r>
            <a:r>
              <a:rPr lang="en-US" b="1" smtClean="0">
                <a:ea typeface="ＭＳ Ｐゴシック" charset="-128"/>
              </a:rPr>
              <a:t>Executive Sponsor</a:t>
            </a:r>
            <a:r>
              <a:rPr lang="en-US" smtClean="0">
                <a:ea typeface="ＭＳ Ｐゴシック" charset="-128"/>
              </a:rPr>
              <a:t> articulates the vision and removes barriers to change.</a:t>
            </a:r>
          </a:p>
          <a:p>
            <a:r>
              <a:rPr lang="en-US" smtClean="0">
                <a:ea typeface="ＭＳ Ｐゴシック" charset="-128"/>
              </a:rPr>
              <a:t>The </a:t>
            </a:r>
            <a:r>
              <a:rPr lang="en-US" b="1" smtClean="0">
                <a:ea typeface="ＭＳ Ｐゴシック" charset="-128"/>
              </a:rPr>
              <a:t>Change Leader</a:t>
            </a:r>
            <a:r>
              <a:rPr lang="en-US" smtClean="0">
                <a:ea typeface="ＭＳ Ｐゴシック" charset="-128"/>
              </a:rPr>
              <a:t> motivates, empowers and leads the Change Team.</a:t>
            </a:r>
          </a:p>
          <a:p>
            <a:r>
              <a:rPr lang="en-US" smtClean="0">
                <a:ea typeface="ＭＳ Ｐゴシック" charset="-128"/>
              </a:rPr>
              <a:t>The </a:t>
            </a:r>
            <a:r>
              <a:rPr lang="en-US" b="1" smtClean="0">
                <a:ea typeface="ＭＳ Ｐゴシック" charset="-128"/>
              </a:rPr>
              <a:t>Change Team</a:t>
            </a:r>
            <a:r>
              <a:rPr lang="en-US" smtClean="0">
                <a:ea typeface="ＭＳ Ｐゴシック" charset="-128"/>
              </a:rPr>
              <a:t> plans and implements change cycles.</a:t>
            </a:r>
          </a:p>
        </p:txBody>
      </p:sp>
    </p:spTree>
    <p:extLst>
      <p:ext uri="{BB962C8B-B14F-4D97-AF65-F5344CB8AC3E}">
        <p14:creationId xmlns:p14="http://schemas.microsoft.com/office/powerpoint/2010/main" val="34136558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chor="t"/>
          <a:lstStyle/>
          <a:p>
            <a:r>
              <a:rPr lang="en-US" smtClean="0">
                <a:ea typeface="ＭＳ Ｐゴシック"/>
                <a:cs typeface="ＭＳ Ｐゴシック"/>
              </a:rPr>
              <a:t>Data Analysis</a:t>
            </a:r>
          </a:p>
        </p:txBody>
      </p:sp>
      <p:sp>
        <p:nvSpPr>
          <p:cNvPr id="36867" name="Rectangle 3"/>
          <p:cNvSpPr>
            <a:spLocks noGrp="1" noChangeArrowheads="1"/>
          </p:cNvSpPr>
          <p:nvPr>
            <p:ph type="body" idx="1"/>
          </p:nvPr>
        </p:nvSpPr>
        <p:spPr bwMode="auto">
          <a:xfrm>
            <a:off x="1066800" y="1600200"/>
            <a:ext cx="7620000" cy="4525963"/>
          </a:xfrm>
          <a:noFill/>
          <a:ln>
            <a:miter lim="800000"/>
            <a:headEnd/>
            <a:tailEnd/>
          </a:ln>
        </p:spPr>
        <p:txBody>
          <a:bodyPr wrap="square" lIns="91440" tIns="45720" rIns="91440" bIns="45720" numCol="1" anchor="t" anchorCtr="0" compatLnSpc="1">
            <a:prstTxWarp prst="textNoShape">
              <a:avLst/>
            </a:prstTxWarp>
          </a:bodyPr>
          <a:lstStyle/>
          <a:p>
            <a:pPr>
              <a:lnSpc>
                <a:spcPct val="140000"/>
              </a:lnSpc>
            </a:pPr>
            <a:r>
              <a:rPr lang="en-US" sz="2400" smtClean="0">
                <a:ea typeface="ＭＳ Ｐゴシック"/>
                <a:cs typeface="ＭＳ Ｐゴシック"/>
              </a:rPr>
              <a:t>As a Change Leader, you understand the importance of using data to guide and measure change. Currently, your organization collects the right information but isn't using it effectively in the change process. What are some strategies/tactics you might use to increase the use of data to drive and promote change in your organization?</a:t>
            </a:r>
          </a:p>
        </p:txBody>
      </p:sp>
    </p:spTree>
    <p:extLst>
      <p:ext uri="{BB962C8B-B14F-4D97-AF65-F5344CB8AC3E}">
        <p14:creationId xmlns:p14="http://schemas.microsoft.com/office/powerpoint/2010/main" val="2640730461"/>
      </p:ext>
    </p:extLst>
  </p:cSld>
  <p:clrMapOvr>
    <a:masterClrMapping/>
  </p:clrMapOvr>
  <p:transition advClick="0" advTm="5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chor="t"/>
          <a:lstStyle/>
          <a:p>
            <a:r>
              <a:rPr lang="en-US" smtClean="0">
                <a:ea typeface="ＭＳ Ｐゴシック"/>
                <a:cs typeface="ＭＳ Ｐゴシック"/>
              </a:rPr>
              <a:t>Debrief Café Session	</a:t>
            </a:r>
          </a:p>
        </p:txBody>
      </p:sp>
      <p:sp>
        <p:nvSpPr>
          <p:cNvPr id="37891" name="Content Placeholder 2"/>
          <p:cNvSpPr>
            <a:spLocks noGrp="1"/>
          </p:cNvSpPr>
          <p:nvPr>
            <p:ph idx="1"/>
          </p:nvPr>
        </p:nvSpPr>
        <p:spPr bwMode="auto">
          <a:xfrm>
            <a:off x="1219200" y="2103438"/>
            <a:ext cx="7467600" cy="4525962"/>
          </a:xfrm>
          <a:noFill/>
          <a:ln>
            <a:miter lim="800000"/>
            <a:headEnd/>
            <a:tailEnd/>
          </a:ln>
        </p:spPr>
        <p:txBody>
          <a:bodyPr wrap="square" lIns="91440" tIns="45720" rIns="91440" bIns="45720" numCol="1" anchor="t" anchorCtr="0" compatLnSpc="1">
            <a:prstTxWarp prst="textNoShape">
              <a:avLst/>
            </a:prstTxWarp>
          </a:bodyPr>
          <a:lstStyle/>
          <a:p>
            <a:r>
              <a:rPr lang="en-US" smtClean="0">
                <a:ea typeface="ＭＳ Ｐゴシック"/>
                <a:cs typeface="ＭＳ Ｐゴシック"/>
              </a:rPr>
              <a:t>Ask Scribe to read 2-3 ideas from each flip chart</a:t>
            </a:r>
          </a:p>
          <a:p>
            <a:endParaRPr lang="en-US" smtClean="0">
              <a:ea typeface="ＭＳ Ｐゴシック"/>
              <a:cs typeface="ＭＳ Ｐゴシック"/>
            </a:endParaRPr>
          </a:p>
          <a:p>
            <a:r>
              <a:rPr lang="en-US" smtClean="0">
                <a:ea typeface="ＭＳ Ｐゴシック"/>
                <a:cs typeface="ＭＳ Ｐゴシック"/>
              </a:rPr>
              <a:t>Did you like this?  Why?</a:t>
            </a:r>
          </a:p>
        </p:txBody>
      </p:sp>
    </p:spTree>
    <p:extLst>
      <p:ext uri="{BB962C8B-B14F-4D97-AF65-F5344CB8AC3E}">
        <p14:creationId xmlns:p14="http://schemas.microsoft.com/office/powerpoint/2010/main" val="4255345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&amp; Evaluations</a:t>
            </a:r>
            <a:endParaRPr lang="en-US" dirty="0"/>
          </a:p>
        </p:txBody>
      </p:sp>
      <p:sp>
        <p:nvSpPr>
          <p:cNvPr id="3" name="Content Placeholder 2"/>
          <p:cNvSpPr>
            <a:spLocks noGrp="1"/>
          </p:cNvSpPr>
          <p:nvPr>
            <p:ph idx="1"/>
          </p:nvPr>
        </p:nvSpPr>
        <p:spPr>
          <a:xfrm>
            <a:off x="1143000" y="1600200"/>
            <a:ext cx="7543800" cy="4525963"/>
          </a:xfrm>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lgn="ctr">
              <a:buNone/>
            </a:pPr>
            <a:r>
              <a:rPr lang="en-US" dirty="0" smtClean="0"/>
              <a:t>Please complete an evaluation.</a:t>
            </a:r>
          </a:p>
          <a:p>
            <a:pPr marL="0" indent="0" algn="ctr">
              <a:buNone/>
            </a:pPr>
            <a:r>
              <a:rPr lang="en-US" dirty="0" smtClean="0"/>
              <a:t>Thank you for coming!</a:t>
            </a:r>
            <a:endParaRPr lang="en-US" dirty="0"/>
          </a:p>
        </p:txBody>
      </p:sp>
    </p:spTree>
    <p:extLst>
      <p:ext uri="{BB962C8B-B14F-4D97-AF65-F5344CB8AC3E}">
        <p14:creationId xmlns:p14="http://schemas.microsoft.com/office/powerpoint/2010/main" val="182142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609600" y="2133600"/>
            <a:ext cx="7924800" cy="3733800"/>
          </a:xfrm>
          <a:prstGeom prst="rect">
            <a:avLst/>
          </a:prstGeom>
          <a:noFill/>
          <a:ln w="9525">
            <a:noFill/>
            <a:miter lim="800000"/>
            <a:headEnd/>
            <a:tailEnd/>
          </a:ln>
        </p:spPr>
        <p:txBody>
          <a:bodyPr anchor="ctr"/>
          <a:lstStyle/>
          <a:p>
            <a:pPr algn="ctr"/>
            <a:r>
              <a:rPr lang="en-US" sz="8000" b="1" i="0" dirty="0">
                <a:solidFill>
                  <a:schemeClr val="bg1"/>
                </a:solidFill>
                <a:latin typeface="Arial" charset="0"/>
              </a:rPr>
              <a:t>Overview</a:t>
            </a:r>
            <a:endParaRPr lang="en-US" sz="8000" b="1" i="0" dirty="0">
              <a:solidFill>
                <a:srgbClr val="4B4B4B"/>
              </a:solidFill>
              <a:latin typeface="Arial" charset="0"/>
            </a:endParaRPr>
          </a:p>
        </p:txBody>
      </p:sp>
      <p:pic>
        <p:nvPicPr>
          <p:cNvPr id="16387" name="Picture 6"/>
          <p:cNvPicPr>
            <a:picLocks noChangeAspect="1"/>
          </p:cNvPicPr>
          <p:nvPr/>
        </p:nvPicPr>
        <p:blipFill>
          <a:blip r:embed="rId3"/>
          <a:srcRect/>
          <a:stretch>
            <a:fillRect/>
          </a:stretch>
        </p:blipFill>
        <p:spPr bwMode="auto">
          <a:xfrm>
            <a:off x="0" y="-85725"/>
            <a:ext cx="9144000" cy="7029450"/>
          </a:xfrm>
          <a:prstGeom prst="rect">
            <a:avLst/>
          </a:prstGeom>
          <a:noFill/>
          <a:ln w="9525">
            <a:noFill/>
            <a:miter lim="800000"/>
            <a:headEnd/>
            <a:tailEnd/>
          </a:ln>
        </p:spPr>
      </p:pic>
      <p:sp>
        <p:nvSpPr>
          <p:cNvPr id="9" name="TextBox 8"/>
          <p:cNvSpPr txBox="1"/>
          <p:nvPr/>
        </p:nvSpPr>
        <p:spPr>
          <a:xfrm>
            <a:off x="2057400" y="2743200"/>
            <a:ext cx="6096000" cy="2215991"/>
          </a:xfrm>
          <a:prstGeom prst="rect">
            <a:avLst/>
          </a:prstGeom>
          <a:noFill/>
        </p:spPr>
        <p:txBody>
          <a:bodyPr>
            <a:spAutoFit/>
          </a:bodyPr>
          <a:lstStyle/>
          <a:p>
            <a:pPr algn="ctr"/>
            <a:r>
              <a:rPr lang="en-US" sz="6600" b="1" i="0" dirty="0" smtClean="0">
                <a:solidFill>
                  <a:schemeClr val="bg1"/>
                </a:solidFill>
                <a:latin typeface="Arial" charset="0"/>
              </a:rPr>
              <a:t>Walk-through</a:t>
            </a:r>
          </a:p>
          <a:p>
            <a:pPr algn="ctr"/>
            <a:endParaRPr lang="en-US" sz="3600" b="1" i="0" dirty="0">
              <a:solidFill>
                <a:schemeClr val="bg1"/>
              </a:solidFill>
              <a:latin typeface="Arial" charset="0"/>
            </a:endParaRPr>
          </a:p>
          <a:p>
            <a:pPr algn="ctr"/>
            <a:endParaRPr lang="en-US" sz="3600" dirty="0">
              <a:latin typeface="Arial" charset="0"/>
            </a:endParaRPr>
          </a:p>
        </p:txBody>
      </p:sp>
      <p:sp>
        <p:nvSpPr>
          <p:cNvPr id="6" name="32-Point Star 5"/>
          <p:cNvSpPr/>
          <p:nvPr/>
        </p:nvSpPr>
        <p:spPr bwMode="auto">
          <a:xfrm rot="1120322">
            <a:off x="6897797" y="265003"/>
            <a:ext cx="1981200" cy="1981200"/>
          </a:xfrm>
          <a:prstGeom prst="star32">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b="1" dirty="0" smtClean="0">
                <a:latin typeface="Times New Roman" charset="0"/>
              </a:rPr>
              <a:t>A</a:t>
            </a:r>
          </a:p>
          <a:p>
            <a:pPr marL="0" marR="0" indent="0" algn="ctr" defTabSz="914400" rtl="0" eaLnBrk="0" fontAlgn="base" latinLnBrk="0" hangingPunct="0">
              <a:lnSpc>
                <a:spcPct val="100000"/>
              </a:lnSpc>
              <a:spcBef>
                <a:spcPct val="0"/>
              </a:spcBef>
              <a:spcAft>
                <a:spcPct val="0"/>
              </a:spcAft>
              <a:buClrTx/>
              <a:buSzTx/>
              <a:buFontTx/>
              <a:buNone/>
              <a:tabLst/>
            </a:pPr>
            <a:r>
              <a:rPr lang="en-US" sz="1800" b="1" dirty="0" smtClean="0">
                <a:latin typeface="Times New Roman" charset="0"/>
              </a:rPr>
              <a:t>Valuable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baseline="0" dirty="0" smtClean="0">
                <a:ln>
                  <a:noFill/>
                </a:ln>
                <a:effectLst/>
                <a:cs typeface="Times New Roman" pitchFamily="18" charset="0"/>
              </a:rPr>
              <a:t>Tool</a:t>
            </a:r>
            <a:endParaRPr kumimoji="0" lang="en-US" sz="2800" b="1" u="none" strike="noStrike" cap="none" normalizeH="0" baseline="0" dirty="0">
              <a:ln>
                <a:noFill/>
              </a:ln>
              <a:effectLst/>
              <a:cs typeface="Times New Roman" pitchFamily="18" charset="0"/>
            </a:endParaRPr>
          </a:p>
        </p:txBody>
      </p:sp>
    </p:spTree>
    <p:extLst>
      <p:ext uri="{BB962C8B-B14F-4D97-AF65-F5344CB8AC3E}">
        <p14:creationId xmlns:p14="http://schemas.microsoft.com/office/powerpoint/2010/main" val="603691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en-US" dirty="0" smtClean="0">
                <a:ea typeface="ＭＳ Ｐゴシック" pitchFamily="-107" charset="-128"/>
              </a:rPr>
              <a:t>Learning Objectives</a:t>
            </a:r>
          </a:p>
        </p:txBody>
      </p:sp>
      <p:sp>
        <p:nvSpPr>
          <p:cNvPr id="18435" name="Content Placeholder 2"/>
          <p:cNvSpPr>
            <a:spLocks noGrp="1"/>
          </p:cNvSpPr>
          <p:nvPr>
            <p:ph idx="1"/>
          </p:nvPr>
        </p:nvSpPr>
        <p:spPr bwMode="auto">
          <a:xfrm>
            <a:off x="838200" y="1600200"/>
            <a:ext cx="8229600" cy="4525963"/>
          </a:xfrm>
          <a:noFill/>
          <a:ln>
            <a:miter lim="800000"/>
            <a:headEnd/>
            <a:tailEnd/>
          </a:ln>
        </p:spPr>
        <p:txBody>
          <a:bodyPr wrap="square" lIns="91440" tIns="45720" rIns="91440" bIns="45720" numCol="1" anchor="t" anchorCtr="0" compatLnSpc="1">
            <a:prstTxWarp prst="textNoShape">
              <a:avLst/>
            </a:prstTxWarp>
          </a:bodyPr>
          <a:lstStyle/>
          <a:p>
            <a:pPr>
              <a:buNone/>
            </a:pPr>
            <a:r>
              <a:rPr lang="en-US" dirty="0" smtClean="0">
                <a:ea typeface="ＭＳ Ｐゴシック" pitchFamily="-107" charset="-128"/>
              </a:rPr>
              <a:t>Participants will:</a:t>
            </a:r>
          </a:p>
          <a:p>
            <a:pPr marL="971550" lvl="1" indent="-514350">
              <a:buFont typeface="+mj-lt"/>
              <a:buAutoNum type="arabicPeriod"/>
            </a:pPr>
            <a:r>
              <a:rPr lang="en-US" dirty="0" smtClean="0">
                <a:ea typeface="ＭＳ Ｐゴシック" pitchFamily="-107" charset="-128"/>
              </a:rPr>
              <a:t>Identify processes that are working</a:t>
            </a:r>
          </a:p>
          <a:p>
            <a:pPr marL="971550" lvl="1" indent="-514350">
              <a:buFont typeface="+mj-lt"/>
              <a:buAutoNum type="arabicPeriod"/>
            </a:pPr>
            <a:r>
              <a:rPr lang="en-US" dirty="0" smtClean="0">
                <a:ea typeface="ＭＳ Ｐゴシック" pitchFamily="-107" charset="-128"/>
              </a:rPr>
              <a:t>Develop skills for identifying core problems and potential solutions</a:t>
            </a:r>
          </a:p>
          <a:p>
            <a:pPr marL="971550" lvl="1" indent="-514350">
              <a:buFont typeface="+mj-lt"/>
              <a:buAutoNum type="arabicPeriod"/>
            </a:pPr>
            <a:r>
              <a:rPr lang="en-US" dirty="0" smtClean="0">
                <a:ea typeface="ＭＳ Ｐゴシック" pitchFamily="-107" charset="-128"/>
              </a:rPr>
              <a:t>Identify ways in which the walk-through might be used to engage the change team and set the stage for change</a:t>
            </a:r>
          </a:p>
          <a:p>
            <a:endParaRPr lang="en-US" dirty="0" smtClean="0">
              <a:ea typeface="ＭＳ Ｐゴシック" pitchFamily="-107" charset="-128"/>
            </a:endParaRPr>
          </a:p>
        </p:txBody>
      </p:sp>
    </p:spTree>
    <p:extLst>
      <p:ext uri="{BB962C8B-B14F-4D97-AF65-F5344CB8AC3E}">
        <p14:creationId xmlns:p14="http://schemas.microsoft.com/office/powerpoint/2010/main" val="371347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685800" y="274638"/>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dirty="0" smtClean="0">
                <a:ea typeface="ＭＳ Ｐゴシック" pitchFamily="-107" charset="-128"/>
              </a:rPr>
              <a:t>Why Walk-through?</a:t>
            </a:r>
          </a:p>
        </p:txBody>
      </p:sp>
      <p:sp>
        <p:nvSpPr>
          <p:cNvPr id="20483" name="Content Placeholder 2"/>
          <p:cNvSpPr>
            <a:spLocks noGrp="1"/>
          </p:cNvSpPr>
          <p:nvPr>
            <p:ph idx="1"/>
          </p:nvPr>
        </p:nvSpPr>
        <p:spPr bwMode="auto">
          <a:xfrm>
            <a:off x="533400" y="1066800"/>
            <a:ext cx="8534400" cy="5410200"/>
          </a:xfrm>
          <a:noFill/>
          <a:ln>
            <a:miter lim="800000"/>
            <a:headEnd/>
            <a:tailEnd/>
          </a:ln>
        </p:spPr>
        <p:txBody>
          <a:bodyPr wrap="square" lIns="91440" tIns="45720" rIns="91440" bIns="45720" numCol="1" anchor="t" anchorCtr="0" compatLnSpc="1">
            <a:prstTxWarp prst="textNoShape">
              <a:avLst/>
            </a:prstTxWarp>
          </a:bodyPr>
          <a:lstStyle/>
          <a:p>
            <a:pPr>
              <a:buNone/>
            </a:pPr>
            <a:r>
              <a:rPr lang="en-US" dirty="0" smtClean="0">
                <a:ea typeface="ＭＳ Ｐゴシック" pitchFamily="-107" charset="-128"/>
              </a:rPr>
              <a:t>    The walk-through:</a:t>
            </a:r>
          </a:p>
          <a:p>
            <a:pPr marL="971550" lvl="1" indent="-514350">
              <a:buFont typeface="+mj-lt"/>
              <a:buAutoNum type="arabicPeriod"/>
            </a:pPr>
            <a:r>
              <a:rPr lang="en-US" dirty="0" smtClean="0">
                <a:ea typeface="ＭＳ Ｐゴシック" pitchFamily="-107" charset="-128"/>
              </a:rPr>
              <a:t>Helps you understand the customer and organizational processes</a:t>
            </a:r>
          </a:p>
          <a:p>
            <a:pPr marL="971550" lvl="1" indent="-514350">
              <a:buFont typeface="+mj-lt"/>
              <a:buAutoNum type="arabicPeriod"/>
            </a:pPr>
            <a:r>
              <a:rPr lang="en-US" dirty="0" smtClean="0">
                <a:ea typeface="ＭＳ Ｐゴシック" pitchFamily="-107" charset="-128"/>
              </a:rPr>
              <a:t>Provides a new perspective</a:t>
            </a:r>
          </a:p>
          <a:p>
            <a:pPr marL="1371600" lvl="2" indent="-457200"/>
            <a:r>
              <a:rPr lang="en-US" dirty="0" smtClean="0">
                <a:ea typeface="ＭＳ Ｐゴシック" pitchFamily="-107" charset="-128"/>
              </a:rPr>
              <a:t>Allows you to </a:t>
            </a:r>
            <a:r>
              <a:rPr lang="en-US" b="1" i="1" dirty="0" smtClean="0">
                <a:ea typeface="ＭＳ Ｐゴシック" pitchFamily="-107" charset="-128"/>
              </a:rPr>
              <a:t>feel</a:t>
            </a:r>
            <a:r>
              <a:rPr lang="en-US" dirty="0" smtClean="0">
                <a:ea typeface="ＭＳ Ｐゴシック" pitchFamily="-107" charset="-128"/>
              </a:rPr>
              <a:t> what it’s like</a:t>
            </a:r>
          </a:p>
          <a:p>
            <a:pPr marL="1371600" lvl="2" indent="-457200"/>
            <a:r>
              <a:rPr lang="en-US" dirty="0" smtClean="0">
                <a:ea typeface="ＭＳ Ｐゴシック" pitchFamily="-107" charset="-128"/>
              </a:rPr>
              <a:t>Lets you </a:t>
            </a:r>
            <a:r>
              <a:rPr lang="en-US" b="1" i="1" dirty="0" smtClean="0">
                <a:ea typeface="ＭＳ Ｐゴシック" pitchFamily="-107" charset="-128"/>
              </a:rPr>
              <a:t>see</a:t>
            </a:r>
            <a:r>
              <a:rPr lang="en-US" dirty="0" smtClean="0">
                <a:ea typeface="ＭＳ Ｐゴシック" pitchFamily="-107" charset="-128"/>
              </a:rPr>
              <a:t> the process for what it is</a:t>
            </a:r>
          </a:p>
          <a:p>
            <a:pPr marL="971550" lvl="1" indent="-514350">
              <a:buFont typeface="+mj-lt"/>
              <a:buAutoNum type="arabicPeriod"/>
            </a:pPr>
            <a:r>
              <a:rPr lang="en-US" dirty="0" smtClean="0">
                <a:ea typeface="ＭＳ Ｐゴシック" pitchFamily="-107" charset="-128"/>
              </a:rPr>
              <a:t>Keeps you asking </a:t>
            </a:r>
            <a:r>
              <a:rPr lang="en-US" u="sng" dirty="0" smtClean="0">
                <a:ea typeface="ＭＳ Ｐゴシック" pitchFamily="-107" charset="-128"/>
              </a:rPr>
              <a:t>why</a:t>
            </a:r>
            <a:r>
              <a:rPr lang="en-US" dirty="0" smtClean="0">
                <a:ea typeface="ＭＳ Ｐゴシック" pitchFamily="-107" charset="-128"/>
              </a:rPr>
              <a:t>…and why again.</a:t>
            </a:r>
          </a:p>
          <a:p>
            <a:pPr marL="457200" lvl="1" indent="0">
              <a:buNone/>
            </a:pPr>
            <a:r>
              <a:rPr lang="en-US" sz="2400" dirty="0" smtClean="0">
                <a:ea typeface="ＭＳ Ｐゴシック" pitchFamily="-107" charset="-128"/>
              </a:rPr>
              <a:t>Walk-through template:</a:t>
            </a:r>
          </a:p>
          <a:p>
            <a:pPr marL="457200" lvl="1" indent="0">
              <a:buNone/>
            </a:pPr>
            <a:r>
              <a:rPr lang="en-US" sz="2000" dirty="0">
                <a:ea typeface="ＭＳ Ｐゴシック" pitchFamily="-107" charset="-128"/>
              </a:rPr>
              <a:t>http://www.niatx.net/Content/ContentPage.aspx?PNID=2&amp;NID=143</a:t>
            </a:r>
            <a:endParaRPr lang="en-US" sz="2000" dirty="0" smtClean="0">
              <a:ea typeface="ＭＳ Ｐゴシック" pitchFamily="-107" charset="-128"/>
            </a:endParaRPr>
          </a:p>
          <a:p>
            <a:pPr marL="457200" lvl="1" indent="0">
              <a:buNone/>
            </a:pPr>
            <a:r>
              <a:rPr lang="en-US" sz="2400" dirty="0" smtClean="0">
                <a:ea typeface="ＭＳ Ｐゴシック" pitchFamily="-107" charset="-128"/>
              </a:rPr>
              <a:t>PI 101:</a:t>
            </a:r>
          </a:p>
          <a:p>
            <a:pPr marL="457200" lvl="1" indent="0">
              <a:buNone/>
            </a:pPr>
            <a:r>
              <a:rPr lang="en-US" sz="2400" dirty="0" smtClean="0">
                <a:ea typeface="ＭＳ Ｐゴシック" pitchFamily="-107" charset="-128"/>
              </a:rPr>
              <a:t>http</a:t>
            </a:r>
            <a:r>
              <a:rPr lang="en-US" sz="2400" dirty="0">
                <a:ea typeface="ＭＳ Ｐゴシック" pitchFamily="-107" charset="-128"/>
              </a:rPr>
              <a:t>://www.niatx.net/PI101/Walkthrough/Index.htm</a:t>
            </a:r>
            <a:endParaRPr lang="en-US" sz="2400" dirty="0" smtClean="0">
              <a:ea typeface="ＭＳ Ｐゴシック" pitchFamily="-107" charset="-128"/>
            </a:endParaRPr>
          </a:p>
        </p:txBody>
      </p:sp>
    </p:spTree>
    <p:extLst>
      <p:ext uri="{BB962C8B-B14F-4D97-AF65-F5344CB8AC3E}">
        <p14:creationId xmlns:p14="http://schemas.microsoft.com/office/powerpoint/2010/main" val="626825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22531" name="Rectangle 4"/>
          <p:cNvSpPr>
            <a:spLocks noChangeArrowheads="1"/>
          </p:cNvSpPr>
          <p:nvPr/>
        </p:nvSpPr>
        <p:spPr bwMode="auto">
          <a:xfrm>
            <a:off x="193675" y="2590800"/>
            <a:ext cx="8794750" cy="914400"/>
          </a:xfrm>
          <a:prstGeom prst="rect">
            <a:avLst/>
          </a:prstGeom>
          <a:noFill/>
          <a:ln w="9525">
            <a:noFill/>
            <a:miter lim="800000"/>
            <a:headEnd/>
            <a:tailEnd/>
          </a:ln>
        </p:spPr>
        <p:txBody>
          <a:bodyPr anchor="ctr"/>
          <a:lstStyle/>
          <a:p>
            <a:pPr algn="ctr"/>
            <a:r>
              <a:rPr lang="en-US" sz="5400" i="0" dirty="0">
                <a:solidFill>
                  <a:srgbClr val="007FC4"/>
                </a:solidFill>
                <a:latin typeface="Arial" charset="0"/>
              </a:rPr>
              <a:t>Walk-through </a:t>
            </a:r>
            <a:endParaRPr lang="en-US" sz="5400" i="0" dirty="0" smtClean="0">
              <a:solidFill>
                <a:srgbClr val="007FC4"/>
              </a:solidFill>
              <a:latin typeface="Arial" charset="0"/>
            </a:endParaRPr>
          </a:p>
          <a:p>
            <a:pPr algn="ctr"/>
            <a:r>
              <a:rPr lang="en-US" sz="5400" i="0" dirty="0" smtClean="0">
                <a:solidFill>
                  <a:srgbClr val="007FC4"/>
                </a:solidFill>
                <a:latin typeface="Arial" charset="0"/>
              </a:rPr>
              <a:t>Report-out</a:t>
            </a:r>
            <a:endParaRPr lang="en-US" sz="5400" i="0" dirty="0">
              <a:solidFill>
                <a:srgbClr val="007FC4"/>
              </a:solidFill>
              <a:latin typeface="Arial" charset="0"/>
            </a:endParaRPr>
          </a:p>
        </p:txBody>
      </p:sp>
    </p:spTree>
    <p:extLst>
      <p:ext uri="{BB962C8B-B14F-4D97-AF65-F5344CB8AC3E}">
        <p14:creationId xmlns:p14="http://schemas.microsoft.com/office/powerpoint/2010/main" val="788623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23555" name="Rectangle 2"/>
          <p:cNvSpPr txBox="1">
            <a:spLocks noChangeArrowheads="1"/>
          </p:cNvSpPr>
          <p:nvPr/>
        </p:nvSpPr>
        <p:spPr bwMode="auto">
          <a:xfrm>
            <a:off x="914400" y="304800"/>
            <a:ext cx="8229600" cy="1143000"/>
          </a:xfrm>
          <a:prstGeom prst="rect">
            <a:avLst/>
          </a:prstGeom>
          <a:noFill/>
          <a:ln w="9525">
            <a:noFill/>
            <a:miter lim="800000"/>
            <a:headEnd/>
            <a:tailEnd/>
          </a:ln>
        </p:spPr>
        <p:txBody>
          <a:bodyPr/>
          <a:lstStyle/>
          <a:p>
            <a:pPr algn="ctr"/>
            <a:r>
              <a:rPr lang="en-US" sz="4400" i="0" dirty="0" smtClean="0">
                <a:solidFill>
                  <a:srgbClr val="007FC4"/>
                </a:solidFill>
                <a:latin typeface="Arial" charset="0"/>
              </a:rPr>
              <a:t>Change Team </a:t>
            </a:r>
            <a:r>
              <a:rPr lang="en-US" sz="4400" i="0" dirty="0">
                <a:solidFill>
                  <a:srgbClr val="007FC4"/>
                </a:solidFill>
                <a:latin typeface="Arial" charset="0"/>
              </a:rPr>
              <a:t>Assignment</a:t>
            </a:r>
          </a:p>
        </p:txBody>
      </p:sp>
      <p:sp>
        <p:nvSpPr>
          <p:cNvPr id="5" name="TextBox 4"/>
          <p:cNvSpPr txBox="1"/>
          <p:nvPr/>
        </p:nvSpPr>
        <p:spPr>
          <a:xfrm>
            <a:off x="1028416" y="1189672"/>
            <a:ext cx="5905784" cy="1477328"/>
          </a:xfrm>
          <a:prstGeom prst="rect">
            <a:avLst/>
          </a:prstGeom>
          <a:noFill/>
        </p:spPr>
        <p:txBody>
          <a:bodyPr wrap="none" rtlCol="0">
            <a:spAutoFit/>
          </a:bodyPr>
          <a:lstStyle/>
          <a:p>
            <a:r>
              <a:rPr lang="en-US" sz="3000" i="0" dirty="0" smtClean="0">
                <a:latin typeface="+mn-lt"/>
              </a:rPr>
              <a:t>Thinking of your walk-through</a:t>
            </a:r>
          </a:p>
          <a:p>
            <a:r>
              <a:rPr lang="en-US" sz="3000" i="0" dirty="0" smtClean="0">
                <a:latin typeface="+mn-lt"/>
              </a:rPr>
              <a:t>experience, discuss the following:</a:t>
            </a:r>
          </a:p>
          <a:p>
            <a:endParaRPr lang="en-US" sz="3000" i="0" dirty="0">
              <a:latin typeface="+mn-lt"/>
            </a:endParaRPr>
          </a:p>
        </p:txBody>
      </p:sp>
      <p:sp>
        <p:nvSpPr>
          <p:cNvPr id="6" name="TextBox 5"/>
          <p:cNvSpPr txBox="1"/>
          <p:nvPr/>
        </p:nvSpPr>
        <p:spPr>
          <a:xfrm>
            <a:off x="990600" y="2610683"/>
            <a:ext cx="7915950" cy="4247317"/>
          </a:xfrm>
          <a:prstGeom prst="rect">
            <a:avLst/>
          </a:prstGeom>
          <a:noFill/>
        </p:spPr>
        <p:txBody>
          <a:bodyPr wrap="none" rtlCol="0">
            <a:spAutoFit/>
          </a:bodyPr>
          <a:lstStyle/>
          <a:p>
            <a:r>
              <a:rPr lang="en-US" sz="3000" i="0" dirty="0" smtClean="0">
                <a:latin typeface="+mn-lt"/>
              </a:rPr>
              <a:t>1. Briefly describe the </a:t>
            </a:r>
            <a:r>
              <a:rPr lang="en-US" sz="3000" i="0" dirty="0" smtClean="0">
                <a:solidFill>
                  <a:srgbClr val="C00000"/>
                </a:solidFill>
                <a:latin typeface="+mn-lt"/>
              </a:rPr>
              <a:t>process</a:t>
            </a:r>
            <a:r>
              <a:rPr lang="en-US" sz="3000" i="0" dirty="0" smtClean="0">
                <a:latin typeface="+mn-lt"/>
              </a:rPr>
              <a:t> of which you</a:t>
            </a:r>
          </a:p>
          <a:p>
            <a:r>
              <a:rPr lang="en-US" sz="3000" i="0" dirty="0" smtClean="0">
                <a:latin typeface="+mn-lt"/>
              </a:rPr>
              <a:t>    conducted a walk-through.</a:t>
            </a:r>
          </a:p>
          <a:p>
            <a:r>
              <a:rPr lang="en-US" sz="3000" i="0" dirty="0" smtClean="0">
                <a:latin typeface="+mn-lt"/>
              </a:rPr>
              <a:t>2. What key </a:t>
            </a:r>
            <a:r>
              <a:rPr lang="en-US" sz="3000" i="0" dirty="0" smtClean="0">
                <a:solidFill>
                  <a:srgbClr val="C00000"/>
                </a:solidFill>
                <a:latin typeface="+mn-lt"/>
              </a:rPr>
              <a:t>strengths</a:t>
            </a:r>
            <a:r>
              <a:rPr lang="en-US" sz="3000" i="0" dirty="0" smtClean="0">
                <a:latin typeface="+mn-lt"/>
              </a:rPr>
              <a:t> were identified?</a:t>
            </a:r>
          </a:p>
          <a:p>
            <a:r>
              <a:rPr lang="en-US" sz="3000" i="0" dirty="0" smtClean="0">
                <a:latin typeface="+mn-lt"/>
              </a:rPr>
              <a:t>3. What key process problems (</a:t>
            </a:r>
            <a:r>
              <a:rPr lang="en-US" sz="3000" i="0" dirty="0" smtClean="0">
                <a:solidFill>
                  <a:srgbClr val="C00000"/>
                </a:solidFill>
                <a:latin typeface="+mn-lt"/>
              </a:rPr>
              <a:t>opportunities</a:t>
            </a:r>
            <a:r>
              <a:rPr lang="en-US" sz="3000" i="0" dirty="0" smtClean="0">
                <a:latin typeface="+mn-lt"/>
              </a:rPr>
              <a:t>)</a:t>
            </a:r>
          </a:p>
          <a:p>
            <a:r>
              <a:rPr lang="en-US" sz="3000" i="0" dirty="0" smtClean="0">
                <a:latin typeface="+mn-lt"/>
              </a:rPr>
              <a:t>    were identified?</a:t>
            </a:r>
          </a:p>
          <a:p>
            <a:r>
              <a:rPr lang="en-US" sz="3000" i="0" dirty="0" smtClean="0">
                <a:latin typeface="+mn-lt"/>
              </a:rPr>
              <a:t>4. If you were the CEO, what would be</a:t>
            </a:r>
          </a:p>
          <a:p>
            <a:r>
              <a:rPr lang="en-US" sz="3000" i="0" dirty="0" smtClean="0">
                <a:latin typeface="+mn-lt"/>
              </a:rPr>
              <a:t>    keeping </a:t>
            </a:r>
            <a:r>
              <a:rPr lang="en-US" sz="3000" i="0" dirty="0" smtClean="0">
                <a:solidFill>
                  <a:srgbClr val="C00000"/>
                </a:solidFill>
                <a:latin typeface="+mn-lt"/>
              </a:rPr>
              <a:t>you</a:t>
            </a:r>
            <a:r>
              <a:rPr lang="en-US" sz="3000" i="0" dirty="0" smtClean="0">
                <a:latin typeface="+mn-lt"/>
              </a:rPr>
              <a:t> awake at night?</a:t>
            </a:r>
          </a:p>
          <a:p>
            <a:endParaRPr lang="en-US" sz="3000" i="0" dirty="0" smtClean="0">
              <a:latin typeface="+mn-lt"/>
            </a:endParaRPr>
          </a:p>
          <a:p>
            <a:endParaRPr lang="en-US" sz="3000" i="0" dirty="0">
              <a:latin typeface="+mn-lt"/>
            </a:endParaRPr>
          </a:p>
        </p:txBody>
      </p:sp>
      <p:cxnSp>
        <p:nvCxnSpPr>
          <p:cNvPr id="8" name="Straight Connector 7"/>
          <p:cNvCxnSpPr/>
          <p:nvPr/>
        </p:nvCxnSpPr>
        <p:spPr bwMode="auto">
          <a:xfrm>
            <a:off x="914400" y="2286000"/>
            <a:ext cx="80010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547672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22531" name="Rectangle 4"/>
          <p:cNvSpPr>
            <a:spLocks noChangeArrowheads="1"/>
          </p:cNvSpPr>
          <p:nvPr/>
        </p:nvSpPr>
        <p:spPr bwMode="auto">
          <a:xfrm>
            <a:off x="381000" y="228600"/>
            <a:ext cx="8794750" cy="914400"/>
          </a:xfrm>
          <a:prstGeom prst="rect">
            <a:avLst/>
          </a:prstGeom>
          <a:noFill/>
          <a:ln w="9525">
            <a:noFill/>
            <a:miter lim="800000"/>
            <a:headEnd/>
            <a:tailEnd/>
          </a:ln>
        </p:spPr>
        <p:txBody>
          <a:bodyPr anchor="ctr"/>
          <a:lstStyle/>
          <a:p>
            <a:pPr algn="ctr"/>
            <a:r>
              <a:rPr lang="en-US" sz="3600" i="0" dirty="0" smtClean="0">
                <a:solidFill>
                  <a:srgbClr val="007FC4"/>
                </a:solidFill>
                <a:latin typeface="Arial" charset="0"/>
              </a:rPr>
              <a:t>Process Strengths and Opportunities Report-out</a:t>
            </a:r>
            <a:endParaRPr lang="en-US" sz="3600" i="0" dirty="0">
              <a:solidFill>
                <a:srgbClr val="007FC4"/>
              </a:solidFill>
              <a:latin typeface="Arial" charset="0"/>
            </a:endParaRPr>
          </a:p>
        </p:txBody>
      </p:sp>
      <p:sp>
        <p:nvSpPr>
          <p:cNvPr id="7" name="Rectangle 6"/>
          <p:cNvSpPr/>
          <p:nvPr/>
        </p:nvSpPr>
        <p:spPr bwMode="auto">
          <a:xfrm>
            <a:off x="1295400" y="1295400"/>
            <a:ext cx="3124200" cy="47244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22532" name="Rectangle 5"/>
          <p:cNvSpPr>
            <a:spLocks noChangeArrowheads="1"/>
          </p:cNvSpPr>
          <p:nvPr/>
        </p:nvSpPr>
        <p:spPr bwMode="auto">
          <a:xfrm>
            <a:off x="762000" y="1295400"/>
            <a:ext cx="4038600" cy="3962400"/>
          </a:xfrm>
          <a:prstGeom prst="rect">
            <a:avLst/>
          </a:prstGeom>
          <a:noFill/>
          <a:ln w="9525">
            <a:noFill/>
            <a:miter lim="800000"/>
            <a:headEnd/>
            <a:tailEnd/>
          </a:ln>
        </p:spPr>
        <p:txBody>
          <a:bodyPr/>
          <a:lstStyle/>
          <a:p>
            <a:pPr marL="342900" indent="-342900" algn="ctr">
              <a:lnSpc>
                <a:spcPct val="90000"/>
              </a:lnSpc>
              <a:spcBef>
                <a:spcPct val="20000"/>
              </a:spcBef>
            </a:pPr>
            <a:r>
              <a:rPr lang="en-US" sz="3200" b="1" i="0" dirty="0">
                <a:latin typeface="Arial" charset="0"/>
              </a:rPr>
              <a:t>Strengths</a:t>
            </a:r>
            <a:r>
              <a:rPr lang="en-US" sz="4400" i="0" dirty="0">
                <a:latin typeface="Arial" charset="0"/>
              </a:rPr>
              <a:t> </a:t>
            </a:r>
          </a:p>
        </p:txBody>
      </p:sp>
      <p:sp>
        <p:nvSpPr>
          <p:cNvPr id="8" name="Rectangle 7"/>
          <p:cNvSpPr/>
          <p:nvPr/>
        </p:nvSpPr>
        <p:spPr bwMode="auto">
          <a:xfrm>
            <a:off x="5029200" y="1295400"/>
            <a:ext cx="3124200" cy="47244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22533" name="Rectangle 6"/>
          <p:cNvSpPr>
            <a:spLocks noChangeArrowheads="1"/>
          </p:cNvSpPr>
          <p:nvPr/>
        </p:nvSpPr>
        <p:spPr bwMode="auto">
          <a:xfrm>
            <a:off x="4648200" y="1425575"/>
            <a:ext cx="4038600" cy="3962400"/>
          </a:xfrm>
          <a:prstGeom prst="rect">
            <a:avLst/>
          </a:prstGeom>
          <a:noFill/>
          <a:ln w="9525">
            <a:noFill/>
            <a:miter lim="800000"/>
            <a:headEnd/>
            <a:tailEnd/>
          </a:ln>
        </p:spPr>
        <p:txBody>
          <a:bodyPr/>
          <a:lstStyle/>
          <a:p>
            <a:pPr marL="342900" indent="-342900" algn="ctr">
              <a:lnSpc>
                <a:spcPct val="90000"/>
              </a:lnSpc>
              <a:spcBef>
                <a:spcPct val="20000"/>
              </a:spcBef>
            </a:pPr>
            <a:r>
              <a:rPr lang="en-US" sz="3200" b="1" i="0" dirty="0" smtClean="0">
                <a:latin typeface="Arial" charset="0"/>
              </a:rPr>
              <a:t>Opportunities</a:t>
            </a:r>
            <a:endParaRPr lang="en-US" sz="3200" b="1" i="0" dirty="0">
              <a:latin typeface="Arial" charset="0"/>
            </a:endParaRPr>
          </a:p>
        </p:txBody>
      </p:sp>
      <p:cxnSp>
        <p:nvCxnSpPr>
          <p:cNvPr id="10" name="Straight Connector 9"/>
          <p:cNvCxnSpPr/>
          <p:nvPr/>
        </p:nvCxnSpPr>
        <p:spPr bwMode="auto">
          <a:xfrm>
            <a:off x="1752600" y="1905000"/>
            <a:ext cx="20574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5257800" y="1905000"/>
            <a:ext cx="28194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257692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35562"/>
          </a:xfrm>
        </p:spPr>
        <p:txBody>
          <a:bodyPr>
            <a:normAutofit/>
          </a:bodyPr>
          <a:lstStyle/>
          <a:p>
            <a:r>
              <a:rPr lang="en-US" sz="6000" dirty="0" smtClean="0"/>
              <a:t>Take a Break</a:t>
            </a:r>
            <a:endParaRPr lang="en-US" sz="6000" dirty="0"/>
          </a:p>
        </p:txBody>
      </p:sp>
    </p:spTree>
    <p:extLst>
      <p:ext uri="{BB962C8B-B14F-4D97-AF65-F5344CB8AC3E}">
        <p14:creationId xmlns:p14="http://schemas.microsoft.com/office/powerpoint/2010/main" val="3755965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0"/>
            <a:ext cx="8077200" cy="6001643"/>
          </a:xfrm>
          <a:prstGeom prst="rect">
            <a:avLst/>
          </a:prstGeom>
        </p:spPr>
        <p:txBody>
          <a:bodyPr wrap="square">
            <a:spAutoFit/>
          </a:bodyPr>
          <a:lstStyle/>
          <a:p>
            <a:pPr algn="ctr"/>
            <a:r>
              <a:rPr lang="en-US" i="0" dirty="0" smtClean="0"/>
              <a:t>Workshop </a:t>
            </a:r>
            <a:r>
              <a:rPr lang="en-US" i="0" dirty="0"/>
              <a:t>Agenda </a:t>
            </a:r>
            <a:endParaRPr lang="en-US" i="0" dirty="0" smtClean="0"/>
          </a:p>
          <a:p>
            <a:pPr algn="ctr"/>
            <a:endParaRPr lang="en-US" i="0" dirty="0"/>
          </a:p>
          <a:p>
            <a:r>
              <a:rPr lang="en-US" i="0" dirty="0" smtClean="0"/>
              <a:t>Welcome </a:t>
            </a:r>
            <a:r>
              <a:rPr lang="en-US" i="0" dirty="0"/>
              <a:t>and Introductions </a:t>
            </a:r>
          </a:p>
          <a:p>
            <a:r>
              <a:rPr lang="en-US" i="0" dirty="0" smtClean="0"/>
              <a:t>The </a:t>
            </a:r>
            <a:r>
              <a:rPr lang="en-US" i="0" dirty="0" err="1"/>
              <a:t>NIATx</a:t>
            </a:r>
            <a:r>
              <a:rPr lang="en-US" i="0" dirty="0"/>
              <a:t> Model </a:t>
            </a:r>
          </a:p>
          <a:p>
            <a:r>
              <a:rPr lang="en-US" i="0" dirty="0" smtClean="0"/>
              <a:t>The </a:t>
            </a:r>
            <a:r>
              <a:rPr lang="en-US" i="0" dirty="0"/>
              <a:t>Walk-through (Review of </a:t>
            </a:r>
            <a:r>
              <a:rPr lang="en-US" i="0" dirty="0" smtClean="0"/>
              <a:t>customer-process experience</a:t>
            </a:r>
            <a:r>
              <a:rPr lang="en-US" i="0" dirty="0"/>
              <a:t>) </a:t>
            </a:r>
          </a:p>
          <a:p>
            <a:r>
              <a:rPr lang="en-US" i="0" dirty="0" smtClean="0"/>
              <a:t> 			Break </a:t>
            </a:r>
            <a:endParaRPr lang="en-US" i="0" dirty="0"/>
          </a:p>
          <a:p>
            <a:r>
              <a:rPr lang="en-US" i="0" dirty="0" smtClean="0"/>
              <a:t>Flowcharting </a:t>
            </a:r>
            <a:endParaRPr lang="en-US" i="0" dirty="0"/>
          </a:p>
          <a:p>
            <a:r>
              <a:rPr lang="en-US" i="0" dirty="0" smtClean="0"/>
              <a:t>Nominal </a:t>
            </a:r>
            <a:r>
              <a:rPr lang="en-US" i="0" dirty="0"/>
              <a:t>Group Technique </a:t>
            </a:r>
          </a:p>
          <a:p>
            <a:r>
              <a:rPr lang="en-US" i="0" dirty="0" smtClean="0"/>
              <a:t>			Lunch </a:t>
            </a:r>
          </a:p>
          <a:p>
            <a:r>
              <a:rPr lang="en-US" i="0" dirty="0" smtClean="0"/>
              <a:t>Meet with your Coach                 	                </a:t>
            </a:r>
          </a:p>
          <a:p>
            <a:r>
              <a:rPr lang="en-US" i="0" dirty="0" smtClean="0"/>
              <a:t>Plan</a:t>
            </a:r>
            <a:r>
              <a:rPr lang="en-US" i="0" dirty="0"/>
              <a:t>, Do, Study, Act (PDSA) </a:t>
            </a:r>
          </a:p>
          <a:p>
            <a:r>
              <a:rPr lang="en-US" i="0" dirty="0" smtClean="0"/>
              <a:t>Measuring </a:t>
            </a:r>
            <a:r>
              <a:rPr lang="en-US" i="0" dirty="0"/>
              <a:t>Progress for Project Aims </a:t>
            </a:r>
          </a:p>
          <a:p>
            <a:r>
              <a:rPr lang="en-US" i="0" dirty="0" smtClean="0"/>
              <a:t>			Break </a:t>
            </a:r>
            <a:endParaRPr lang="en-US" i="0" dirty="0"/>
          </a:p>
          <a:p>
            <a:r>
              <a:rPr lang="en-US" i="0" dirty="0" smtClean="0"/>
              <a:t>Designing Change Projects </a:t>
            </a:r>
          </a:p>
          <a:p>
            <a:r>
              <a:rPr lang="en-US" i="0" dirty="0" smtClean="0"/>
              <a:t>Leading Change Teams Through Challenge </a:t>
            </a:r>
          </a:p>
          <a:p>
            <a:r>
              <a:rPr lang="en-US" i="0" dirty="0" smtClean="0"/>
              <a:t>Next steps and Evaluation </a:t>
            </a:r>
            <a:endParaRPr lang="en-US" i="0" dirty="0"/>
          </a:p>
        </p:txBody>
      </p:sp>
    </p:spTree>
    <p:extLst>
      <p:ext uri="{BB962C8B-B14F-4D97-AF65-F5344CB8AC3E}">
        <p14:creationId xmlns:p14="http://schemas.microsoft.com/office/powerpoint/2010/main" val="411946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Going with the Flow</a:t>
            </a:r>
            <a:br>
              <a:rPr lang="en-US" dirty="0" smtClean="0"/>
            </a:b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All you ever wanted to know about flowcharting</a:t>
            </a:r>
          </a:p>
          <a:p>
            <a:endParaRPr lang="en-US" dirty="0" smtClean="0"/>
          </a:p>
          <a:p>
            <a:r>
              <a:rPr lang="en-US" dirty="0" smtClean="0"/>
              <a:t>Jay Ford</a:t>
            </a:r>
            <a:endParaRPr lang="en-US" dirty="0"/>
          </a:p>
        </p:txBody>
      </p:sp>
    </p:spTree>
    <p:extLst>
      <p:ext uri="{BB962C8B-B14F-4D97-AF65-F5344CB8AC3E}">
        <p14:creationId xmlns:p14="http://schemas.microsoft.com/office/powerpoint/2010/main" val="2026520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ctrTitle"/>
          </p:nvPr>
        </p:nvSpPr>
        <p:spPr>
          <a:xfrm>
            <a:off x="685800" y="304800"/>
            <a:ext cx="7772400" cy="1470025"/>
          </a:xfrm>
        </p:spPr>
        <p:txBody>
          <a:bodyPr anchor="t"/>
          <a:lstStyle/>
          <a:p>
            <a:pPr eaLnBrk="1" hangingPunct="1"/>
            <a:r>
              <a:rPr lang="en-US">
                <a:solidFill>
                  <a:srgbClr val="0070C0"/>
                </a:solidFill>
              </a:rPr>
              <a:t>The Patient Experience (Flowchart)</a:t>
            </a:r>
          </a:p>
        </p:txBody>
      </p:sp>
      <p:sp>
        <p:nvSpPr>
          <p:cNvPr id="174083" name="Subtitle 2"/>
          <p:cNvSpPr>
            <a:spLocks noGrp="1"/>
          </p:cNvSpPr>
          <p:nvPr>
            <p:ph type="subTitle" idx="1"/>
          </p:nvPr>
        </p:nvSpPr>
        <p:spPr>
          <a:xfrm>
            <a:off x="762000" y="1828800"/>
            <a:ext cx="7543800" cy="4191000"/>
          </a:xfrm>
        </p:spPr>
        <p:txBody>
          <a:bodyPr>
            <a:normAutofit/>
          </a:bodyPr>
          <a:lstStyle/>
          <a:p>
            <a:pPr algn="l" eaLnBrk="1" hangingPunct="1">
              <a:buFont typeface="Wingdings" pitchFamily="1" charset="2"/>
              <a:buChar char="§"/>
            </a:pPr>
            <a:r>
              <a:rPr lang="en-US" sz="2400" dirty="0">
                <a:solidFill>
                  <a:schemeClr val="tx1"/>
                </a:solidFill>
              </a:rPr>
              <a:t>What is it like to be your patient?</a:t>
            </a:r>
          </a:p>
          <a:p>
            <a:pPr algn="l" eaLnBrk="1" hangingPunct="1">
              <a:buFont typeface="Wingdings" pitchFamily="1" charset="2"/>
              <a:buChar char="§"/>
            </a:pPr>
            <a:endParaRPr lang="en-US" sz="2400" dirty="0">
              <a:solidFill>
                <a:schemeClr val="tx1"/>
              </a:solidFill>
            </a:endParaRPr>
          </a:p>
          <a:p>
            <a:pPr algn="l" eaLnBrk="1" hangingPunct="1">
              <a:buFont typeface="Wingdings" pitchFamily="1" charset="2"/>
              <a:buChar char="§"/>
            </a:pPr>
            <a:r>
              <a:rPr lang="en-US" sz="2400" dirty="0">
                <a:solidFill>
                  <a:schemeClr val="tx1"/>
                </a:solidFill>
              </a:rPr>
              <a:t>Perform a detailed walkthrough and document your patients experience</a:t>
            </a:r>
          </a:p>
          <a:p>
            <a:pPr algn="l" eaLnBrk="1" hangingPunct="1">
              <a:buFont typeface="Wingdings" pitchFamily="1" charset="2"/>
              <a:buChar char="§"/>
            </a:pPr>
            <a:endParaRPr lang="en-US" sz="2400" dirty="0">
              <a:solidFill>
                <a:schemeClr val="tx1"/>
              </a:solidFill>
            </a:endParaRPr>
          </a:p>
          <a:p>
            <a:pPr algn="l" eaLnBrk="1" hangingPunct="1">
              <a:buFont typeface="Wingdings" pitchFamily="1" charset="2"/>
              <a:buChar char="§"/>
            </a:pPr>
            <a:r>
              <a:rPr lang="en-US" sz="2400" dirty="0">
                <a:solidFill>
                  <a:schemeClr val="tx1"/>
                </a:solidFill>
              </a:rPr>
              <a:t>Evaluate your findings and improve on the process</a:t>
            </a:r>
          </a:p>
          <a:p>
            <a:pPr algn="l" eaLnBrk="1" hangingPunct="1">
              <a:buFont typeface="Wingdings" pitchFamily="1" charset="2"/>
              <a:buChar char="§"/>
            </a:pPr>
            <a:endParaRPr lang="en-US" sz="2400" dirty="0">
              <a:solidFill>
                <a:schemeClr val="tx1"/>
              </a:solidFill>
            </a:endParaRPr>
          </a:p>
          <a:p>
            <a:pPr algn="l" eaLnBrk="1" hangingPunct="1">
              <a:buFont typeface="Wingdings" pitchFamily="1" charset="2"/>
              <a:buChar char="§"/>
            </a:pPr>
            <a:r>
              <a:rPr lang="en-US" sz="2400" dirty="0">
                <a:solidFill>
                  <a:schemeClr val="tx1"/>
                </a:solidFill>
              </a:rPr>
              <a:t>Tie in the ultimate patient experience with the ultimate revenue cycle</a:t>
            </a:r>
          </a:p>
        </p:txBody>
      </p:sp>
    </p:spTree>
    <p:extLst>
      <p:ext uri="{BB962C8B-B14F-4D97-AF65-F5344CB8AC3E}">
        <p14:creationId xmlns:p14="http://schemas.microsoft.com/office/powerpoint/2010/main" val="2952004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bwMode="auto">
          <a:xfrm>
            <a:off x="457200" y="-76200"/>
            <a:ext cx="8229600" cy="1143000"/>
          </a:xfrm>
          <a:noFill/>
          <a:ln>
            <a:miter lim="800000"/>
            <a:headEnd/>
            <a:tailEnd/>
          </a:ln>
        </p:spPr>
        <p:txBody>
          <a:bodyPr wrap="square" lIns="91440" tIns="45720" rIns="91440" bIns="45720" numCol="1" anchor="ctr" anchorCtr="0" compatLnSpc="1">
            <a:prstTxWarp prst="textNoShape">
              <a:avLst/>
            </a:prstTxWarp>
          </a:bodyPr>
          <a:lstStyle/>
          <a:p>
            <a:r>
              <a:rPr lang="en-US" smtClean="0">
                <a:latin typeface="Calibri" pitchFamily="1" charset="0"/>
                <a:ea typeface="Calibri" pitchFamily="1" charset="0"/>
                <a:cs typeface="Calibri" pitchFamily="1" charset="0"/>
              </a:rPr>
              <a:t>What is workflow?</a:t>
            </a:r>
          </a:p>
        </p:txBody>
      </p:sp>
      <p:sp>
        <p:nvSpPr>
          <p:cNvPr id="176131" name="Rectangle 7"/>
          <p:cNvSpPr>
            <a:spLocks noChangeArrowheads="1"/>
          </p:cNvSpPr>
          <p:nvPr/>
        </p:nvSpPr>
        <p:spPr bwMode="auto">
          <a:xfrm>
            <a:off x="1651000" y="6565900"/>
            <a:ext cx="7391400" cy="152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
        <p:nvSpPr>
          <p:cNvPr id="8" name="Content Placeholder 2"/>
          <p:cNvSpPr txBox="1">
            <a:spLocks/>
          </p:cNvSpPr>
          <p:nvPr/>
        </p:nvSpPr>
        <p:spPr bwMode="auto">
          <a:xfrm>
            <a:off x="228600" y="990600"/>
            <a:ext cx="8458200" cy="1295400"/>
          </a:xfrm>
          <a:prstGeom prst="rect">
            <a:avLst/>
          </a:prstGeom>
          <a:noFill/>
          <a:ln>
            <a:miter lim="800000"/>
            <a:headEnd/>
            <a:tailEnd/>
          </a:ln>
        </p:spPr>
        <p:txBody>
          <a:bodyPr>
            <a:prstTxWarp prst="textNoShape">
              <a:avLst/>
            </a:prstTxWarp>
          </a:bodyPr>
          <a:lstStyle/>
          <a:p>
            <a:pPr marL="742950" lvl="1" indent="-285750" algn="ctr" eaLnBrk="0" hangingPunct="0">
              <a:spcBef>
                <a:spcPct val="20000"/>
              </a:spcBef>
              <a:defRPr/>
            </a:pPr>
            <a:r>
              <a:rPr lang="en-US" sz="3200" kern="0" dirty="0">
                <a:latin typeface="Calibri"/>
                <a:ea typeface="ＭＳ Ｐゴシック" charset="-128"/>
                <a:cs typeface="Calibri"/>
              </a:rPr>
              <a:t>“The flow or progress of work done by a company, industry, department, or person.”</a:t>
            </a:r>
            <a:endParaRPr lang="en-US" sz="3200" kern="0" dirty="0">
              <a:latin typeface="Calibri"/>
              <a:ea typeface="Calibri" pitchFamily="-105" charset="0"/>
              <a:cs typeface="Calibri"/>
            </a:endParaRPr>
          </a:p>
        </p:txBody>
      </p:sp>
      <p:pic>
        <p:nvPicPr>
          <p:cNvPr id="23" name="Picture 22"/>
          <p:cNvPicPr>
            <a:picLocks noChangeAspect="1"/>
          </p:cNvPicPr>
          <p:nvPr/>
        </p:nvPicPr>
        <p:blipFill>
          <a:blip r:embed="rId3"/>
          <a:stretch>
            <a:fillRect/>
          </a:stretch>
        </p:blipFill>
        <p:spPr bwMode="auto">
          <a:xfrm>
            <a:off x="1143000" y="2743200"/>
            <a:ext cx="5486400" cy="3163824"/>
          </a:xfrm>
          <a:prstGeom prst="rect">
            <a:avLst/>
          </a:prstGeom>
          <a:ln>
            <a:noFill/>
          </a:ln>
          <a:effectLst>
            <a:softEdge rad="112500"/>
          </a:effectLst>
        </p:spPr>
      </p:pic>
    </p:spTree>
    <p:extLst>
      <p:ext uri="{BB962C8B-B14F-4D97-AF65-F5344CB8AC3E}">
        <p14:creationId xmlns:p14="http://schemas.microsoft.com/office/powerpoint/2010/main" val="2908662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4876800" y="4419600"/>
            <a:ext cx="3505200" cy="1828800"/>
          </a:xfrm>
          <a:prstGeom prst="ellipse">
            <a:avLst/>
          </a:prstGeom>
          <a:solidFill>
            <a:schemeClr val="accent1">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ctr" eaLnBrk="0" hangingPunct="0">
              <a:defRPr/>
            </a:pPr>
            <a:r>
              <a:rPr lang="en-US" b="1" i="0" dirty="0">
                <a:solidFill>
                  <a:srgbClr val="000000"/>
                </a:solidFill>
                <a:latin typeface="Calibri"/>
                <a:cs typeface="Calibri"/>
              </a:rPr>
              <a:t>Other Terms…</a:t>
            </a:r>
          </a:p>
          <a:p>
            <a:pPr algn="ctr" eaLnBrk="0" hangingPunct="0">
              <a:defRPr/>
            </a:pPr>
            <a:r>
              <a:rPr lang="en-US" sz="2000" dirty="0">
                <a:solidFill>
                  <a:srgbClr val="FFFFFF"/>
                </a:solidFill>
                <a:latin typeface="Calibri"/>
                <a:cs typeface="Calibri"/>
              </a:rPr>
              <a:t>Flow</a:t>
            </a:r>
          </a:p>
          <a:p>
            <a:pPr algn="ctr" eaLnBrk="0" hangingPunct="0">
              <a:defRPr/>
            </a:pPr>
            <a:r>
              <a:rPr lang="en-US" sz="2000" dirty="0">
                <a:solidFill>
                  <a:srgbClr val="FFFFFF"/>
                </a:solidFill>
                <a:latin typeface="Calibri"/>
                <a:cs typeface="Calibri"/>
              </a:rPr>
              <a:t>Process</a:t>
            </a:r>
          </a:p>
          <a:p>
            <a:pPr algn="ctr" eaLnBrk="0" hangingPunct="0">
              <a:defRPr/>
            </a:pPr>
            <a:r>
              <a:rPr lang="en-US" sz="2000" dirty="0">
                <a:solidFill>
                  <a:srgbClr val="FFFFFF"/>
                </a:solidFill>
                <a:latin typeface="Calibri"/>
                <a:cs typeface="Calibri"/>
              </a:rPr>
              <a:t>System</a:t>
            </a:r>
          </a:p>
        </p:txBody>
      </p:sp>
      <p:sp>
        <p:nvSpPr>
          <p:cNvPr id="14" name="Oval 13"/>
          <p:cNvSpPr/>
          <p:nvPr/>
        </p:nvSpPr>
        <p:spPr bwMode="auto">
          <a:xfrm>
            <a:off x="304800" y="1143000"/>
            <a:ext cx="6858000" cy="3048000"/>
          </a:xfrm>
          <a:prstGeom prst="ellipse">
            <a:avLst/>
          </a:prstGeom>
          <a:solidFill>
            <a:schemeClr val="accent1">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ctr" eaLnBrk="0" hangingPunct="0">
              <a:defRPr/>
            </a:pPr>
            <a:r>
              <a:rPr lang="en-US" b="1" i="0" dirty="0">
                <a:solidFill>
                  <a:schemeClr val="tx1"/>
                </a:solidFill>
                <a:latin typeface="Calibri"/>
                <a:cs typeface="Calibri"/>
              </a:rPr>
              <a:t>Ingredients…</a:t>
            </a:r>
          </a:p>
          <a:p>
            <a:pPr algn="ctr">
              <a:defRPr/>
            </a:pPr>
            <a:r>
              <a:rPr lang="en-US" sz="2000" dirty="0">
                <a:solidFill>
                  <a:schemeClr val="accent3"/>
                </a:solidFill>
                <a:latin typeface="Calibri" pitchFamily="-105" charset="0"/>
                <a:ea typeface="Calibri" pitchFamily="-105" charset="0"/>
                <a:cs typeface="Calibri" pitchFamily="-105" charset="0"/>
              </a:rPr>
              <a:t>Events (tasks, decisions, phases)</a:t>
            </a:r>
          </a:p>
          <a:p>
            <a:pPr algn="ctr">
              <a:defRPr/>
            </a:pPr>
            <a:r>
              <a:rPr lang="en-US" sz="2000" dirty="0">
                <a:solidFill>
                  <a:schemeClr val="accent3"/>
                </a:solidFill>
                <a:latin typeface="Calibri" pitchFamily="-105" charset="0"/>
                <a:ea typeface="Calibri" pitchFamily="-105" charset="0"/>
                <a:cs typeface="Calibri" pitchFamily="-105" charset="0"/>
              </a:rPr>
              <a:t>Resources (labor, documents, technology)</a:t>
            </a:r>
          </a:p>
          <a:p>
            <a:pPr algn="ctr">
              <a:defRPr/>
            </a:pPr>
            <a:r>
              <a:rPr lang="en-US" sz="2000" dirty="0">
                <a:solidFill>
                  <a:schemeClr val="accent3"/>
                </a:solidFill>
                <a:latin typeface="Calibri" pitchFamily="-105" charset="0"/>
                <a:ea typeface="Calibri" pitchFamily="-105" charset="0"/>
                <a:cs typeface="Calibri" pitchFamily="-105" charset="0"/>
              </a:rPr>
              <a:t>Relationships (transferring, sequencing)</a:t>
            </a:r>
          </a:p>
          <a:p>
            <a:pPr algn="ctr">
              <a:defRPr/>
            </a:pPr>
            <a:r>
              <a:rPr lang="en-US" sz="2000" dirty="0">
                <a:solidFill>
                  <a:schemeClr val="accent3"/>
                </a:solidFill>
                <a:latin typeface="Calibri" pitchFamily="-105" charset="0"/>
                <a:ea typeface="Calibri" pitchFamily="-105" charset="0"/>
                <a:cs typeface="Calibri" pitchFamily="-105" charset="0"/>
              </a:rPr>
              <a:t>Responsibilities  (ownership)</a:t>
            </a:r>
          </a:p>
          <a:p>
            <a:pPr algn="ctr">
              <a:defRPr/>
            </a:pPr>
            <a:r>
              <a:rPr lang="en-US" sz="2000" dirty="0">
                <a:solidFill>
                  <a:schemeClr val="accent3"/>
                </a:solidFill>
                <a:latin typeface="Calibri" pitchFamily="-105" charset="0"/>
                <a:ea typeface="Calibri" pitchFamily="-105" charset="0"/>
                <a:cs typeface="Calibri" pitchFamily="-105" charset="0"/>
              </a:rPr>
              <a:t>Information</a:t>
            </a:r>
          </a:p>
          <a:p>
            <a:pPr algn="ctr">
              <a:defRPr/>
            </a:pPr>
            <a:r>
              <a:rPr lang="en-US" sz="2000" dirty="0">
                <a:solidFill>
                  <a:schemeClr val="accent3"/>
                </a:solidFill>
                <a:latin typeface="Calibri" pitchFamily="-105" charset="0"/>
                <a:ea typeface="Calibri" pitchFamily="-105" charset="0"/>
                <a:cs typeface="Calibri" pitchFamily="-105" charset="0"/>
              </a:rPr>
              <a:t>Inputs/Outputs</a:t>
            </a:r>
          </a:p>
        </p:txBody>
      </p:sp>
      <p:sp>
        <p:nvSpPr>
          <p:cNvPr id="178184" name="Title 1"/>
          <p:cNvSpPr>
            <a:spLocks noGrp="1"/>
          </p:cNvSpPr>
          <p:nvPr>
            <p:ph type="title"/>
          </p:nvPr>
        </p:nvSpPr>
        <p:spPr bwMode="auto">
          <a:xfrm>
            <a:off x="457200" y="-76200"/>
            <a:ext cx="8229600" cy="1143000"/>
          </a:xfrm>
          <a:noFill/>
          <a:ln>
            <a:miter lim="800000"/>
            <a:headEnd/>
            <a:tailEnd/>
          </a:ln>
        </p:spPr>
        <p:txBody>
          <a:bodyPr wrap="square" lIns="91440" tIns="45720" rIns="91440" bIns="45720" numCol="1" anchor="ctr" anchorCtr="0" compatLnSpc="1">
            <a:prstTxWarp prst="textNoShape">
              <a:avLst/>
            </a:prstTxWarp>
          </a:bodyPr>
          <a:lstStyle/>
          <a:p>
            <a:r>
              <a:rPr lang="en-US" smtClean="0">
                <a:latin typeface="Calibri" pitchFamily="1" charset="0"/>
                <a:ea typeface="Calibri" pitchFamily="1" charset="0"/>
                <a:cs typeface="Calibri" pitchFamily="1" charset="0"/>
              </a:rPr>
              <a:t>What is workflow?</a:t>
            </a:r>
          </a:p>
        </p:txBody>
      </p:sp>
      <p:sp>
        <p:nvSpPr>
          <p:cNvPr id="178185" name="Rectangle 7"/>
          <p:cNvSpPr>
            <a:spLocks noChangeArrowheads="1"/>
          </p:cNvSpPr>
          <p:nvPr/>
        </p:nvSpPr>
        <p:spPr bwMode="auto">
          <a:xfrm>
            <a:off x="1651000" y="6565900"/>
            <a:ext cx="7391400" cy="152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Tree>
    <p:extLst>
      <p:ext uri="{BB962C8B-B14F-4D97-AF65-F5344CB8AC3E}">
        <p14:creationId xmlns:p14="http://schemas.microsoft.com/office/powerpoint/2010/main" val="2808341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bwMode="auto">
          <a:xfrm>
            <a:off x="762000" y="76200"/>
            <a:ext cx="7924800" cy="838200"/>
          </a:xfrm>
          <a:no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Calibri" pitchFamily="1" charset="0"/>
                <a:ea typeface="Calibri" pitchFamily="1" charset="0"/>
                <a:cs typeface="Calibri" pitchFamily="1" charset="0"/>
              </a:rPr>
              <a:t>How do you capture workflow?</a:t>
            </a:r>
          </a:p>
        </p:txBody>
      </p:sp>
      <p:sp>
        <p:nvSpPr>
          <p:cNvPr id="180227" name="Content Placeholder 2"/>
          <p:cNvSpPr>
            <a:spLocks noGrp="1"/>
          </p:cNvSpPr>
          <p:nvPr>
            <p:ph type="body" orient="vert" idx="1"/>
          </p:nvPr>
        </p:nvSpPr>
        <p:spPr bwMode="auto">
          <a:xfrm>
            <a:off x="762000" y="762000"/>
            <a:ext cx="8382000" cy="5364163"/>
          </a:xfrm>
          <a:noFill/>
          <a:ln>
            <a:miter lim="800000"/>
            <a:headEnd/>
            <a:tailEnd/>
          </a:ln>
        </p:spPr>
        <p:txBody>
          <a:bodyPr vert="horz" wrap="square" lIns="91440" tIns="45720" rIns="91440" bIns="45720" numCol="1" anchor="t" anchorCtr="0" compatLnSpc="1">
            <a:prstTxWarp prst="textNoShape">
              <a:avLst/>
            </a:prstTxWarp>
          </a:bodyPr>
          <a:lstStyle/>
          <a:p>
            <a:pPr marL="457200" indent="-457200"/>
            <a:r>
              <a:rPr lang="en-US" sz="2000" dirty="0" smtClean="0">
                <a:latin typeface="Calibri" pitchFamily="1" charset="0"/>
                <a:ea typeface="Calibri" pitchFamily="1" charset="0"/>
                <a:cs typeface="Calibri" pitchFamily="1" charset="0"/>
              </a:rPr>
              <a:t>Process Map</a:t>
            </a:r>
          </a:p>
          <a:p>
            <a:pPr marL="857250" lvl="1" indent="-457200"/>
            <a:r>
              <a:rPr lang="en-US" sz="2000" dirty="0" smtClean="0">
                <a:latin typeface="Calibri" pitchFamily="1" charset="0"/>
                <a:ea typeface="Calibri" pitchFamily="1" charset="0"/>
                <a:cs typeface="Calibri" pitchFamily="1" charset="0"/>
              </a:rPr>
              <a:t>A picture of all service steps provided to the client within a process and identifying responsibility for each.</a:t>
            </a:r>
          </a:p>
          <a:p>
            <a:pPr marL="457200" indent="-457200"/>
            <a:r>
              <a:rPr lang="en-US" sz="2000" dirty="0" smtClean="0">
                <a:latin typeface="Calibri" pitchFamily="1" charset="0"/>
                <a:ea typeface="Calibri" pitchFamily="1" charset="0"/>
                <a:cs typeface="Calibri" pitchFamily="1" charset="0"/>
              </a:rPr>
              <a:t>Flowchart</a:t>
            </a:r>
          </a:p>
          <a:p>
            <a:pPr marL="857250" lvl="1" indent="-457200"/>
            <a:r>
              <a:rPr lang="en-US" sz="2000" dirty="0" smtClean="0">
                <a:latin typeface="Calibri" pitchFamily="1" charset="0"/>
                <a:ea typeface="Calibri" pitchFamily="1" charset="0"/>
                <a:cs typeface="Calibri" pitchFamily="1" charset="0"/>
              </a:rPr>
              <a:t>A picture of process steps in sequential order, including materials or services entering (input) or leaving (output) the process, </a:t>
            </a:r>
            <a:r>
              <a:rPr lang="en-US" sz="2000" u="sng" dirty="0" smtClean="0">
                <a:latin typeface="Calibri" pitchFamily="1" charset="0"/>
                <a:ea typeface="Calibri" pitchFamily="1" charset="0"/>
                <a:cs typeface="Calibri" pitchFamily="1" charset="0"/>
              </a:rPr>
              <a:t>decisions</a:t>
            </a:r>
            <a:r>
              <a:rPr lang="en-US" sz="2000" dirty="0" smtClean="0">
                <a:latin typeface="Calibri" pitchFamily="1" charset="0"/>
                <a:ea typeface="Calibri" pitchFamily="1" charset="0"/>
                <a:cs typeface="Calibri" pitchFamily="1" charset="0"/>
              </a:rPr>
              <a:t> that must be made, people who become involved, time involved at each step and/or process measurements.  Swim-lane diagram is uniquely formatted flowchart.</a:t>
            </a:r>
          </a:p>
          <a:p>
            <a:pPr marL="457200" indent="-457200"/>
            <a:r>
              <a:rPr lang="en-US" sz="2000" dirty="0" smtClean="0">
                <a:latin typeface="Calibri" pitchFamily="1" charset="0"/>
                <a:ea typeface="Calibri" pitchFamily="1" charset="0"/>
                <a:cs typeface="Calibri" pitchFamily="1" charset="0"/>
              </a:rPr>
              <a:t>Spaghetti Diagram</a:t>
            </a:r>
          </a:p>
          <a:p>
            <a:pPr marL="857250" lvl="1" indent="-457200"/>
            <a:r>
              <a:rPr lang="en-US" sz="2000" dirty="0" smtClean="0">
                <a:latin typeface="Calibri" pitchFamily="1" charset="0"/>
                <a:ea typeface="Calibri" pitchFamily="1" charset="0"/>
                <a:cs typeface="Calibri" pitchFamily="1" charset="0"/>
              </a:rPr>
              <a:t>A picture that uses continuous flow line tracing the path of an item or activity through a process. The continuous flow line enables process teams to identify redundancies in and expedite workflow.</a:t>
            </a:r>
          </a:p>
          <a:p>
            <a:pPr marL="457200" indent="-457200"/>
            <a:r>
              <a:rPr lang="en-US" sz="2000" dirty="0" smtClean="0">
                <a:latin typeface="Calibri" pitchFamily="1" charset="0"/>
                <a:ea typeface="Calibri" pitchFamily="1" charset="0"/>
                <a:cs typeface="Calibri" pitchFamily="1" charset="0"/>
              </a:rPr>
              <a:t>Value Stream Map</a:t>
            </a:r>
          </a:p>
          <a:p>
            <a:pPr marL="857250" lvl="1" indent="-457200"/>
            <a:r>
              <a:rPr lang="en-US" sz="2000" dirty="0" smtClean="0">
                <a:latin typeface="Calibri" pitchFamily="1" charset="0"/>
                <a:ea typeface="Calibri" pitchFamily="1" charset="0"/>
                <a:cs typeface="Calibri" pitchFamily="1" charset="0"/>
              </a:rPr>
              <a:t>A picture of a process that identifies (1) value added and (2) non-value added activities.  Typically involves current vs. future states.</a:t>
            </a:r>
          </a:p>
        </p:txBody>
      </p:sp>
      <p:sp>
        <p:nvSpPr>
          <p:cNvPr id="180228" name="Rectangle 7"/>
          <p:cNvSpPr>
            <a:spLocks noChangeArrowheads="1"/>
          </p:cNvSpPr>
          <p:nvPr/>
        </p:nvSpPr>
        <p:spPr bwMode="auto">
          <a:xfrm>
            <a:off x="1651000" y="6565900"/>
            <a:ext cx="7391400" cy="152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
        <p:nvSpPr>
          <p:cNvPr id="6" name="Content Placeholder 2"/>
          <p:cNvSpPr txBox="1">
            <a:spLocks/>
          </p:cNvSpPr>
          <p:nvPr/>
        </p:nvSpPr>
        <p:spPr bwMode="auto">
          <a:xfrm>
            <a:off x="2743200" y="6477000"/>
            <a:ext cx="6324600" cy="304800"/>
          </a:xfrm>
          <a:prstGeom prst="rect">
            <a:avLst/>
          </a:prstGeom>
          <a:noFill/>
          <a:ln>
            <a:miter lim="800000"/>
            <a:headEnd/>
            <a:tailEnd/>
          </a:ln>
        </p:spPr>
        <p:txBody>
          <a:bodyPr>
            <a:prstTxWarp prst="textNoShape">
              <a:avLst/>
            </a:prstTxWarp>
          </a:bodyPr>
          <a:lstStyle/>
          <a:p>
            <a:pPr marL="342900" indent="-342900" algn="r" eaLnBrk="0" hangingPunct="0">
              <a:spcBef>
                <a:spcPct val="20000"/>
              </a:spcBef>
              <a:defRPr/>
            </a:pPr>
            <a:r>
              <a:rPr lang="en-US" sz="1200" kern="0" dirty="0">
                <a:solidFill>
                  <a:srgbClr val="7F7F7F"/>
                </a:solidFill>
                <a:latin typeface="Calibri"/>
                <a:ea typeface="ＭＳ Ｐゴシック" pitchFamily="-65" charset="-128"/>
                <a:cs typeface="Calibri"/>
              </a:rPr>
              <a:t>American Society of Quality (ASQ), </a:t>
            </a:r>
            <a:r>
              <a:rPr lang="en-US" sz="1200" kern="0" dirty="0" err="1">
                <a:solidFill>
                  <a:srgbClr val="7F7F7F"/>
                </a:solidFill>
                <a:latin typeface="Calibri"/>
                <a:ea typeface="ＭＳ Ｐゴシック" pitchFamily="-65" charset="-128"/>
                <a:cs typeface="Calibri"/>
              </a:rPr>
              <a:t>www.asq.org</a:t>
            </a:r>
            <a:r>
              <a:rPr lang="en-US" sz="1200" kern="0" dirty="0">
                <a:solidFill>
                  <a:srgbClr val="7F7F7F"/>
                </a:solidFill>
                <a:latin typeface="Calibri"/>
                <a:ea typeface="ＭＳ Ｐゴシック" pitchFamily="-65" charset="-128"/>
                <a:cs typeface="Calibri"/>
              </a:rPr>
              <a:t>.   Visited on  April 28, 2010.</a:t>
            </a:r>
            <a:endParaRPr lang="en-US" sz="1200" kern="0" dirty="0">
              <a:solidFill>
                <a:srgbClr val="7F7F7F"/>
              </a:solidFill>
              <a:latin typeface="Calibri"/>
              <a:ea typeface="Calibri" pitchFamily="-112" charset="0"/>
              <a:cs typeface="Calibri"/>
            </a:endParaRPr>
          </a:p>
        </p:txBody>
      </p:sp>
    </p:spTree>
    <p:extLst>
      <p:ext uri="{BB962C8B-B14F-4D97-AF65-F5344CB8AC3E}">
        <p14:creationId xmlns:p14="http://schemas.microsoft.com/office/powerpoint/2010/main" val="189023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09600" y="22860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Why Flowchart?</a:t>
            </a:r>
          </a:p>
        </p:txBody>
      </p:sp>
      <p:sp>
        <p:nvSpPr>
          <p:cNvPr id="182275" name="Rectangle 3"/>
          <p:cNvSpPr>
            <a:spLocks noGrp="1" noChangeArrowheads="1"/>
          </p:cNvSpPr>
          <p:nvPr>
            <p:ph type="body" idx="1"/>
          </p:nvPr>
        </p:nvSpPr>
        <p:spPr bwMode="auto">
          <a:xfrm>
            <a:off x="685800" y="1371600"/>
            <a:ext cx="8458200" cy="4525963"/>
          </a:xfrm>
          <a:noFill/>
          <a:ln>
            <a:miter lim="800000"/>
            <a:headEnd/>
            <a:tailEnd/>
          </a:ln>
        </p:spPr>
        <p:txBody>
          <a:bodyPr wrap="square" lIns="91440" tIns="45720" rIns="91440" bIns="45720" numCol="1" anchor="t" anchorCtr="0" compatLnSpc="1">
            <a:prstTxWarp prst="textNoShape">
              <a:avLst/>
            </a:prstTxWarp>
          </a:bodyPr>
          <a:lstStyle/>
          <a:p>
            <a:pPr>
              <a:buFontTx/>
              <a:buNone/>
            </a:pPr>
            <a:r>
              <a:rPr lang="en-US" sz="3400" dirty="0" smtClean="0"/>
              <a:t>Flowcharting is useful for:</a:t>
            </a:r>
          </a:p>
          <a:p>
            <a:pPr marL="914400" lvl="1" indent="-457200">
              <a:buFontTx/>
              <a:buAutoNum type="arabicPeriod"/>
            </a:pPr>
            <a:endParaRPr lang="en-US" sz="2400" dirty="0" smtClean="0"/>
          </a:p>
          <a:p>
            <a:pPr marL="914400" lvl="1" indent="-457200">
              <a:buFontTx/>
              <a:buAutoNum type="arabicPeriod"/>
            </a:pPr>
            <a:r>
              <a:rPr lang="en-US" sz="2400" dirty="0" smtClean="0"/>
              <a:t>Providing a starting point to understand the process as it is </a:t>
            </a:r>
            <a:r>
              <a:rPr lang="en-US" sz="2400" u="sng" dirty="0" smtClean="0"/>
              <a:t>today</a:t>
            </a:r>
            <a:r>
              <a:rPr lang="en-US" sz="2400" dirty="0" smtClean="0"/>
              <a:t>.</a:t>
            </a:r>
          </a:p>
          <a:p>
            <a:pPr marL="914400" lvl="1" indent="-457200">
              <a:buFontTx/>
              <a:buAutoNum type="arabicPeriod"/>
            </a:pPr>
            <a:r>
              <a:rPr lang="en-US" sz="2400" dirty="0" smtClean="0"/>
              <a:t>Identifying key problems/bottlenecks</a:t>
            </a:r>
          </a:p>
          <a:p>
            <a:pPr marL="914400" lvl="1" indent="-457200">
              <a:buFontTx/>
              <a:buAutoNum type="arabicPeriod"/>
            </a:pPr>
            <a:r>
              <a:rPr lang="en-US" sz="2400" dirty="0" smtClean="0"/>
              <a:t>Showing where to test ideas for most impact</a:t>
            </a:r>
          </a:p>
          <a:p>
            <a:pPr marL="914400" lvl="1" indent="-457200">
              <a:buFontTx/>
              <a:buAutoNum type="arabicPeriod"/>
            </a:pPr>
            <a:r>
              <a:rPr lang="en-US" sz="2400" dirty="0" smtClean="0"/>
              <a:t>Adding interactivity &amp; fun - gets the team together</a:t>
            </a:r>
          </a:p>
          <a:p>
            <a:pPr marL="914400" lvl="1" indent="-457200">
              <a:buFontTx/>
              <a:buAutoNum type="arabicPeriod"/>
            </a:pPr>
            <a:r>
              <a:rPr lang="en-US" sz="2400" dirty="0" smtClean="0"/>
              <a:t>Creating a simple &amp; succinct visual process overview</a:t>
            </a:r>
          </a:p>
          <a:p>
            <a:endParaRPr lang="en-US" sz="2800" dirty="0" smtClean="0"/>
          </a:p>
        </p:txBody>
      </p:sp>
    </p:spTree>
    <p:extLst>
      <p:ext uri="{BB962C8B-B14F-4D97-AF65-F5344CB8AC3E}">
        <p14:creationId xmlns:p14="http://schemas.microsoft.com/office/powerpoint/2010/main" val="2535045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MP900431168.JPG"/>
          <p:cNvPicPr>
            <a:picLocks noChangeAspect="1"/>
          </p:cNvPicPr>
          <p:nvPr/>
        </p:nvPicPr>
        <p:blipFill>
          <a:blip r:embed="rId3"/>
          <a:srcRect/>
          <a:stretch>
            <a:fillRect/>
          </a:stretch>
        </p:blipFill>
        <p:spPr bwMode="auto">
          <a:xfrm>
            <a:off x="0" y="0"/>
            <a:ext cx="11277600" cy="10456863"/>
          </a:xfrm>
          <a:prstGeom prst="rect">
            <a:avLst/>
          </a:prstGeom>
          <a:noFill/>
          <a:ln w="9525">
            <a:noFill/>
            <a:miter lim="800000"/>
            <a:headEnd/>
            <a:tailEnd/>
          </a:ln>
        </p:spPr>
      </p:pic>
      <p:sp>
        <p:nvSpPr>
          <p:cNvPr id="5122" name="Rectangle 2"/>
          <p:cNvSpPr>
            <a:spLocks noGrp="1" noChangeArrowheads="1"/>
          </p:cNvSpPr>
          <p:nvPr>
            <p:ph type="title"/>
          </p:nvPr>
        </p:nvSpPr>
        <p:spPr bwMode="auto">
          <a:xfrm>
            <a:off x="-76200" y="304800"/>
            <a:ext cx="4953000" cy="1143000"/>
          </a:xfrm>
          <a:ln>
            <a:miter lim="800000"/>
            <a:headEnd/>
            <a:tailEnd/>
          </a:ln>
        </p:spPr>
        <p:txBody>
          <a:bodyPr wrap="square" lIns="91440" tIns="45720" rIns="91440" bIns="45720" numCol="1" anchor="t" anchorCtr="0" compatLnSpc="1">
            <a:prstTxWarp prst="textNoShape">
              <a:avLst/>
            </a:prstTxWarp>
            <a:normAutofit fontScale="90000"/>
          </a:bodyPr>
          <a:lstStyle/>
          <a:p>
            <a:pPr>
              <a:defRPr/>
            </a:pPr>
            <a:r>
              <a:rPr lang="en-US" sz="3600" b="1" u="sng" dirty="0" smtClean="0">
                <a:solidFill>
                  <a:schemeClr val="tx1"/>
                </a:solidFill>
              </a:rPr>
              <a:t>Setting up a flowchart</a:t>
            </a:r>
          </a:p>
        </p:txBody>
      </p:sp>
      <p:sp>
        <p:nvSpPr>
          <p:cNvPr id="184324" name="Rectangle 3"/>
          <p:cNvSpPr>
            <a:spLocks noGrp="1" noChangeArrowheads="1"/>
          </p:cNvSpPr>
          <p:nvPr>
            <p:ph type="body" idx="1"/>
          </p:nvPr>
        </p:nvSpPr>
        <p:spPr bwMode="auto">
          <a:xfrm>
            <a:off x="381000" y="1447800"/>
            <a:ext cx="4191000" cy="2590800"/>
          </a:xfrm>
          <a:noFill/>
          <a:ln>
            <a:miter lim="800000"/>
            <a:headEnd/>
            <a:tailEnd/>
          </a:ln>
        </p:spPr>
        <p:txBody>
          <a:bodyPr wrap="square" lIns="91440" tIns="45720" rIns="91440" bIns="45720" numCol="1" anchor="t" anchorCtr="0" compatLnSpc="1">
            <a:prstTxWarp prst="textNoShape">
              <a:avLst/>
            </a:prstTxWarp>
          </a:bodyPr>
          <a:lstStyle/>
          <a:p>
            <a:pPr>
              <a:buFontTx/>
              <a:buNone/>
            </a:pPr>
            <a:r>
              <a:rPr lang="en-US" sz="3000" dirty="0" smtClean="0"/>
              <a:t>Where does the</a:t>
            </a:r>
          </a:p>
          <a:p>
            <a:pPr>
              <a:buFontTx/>
              <a:buNone/>
            </a:pPr>
            <a:r>
              <a:rPr lang="en-US" sz="3000" dirty="0" smtClean="0"/>
              <a:t>process </a:t>
            </a:r>
            <a:r>
              <a:rPr lang="en-US" sz="3000" b="1" dirty="0" smtClean="0">
                <a:solidFill>
                  <a:srgbClr val="00B050"/>
                </a:solidFill>
              </a:rPr>
              <a:t>begin</a:t>
            </a:r>
            <a:r>
              <a:rPr lang="en-US" sz="3000" dirty="0" smtClean="0"/>
              <a:t>?</a:t>
            </a:r>
          </a:p>
          <a:p>
            <a:pPr>
              <a:buFontTx/>
              <a:buNone/>
            </a:pPr>
            <a:endParaRPr lang="en-US" sz="1000" dirty="0" smtClean="0"/>
          </a:p>
          <a:p>
            <a:pPr>
              <a:buFontTx/>
              <a:buNone/>
            </a:pPr>
            <a:r>
              <a:rPr lang="en-US" sz="3000" dirty="0" smtClean="0"/>
              <a:t>Where does the</a:t>
            </a:r>
          </a:p>
          <a:p>
            <a:pPr>
              <a:buFontTx/>
              <a:buNone/>
            </a:pPr>
            <a:r>
              <a:rPr lang="en-US" sz="3000" dirty="0" smtClean="0"/>
              <a:t>process </a:t>
            </a:r>
            <a:r>
              <a:rPr lang="en-US" sz="3000" b="1" dirty="0" smtClean="0">
                <a:solidFill>
                  <a:srgbClr val="FF0000"/>
                </a:solidFill>
              </a:rPr>
              <a:t>end</a:t>
            </a:r>
            <a:r>
              <a:rPr lang="en-US" sz="3000" dirty="0" smtClean="0"/>
              <a:t>?</a:t>
            </a:r>
          </a:p>
          <a:p>
            <a:pPr>
              <a:buFontTx/>
              <a:buNone/>
            </a:pPr>
            <a:endParaRPr lang="en-US" sz="1000" dirty="0" smtClean="0"/>
          </a:p>
          <a:p>
            <a:pPr>
              <a:buFontTx/>
              <a:buNone/>
            </a:pPr>
            <a:endParaRPr lang="en-US" sz="3000" dirty="0" smtClean="0"/>
          </a:p>
        </p:txBody>
      </p:sp>
      <p:sp>
        <p:nvSpPr>
          <p:cNvPr id="184325" name="Oval 4"/>
          <p:cNvSpPr>
            <a:spLocks noChangeArrowheads="1"/>
          </p:cNvSpPr>
          <p:nvPr/>
        </p:nvSpPr>
        <p:spPr bwMode="auto">
          <a:xfrm rot="-285719">
            <a:off x="4060825" y="2420938"/>
            <a:ext cx="1439863" cy="609600"/>
          </a:xfrm>
          <a:prstGeom prst="ellipse">
            <a:avLst/>
          </a:prstGeom>
          <a:solidFill>
            <a:srgbClr val="00B050"/>
          </a:solidFill>
          <a:ln w="9525">
            <a:noFill/>
            <a:round/>
            <a:headEnd/>
            <a:tailEnd/>
          </a:ln>
        </p:spPr>
        <p:txBody>
          <a:bodyPr>
            <a:prstTxWarp prst="textNoShape">
              <a:avLst/>
            </a:prstTxWarp>
          </a:bodyPr>
          <a:lstStyle/>
          <a:p>
            <a:pPr algn="ctr" eaLnBrk="0" hangingPunct="0"/>
            <a:r>
              <a:rPr lang="en-US" sz="2000" b="1" i="0">
                <a:solidFill>
                  <a:schemeClr val="bg1"/>
                </a:solidFill>
                <a:latin typeface="Arial" pitchFamily="1" charset="0"/>
                <a:ea typeface="Arial" pitchFamily="1" charset="0"/>
                <a:cs typeface="Arial" pitchFamily="1" charset="0"/>
              </a:rPr>
              <a:t>START</a:t>
            </a:r>
          </a:p>
        </p:txBody>
      </p:sp>
      <p:sp>
        <p:nvSpPr>
          <p:cNvPr id="184326" name="Oval 5"/>
          <p:cNvSpPr>
            <a:spLocks noChangeArrowheads="1"/>
          </p:cNvSpPr>
          <p:nvPr/>
        </p:nvSpPr>
        <p:spPr bwMode="auto">
          <a:xfrm>
            <a:off x="5722938" y="4953000"/>
            <a:ext cx="1439862" cy="609600"/>
          </a:xfrm>
          <a:prstGeom prst="ellipse">
            <a:avLst/>
          </a:prstGeom>
          <a:solidFill>
            <a:srgbClr val="FF0000"/>
          </a:solidFill>
          <a:ln w="9525">
            <a:noFill/>
            <a:round/>
            <a:headEnd/>
            <a:tailEnd/>
          </a:ln>
        </p:spPr>
        <p:txBody>
          <a:bodyPr>
            <a:prstTxWarp prst="textNoShape">
              <a:avLst/>
            </a:prstTxWarp>
          </a:bodyPr>
          <a:lstStyle/>
          <a:p>
            <a:pPr algn="ctr" eaLnBrk="0" hangingPunct="0"/>
            <a:r>
              <a:rPr lang="en-US" sz="2000" b="1" i="0">
                <a:solidFill>
                  <a:schemeClr val="bg1"/>
                </a:solidFill>
                <a:latin typeface="Arial" pitchFamily="1" charset="0"/>
                <a:ea typeface="Arial" pitchFamily="1" charset="0"/>
                <a:cs typeface="Arial" pitchFamily="1" charset="0"/>
              </a:rPr>
              <a:t>END</a:t>
            </a:r>
          </a:p>
        </p:txBody>
      </p:sp>
      <p:sp>
        <p:nvSpPr>
          <p:cNvPr id="184327" name="TextBox 6"/>
          <p:cNvSpPr txBox="1">
            <a:spLocks noChangeArrowheads="1"/>
          </p:cNvSpPr>
          <p:nvPr/>
        </p:nvSpPr>
        <p:spPr bwMode="auto">
          <a:xfrm rot="-595233">
            <a:off x="4160838" y="1201738"/>
            <a:ext cx="4065587" cy="893762"/>
          </a:xfrm>
          <a:prstGeom prst="rect">
            <a:avLst/>
          </a:prstGeom>
          <a:noFill/>
          <a:ln w="9525">
            <a:noFill/>
            <a:miter lim="800000"/>
            <a:headEnd/>
            <a:tailEnd/>
          </a:ln>
        </p:spPr>
        <p:txBody>
          <a:bodyPr wrap="none">
            <a:prstTxWarp prst="textNoShape">
              <a:avLst/>
            </a:prstTxWarp>
            <a:spAutoFit/>
          </a:bodyPr>
          <a:lstStyle/>
          <a:p>
            <a:r>
              <a:rPr lang="en-US" sz="2600" dirty="0">
                <a:solidFill>
                  <a:srgbClr val="005684"/>
                </a:solidFill>
                <a:latin typeface="Arial" pitchFamily="1" charset="0"/>
                <a:ea typeface="Arial" pitchFamily="1" charset="0"/>
                <a:cs typeface="Arial" pitchFamily="1" charset="0"/>
              </a:rPr>
              <a:t>Customer’s 1</a:t>
            </a:r>
            <a:r>
              <a:rPr lang="en-US" sz="2600" baseline="30000" dirty="0">
                <a:solidFill>
                  <a:srgbClr val="005684"/>
                </a:solidFill>
                <a:latin typeface="Arial" pitchFamily="1" charset="0"/>
                <a:ea typeface="Arial" pitchFamily="1" charset="0"/>
                <a:cs typeface="Arial" pitchFamily="1" charset="0"/>
              </a:rPr>
              <a:t>st</a:t>
            </a:r>
            <a:r>
              <a:rPr lang="en-US" sz="2600" dirty="0">
                <a:solidFill>
                  <a:srgbClr val="005684"/>
                </a:solidFill>
                <a:latin typeface="Arial" pitchFamily="1" charset="0"/>
                <a:ea typeface="Arial" pitchFamily="1" charset="0"/>
                <a:cs typeface="Arial" pitchFamily="1" charset="0"/>
              </a:rPr>
              <a:t> phone</a:t>
            </a:r>
          </a:p>
          <a:p>
            <a:r>
              <a:rPr lang="en-US" sz="2600" dirty="0">
                <a:solidFill>
                  <a:srgbClr val="005684"/>
                </a:solidFill>
                <a:latin typeface="Arial" pitchFamily="1" charset="0"/>
                <a:ea typeface="Arial" pitchFamily="1" charset="0"/>
                <a:cs typeface="Arial" pitchFamily="1" charset="0"/>
              </a:rPr>
              <a:t>call to intake appointment.</a:t>
            </a:r>
          </a:p>
        </p:txBody>
      </p:sp>
      <p:grpSp>
        <p:nvGrpSpPr>
          <p:cNvPr id="2" name="Group 18"/>
          <p:cNvGrpSpPr>
            <a:grpSpLocks/>
          </p:cNvGrpSpPr>
          <p:nvPr/>
        </p:nvGrpSpPr>
        <p:grpSpPr bwMode="auto">
          <a:xfrm>
            <a:off x="6019800" y="3733800"/>
            <a:ext cx="1316038" cy="971550"/>
            <a:chOff x="6200512" y="-2133600"/>
            <a:chExt cx="1315552" cy="972312"/>
          </a:xfrm>
        </p:grpSpPr>
        <p:pic>
          <p:nvPicPr>
            <p:cNvPr id="184336" name="Picture 5"/>
            <p:cNvPicPr>
              <a:picLocks noChangeAspect="1" noChangeArrowheads="1"/>
            </p:cNvPicPr>
            <p:nvPr/>
          </p:nvPicPr>
          <p:blipFill>
            <a:blip r:embed="rId4"/>
            <a:srcRect l="8800" t="11200" r="11200" b="10400"/>
            <a:stretch>
              <a:fillRect/>
            </a:stretch>
          </p:blipFill>
          <p:spPr bwMode="auto">
            <a:xfrm>
              <a:off x="6381404" y="-2133600"/>
              <a:ext cx="992155" cy="972312"/>
            </a:xfrm>
            <a:prstGeom prst="rect">
              <a:avLst/>
            </a:prstGeom>
            <a:noFill/>
            <a:ln w="9525">
              <a:noFill/>
              <a:miter lim="800000"/>
              <a:headEnd/>
              <a:tailEnd/>
            </a:ln>
          </p:spPr>
        </p:pic>
        <p:sp>
          <p:nvSpPr>
            <p:cNvPr id="184337" name="TextBox 12"/>
            <p:cNvSpPr txBox="1">
              <a:spLocks noChangeArrowheads="1"/>
            </p:cNvSpPr>
            <p:nvPr/>
          </p:nvSpPr>
          <p:spPr bwMode="auto">
            <a:xfrm rot="-284854">
              <a:off x="6200512" y="-2012722"/>
              <a:ext cx="1315552" cy="738664"/>
            </a:xfrm>
            <a:prstGeom prst="rect">
              <a:avLst/>
            </a:prstGeom>
            <a:noFill/>
            <a:ln w="9525">
              <a:noFill/>
              <a:miter lim="800000"/>
              <a:headEnd/>
              <a:tailEnd/>
            </a:ln>
          </p:spPr>
          <p:txBody>
            <a:bodyPr>
              <a:prstTxWarp prst="textNoShape">
                <a:avLst/>
              </a:prstTxWarp>
              <a:spAutoFit/>
            </a:bodyPr>
            <a:lstStyle/>
            <a:p>
              <a:pPr algn="ctr"/>
              <a:r>
                <a:rPr lang="en-US" sz="1400" b="1" i="0">
                  <a:latin typeface="Arial" pitchFamily="1" charset="0"/>
                  <a:ea typeface="Arial" pitchFamily="1" charset="0"/>
                  <a:cs typeface="Arial" pitchFamily="1" charset="0"/>
                </a:rPr>
                <a:t>Intake</a:t>
              </a:r>
            </a:p>
            <a:p>
              <a:pPr algn="ctr"/>
              <a:r>
                <a:rPr lang="en-US" sz="1400" b="1" i="0">
                  <a:latin typeface="Arial" pitchFamily="1" charset="0"/>
                  <a:ea typeface="Arial" pitchFamily="1" charset="0"/>
                  <a:cs typeface="Arial" pitchFamily="1" charset="0"/>
                </a:rPr>
                <a:t>appt.</a:t>
              </a:r>
            </a:p>
            <a:p>
              <a:pPr algn="ctr"/>
              <a:r>
                <a:rPr lang="en-US" sz="1400" b="1" i="0">
                  <a:latin typeface="Arial" pitchFamily="1" charset="0"/>
                  <a:ea typeface="Arial" pitchFamily="1" charset="0"/>
                  <a:cs typeface="Arial" pitchFamily="1" charset="0"/>
                </a:rPr>
                <a:t>completed</a:t>
              </a:r>
            </a:p>
          </p:txBody>
        </p:sp>
      </p:grpSp>
      <p:grpSp>
        <p:nvGrpSpPr>
          <p:cNvPr id="3" name="Group 15"/>
          <p:cNvGrpSpPr>
            <a:grpSpLocks/>
          </p:cNvGrpSpPr>
          <p:nvPr/>
        </p:nvGrpSpPr>
        <p:grpSpPr bwMode="auto">
          <a:xfrm>
            <a:off x="3962400" y="3200400"/>
            <a:ext cx="1316038" cy="971550"/>
            <a:chOff x="1905000" y="-1524000"/>
            <a:chExt cx="1315552" cy="972312"/>
          </a:xfrm>
        </p:grpSpPr>
        <p:pic>
          <p:nvPicPr>
            <p:cNvPr id="184334" name="Picture 5"/>
            <p:cNvPicPr>
              <a:picLocks noChangeAspect="1" noChangeArrowheads="1"/>
            </p:cNvPicPr>
            <p:nvPr/>
          </p:nvPicPr>
          <p:blipFill>
            <a:blip r:embed="rId4"/>
            <a:srcRect l="8800" t="11200" r="11200" b="10400"/>
            <a:stretch>
              <a:fillRect/>
            </a:stretch>
          </p:blipFill>
          <p:spPr bwMode="auto">
            <a:xfrm>
              <a:off x="2057400" y="-1524000"/>
              <a:ext cx="992155" cy="972312"/>
            </a:xfrm>
            <a:prstGeom prst="rect">
              <a:avLst/>
            </a:prstGeom>
            <a:noFill/>
            <a:ln w="9525">
              <a:noFill/>
              <a:miter lim="800000"/>
              <a:headEnd/>
              <a:tailEnd/>
            </a:ln>
          </p:spPr>
        </p:pic>
        <p:sp>
          <p:nvSpPr>
            <p:cNvPr id="184335" name="TextBox 14"/>
            <p:cNvSpPr txBox="1">
              <a:spLocks noChangeArrowheads="1"/>
            </p:cNvSpPr>
            <p:nvPr/>
          </p:nvSpPr>
          <p:spPr bwMode="auto">
            <a:xfrm rot="332213">
              <a:off x="1905000" y="-1410008"/>
              <a:ext cx="1315552" cy="738664"/>
            </a:xfrm>
            <a:prstGeom prst="rect">
              <a:avLst/>
            </a:prstGeom>
            <a:noFill/>
            <a:ln w="9525">
              <a:noFill/>
              <a:miter lim="800000"/>
              <a:headEnd/>
              <a:tailEnd/>
            </a:ln>
          </p:spPr>
          <p:txBody>
            <a:bodyPr>
              <a:prstTxWarp prst="textNoShape">
                <a:avLst/>
              </a:prstTxWarp>
              <a:spAutoFit/>
            </a:bodyPr>
            <a:lstStyle/>
            <a:p>
              <a:pPr algn="ctr"/>
              <a:r>
                <a:rPr lang="en-US" sz="1400" b="1" i="0">
                  <a:latin typeface="Arial" pitchFamily="1" charset="0"/>
                  <a:ea typeface="Arial" pitchFamily="1" charset="0"/>
                  <a:cs typeface="Arial" pitchFamily="1" charset="0"/>
                </a:rPr>
                <a:t>Customer</a:t>
              </a:r>
            </a:p>
            <a:p>
              <a:pPr algn="ctr"/>
              <a:r>
                <a:rPr lang="en-US" sz="1400" b="1" i="0">
                  <a:latin typeface="Arial" pitchFamily="1" charset="0"/>
                  <a:ea typeface="Arial" pitchFamily="1" charset="0"/>
                  <a:cs typeface="Arial" pitchFamily="1" charset="0"/>
                </a:rPr>
                <a:t>calls</a:t>
              </a:r>
            </a:p>
            <a:p>
              <a:pPr algn="ctr"/>
              <a:r>
                <a:rPr lang="en-US" sz="1400" b="1" i="0">
                  <a:latin typeface="Arial" pitchFamily="1" charset="0"/>
                  <a:ea typeface="Arial" pitchFamily="1" charset="0"/>
                  <a:cs typeface="Arial" pitchFamily="1" charset="0"/>
                </a:rPr>
                <a:t>office</a:t>
              </a:r>
            </a:p>
          </p:txBody>
        </p:sp>
      </p:grpSp>
      <p:sp>
        <p:nvSpPr>
          <p:cNvPr id="18" name="Rectangle 3"/>
          <p:cNvSpPr txBox="1">
            <a:spLocks noChangeArrowheads="1"/>
          </p:cNvSpPr>
          <p:nvPr/>
        </p:nvSpPr>
        <p:spPr bwMode="auto">
          <a:xfrm>
            <a:off x="381000" y="4191000"/>
            <a:ext cx="4191000" cy="1828800"/>
          </a:xfrm>
          <a:prstGeom prst="rect">
            <a:avLst/>
          </a:prstGeom>
          <a:noFill/>
          <a:ln>
            <a:miter lim="800000"/>
            <a:headEnd/>
            <a:tailEnd/>
          </a:ln>
        </p:spPr>
        <p:txBody>
          <a:bodyPr>
            <a:prstTxWarp prst="textNoShape">
              <a:avLst/>
            </a:prstTxWarp>
          </a:bodyPr>
          <a:lstStyle/>
          <a:p>
            <a:pPr marL="342900" indent="-342900" eaLnBrk="0" hangingPunct="0">
              <a:spcBef>
                <a:spcPct val="20000"/>
              </a:spcBef>
              <a:defRPr/>
            </a:pPr>
            <a:r>
              <a:rPr lang="en-US" sz="3000" b="1" i="0" kern="0" dirty="0">
                <a:solidFill>
                  <a:srgbClr val="005684"/>
                </a:solidFill>
                <a:latin typeface="+mn-lt"/>
                <a:ea typeface="ＭＳ Ｐゴシック" pitchFamily="-65" charset="-128"/>
                <a:cs typeface="ＭＳ Ｐゴシック" pitchFamily="-65" charset="-128"/>
              </a:rPr>
              <a:t>Title</a:t>
            </a:r>
            <a:r>
              <a:rPr lang="en-US" sz="3000" i="0" kern="0" dirty="0">
                <a:latin typeface="+mn-lt"/>
                <a:ea typeface="ＭＳ Ｐゴシック" pitchFamily="-65" charset="-128"/>
                <a:cs typeface="ＭＳ Ｐゴシック" pitchFamily="-65" charset="-128"/>
              </a:rPr>
              <a:t> the process</a:t>
            </a:r>
          </a:p>
          <a:p>
            <a:pPr marL="342900" indent="-342900" eaLnBrk="0" hangingPunct="0">
              <a:spcBef>
                <a:spcPct val="20000"/>
              </a:spcBef>
              <a:defRPr/>
            </a:pPr>
            <a:r>
              <a:rPr lang="en-US" sz="3000" i="0" kern="0" dirty="0">
                <a:latin typeface="+mn-lt"/>
                <a:ea typeface="ＭＳ Ｐゴシック" pitchFamily="-65" charset="-128"/>
                <a:cs typeface="ＭＳ Ｐゴシック" pitchFamily="-65" charset="-128"/>
              </a:rPr>
              <a:t>you are</a:t>
            </a:r>
          </a:p>
          <a:p>
            <a:pPr marL="342900" indent="-342900" eaLnBrk="0" hangingPunct="0">
              <a:spcBef>
                <a:spcPct val="20000"/>
              </a:spcBef>
              <a:defRPr/>
            </a:pPr>
            <a:r>
              <a:rPr lang="en-US" sz="3000" i="0" kern="0" dirty="0">
                <a:latin typeface="+mn-lt"/>
                <a:ea typeface="ＭＳ Ｐゴシック" pitchFamily="-65" charset="-128"/>
                <a:cs typeface="ＭＳ Ｐゴシック" pitchFamily="-65" charset="-128"/>
              </a:rPr>
              <a:t>flowcharting.</a:t>
            </a:r>
          </a:p>
          <a:p>
            <a:pPr marL="342900" indent="-342900" eaLnBrk="0" hangingPunct="0">
              <a:spcBef>
                <a:spcPct val="20000"/>
              </a:spcBef>
              <a:defRPr/>
            </a:pPr>
            <a:endParaRPr lang="en-US" sz="3000" i="0" kern="0" dirty="0">
              <a:latin typeface="+mn-lt"/>
              <a:ea typeface="ＭＳ Ｐゴシック" pitchFamily="-65" charset="-128"/>
              <a:cs typeface="ＭＳ Ｐゴシック" pitchFamily="-65" charset="-128"/>
            </a:endParaRPr>
          </a:p>
        </p:txBody>
      </p:sp>
      <p:cxnSp>
        <p:nvCxnSpPr>
          <p:cNvPr id="184331" name="Straight Arrow Connector 20"/>
          <p:cNvCxnSpPr>
            <a:cxnSpLocks noChangeShapeType="1"/>
            <a:endCxn id="184335" idx="0"/>
          </p:cNvCxnSpPr>
          <p:nvPr/>
        </p:nvCxnSpPr>
        <p:spPr bwMode="auto">
          <a:xfrm rot="16200000" flipH="1">
            <a:off x="4479925" y="3140075"/>
            <a:ext cx="268288" cy="84138"/>
          </a:xfrm>
          <a:prstGeom prst="straightConnector1">
            <a:avLst/>
          </a:prstGeom>
          <a:noFill/>
          <a:ln w="25400">
            <a:solidFill>
              <a:schemeClr val="tx1"/>
            </a:solidFill>
            <a:round/>
            <a:headEnd/>
            <a:tailEnd type="arrow" w="med" len="med"/>
          </a:ln>
        </p:spPr>
      </p:cxnSp>
      <p:cxnSp>
        <p:nvCxnSpPr>
          <p:cNvPr id="184332" name="Straight Arrow Connector 21"/>
          <p:cNvCxnSpPr>
            <a:cxnSpLocks noChangeShapeType="1"/>
          </p:cNvCxnSpPr>
          <p:nvPr/>
        </p:nvCxnSpPr>
        <p:spPr bwMode="auto">
          <a:xfrm rot="5400000">
            <a:off x="6346825" y="4786313"/>
            <a:ext cx="344488" cy="68262"/>
          </a:xfrm>
          <a:prstGeom prst="straightConnector1">
            <a:avLst/>
          </a:prstGeom>
          <a:noFill/>
          <a:ln w="25400">
            <a:solidFill>
              <a:schemeClr val="tx1"/>
            </a:solidFill>
            <a:round/>
            <a:headEnd/>
            <a:tailEnd type="arrow" w="med" len="med"/>
          </a:ln>
        </p:spPr>
      </p:cxnSp>
      <p:cxnSp>
        <p:nvCxnSpPr>
          <p:cNvPr id="184333" name="Straight Connector 24"/>
          <p:cNvCxnSpPr>
            <a:cxnSpLocks noChangeShapeType="1"/>
          </p:cNvCxnSpPr>
          <p:nvPr/>
        </p:nvCxnSpPr>
        <p:spPr bwMode="auto">
          <a:xfrm flipV="1">
            <a:off x="4191000" y="1752600"/>
            <a:ext cx="3886200" cy="685800"/>
          </a:xfrm>
          <a:prstGeom prst="line">
            <a:avLst/>
          </a:prstGeom>
          <a:noFill/>
          <a:ln w="9525">
            <a:solidFill>
              <a:schemeClr val="tx1"/>
            </a:solidFill>
            <a:round/>
            <a:headEnd/>
            <a:tailEnd/>
          </a:ln>
        </p:spPr>
      </p:cxnSp>
    </p:spTree>
    <p:extLst>
      <p:ext uri="{BB962C8B-B14F-4D97-AF65-F5344CB8AC3E}">
        <p14:creationId xmlns:p14="http://schemas.microsoft.com/office/powerpoint/2010/main" val="3538094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Line 12"/>
          <p:cNvSpPr>
            <a:spLocks noChangeShapeType="1"/>
          </p:cNvSpPr>
          <p:nvPr/>
        </p:nvSpPr>
        <p:spPr bwMode="auto">
          <a:xfrm>
            <a:off x="1828800" y="4876800"/>
            <a:ext cx="0" cy="914400"/>
          </a:xfrm>
          <a:prstGeom prst="line">
            <a:avLst/>
          </a:prstGeom>
          <a:noFill/>
          <a:ln w="38100">
            <a:solidFill>
              <a:schemeClr val="tx1"/>
            </a:solidFill>
            <a:round/>
            <a:headEnd/>
            <a:tailEnd type="triangle" w="lg" len="lg"/>
          </a:ln>
        </p:spPr>
        <p:txBody>
          <a:bodyPr>
            <a:prstTxWarp prst="textNoShape">
              <a:avLst/>
            </a:prstTxWarp>
          </a:bodyPr>
          <a:lstStyle/>
          <a:p>
            <a:endParaRPr lang="en-US"/>
          </a:p>
        </p:txBody>
      </p:sp>
      <p:sp>
        <p:nvSpPr>
          <p:cNvPr id="186371" name="Line 11"/>
          <p:cNvSpPr>
            <a:spLocks noChangeShapeType="1"/>
          </p:cNvSpPr>
          <p:nvPr/>
        </p:nvSpPr>
        <p:spPr bwMode="auto">
          <a:xfrm>
            <a:off x="2514600" y="4191000"/>
            <a:ext cx="1066800" cy="0"/>
          </a:xfrm>
          <a:prstGeom prst="line">
            <a:avLst/>
          </a:prstGeom>
          <a:noFill/>
          <a:ln w="38100">
            <a:solidFill>
              <a:schemeClr val="tx1"/>
            </a:solidFill>
            <a:round/>
            <a:headEnd/>
            <a:tailEnd type="triangle" w="lg" len="lg"/>
          </a:ln>
        </p:spPr>
        <p:txBody>
          <a:bodyPr>
            <a:prstTxWarp prst="textNoShape">
              <a:avLst/>
            </a:prstTxWarp>
          </a:bodyPr>
          <a:lstStyle/>
          <a:p>
            <a:endParaRPr lang="en-US"/>
          </a:p>
        </p:txBody>
      </p:sp>
      <p:sp>
        <p:nvSpPr>
          <p:cNvPr id="186372" name="Rectangle 2"/>
          <p:cNvSpPr>
            <a:spLocks noGrp="1" noChangeArrowheads="1"/>
          </p:cNvSpPr>
          <p:nvPr>
            <p:ph type="title"/>
          </p:nvPr>
        </p:nvSpPr>
        <p:spPr bwMode="auto">
          <a:xfrm>
            <a:off x="914400" y="30480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Key Symbols for Flowcharts</a:t>
            </a:r>
          </a:p>
        </p:txBody>
      </p:sp>
      <p:sp>
        <p:nvSpPr>
          <p:cNvPr id="186373" name="Rectangle 6"/>
          <p:cNvSpPr>
            <a:spLocks noChangeArrowheads="1"/>
          </p:cNvSpPr>
          <p:nvPr/>
        </p:nvSpPr>
        <p:spPr bwMode="auto">
          <a:xfrm>
            <a:off x="1295400" y="1981200"/>
            <a:ext cx="1066800" cy="1066800"/>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6374" name="Rectangle 9"/>
          <p:cNvSpPr>
            <a:spLocks noChangeArrowheads="1"/>
          </p:cNvSpPr>
          <p:nvPr/>
        </p:nvSpPr>
        <p:spPr bwMode="auto">
          <a:xfrm rot="2700000">
            <a:off x="1295400" y="3657600"/>
            <a:ext cx="1066800" cy="1066800"/>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6375" name="Text Box 10"/>
          <p:cNvSpPr txBox="1">
            <a:spLocks noChangeArrowheads="1"/>
          </p:cNvSpPr>
          <p:nvPr/>
        </p:nvSpPr>
        <p:spPr bwMode="auto">
          <a:xfrm>
            <a:off x="1600200" y="3886200"/>
            <a:ext cx="3810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b="1" i="0">
                <a:latin typeface="Arial" pitchFamily="1" charset="0"/>
              </a:rPr>
              <a:t>?</a:t>
            </a:r>
          </a:p>
        </p:txBody>
      </p:sp>
      <p:sp>
        <p:nvSpPr>
          <p:cNvPr id="186376" name="Text Box 13"/>
          <p:cNvSpPr txBox="1">
            <a:spLocks noChangeArrowheads="1"/>
          </p:cNvSpPr>
          <p:nvPr/>
        </p:nvSpPr>
        <p:spPr bwMode="auto">
          <a:xfrm>
            <a:off x="1828800" y="5089525"/>
            <a:ext cx="609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latin typeface="Arial" pitchFamily="1" charset="0"/>
              </a:rPr>
              <a:t>No</a:t>
            </a:r>
          </a:p>
        </p:txBody>
      </p:sp>
      <p:sp>
        <p:nvSpPr>
          <p:cNvPr id="186377" name="Text Box 14"/>
          <p:cNvSpPr txBox="1">
            <a:spLocks noChangeArrowheads="1"/>
          </p:cNvSpPr>
          <p:nvPr/>
        </p:nvSpPr>
        <p:spPr bwMode="auto">
          <a:xfrm>
            <a:off x="2667000" y="3810000"/>
            <a:ext cx="7620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latin typeface="Arial" pitchFamily="1" charset="0"/>
              </a:rPr>
              <a:t>Yes</a:t>
            </a:r>
          </a:p>
        </p:txBody>
      </p:sp>
      <p:sp>
        <p:nvSpPr>
          <p:cNvPr id="186378" name="Text Box 15"/>
          <p:cNvSpPr txBox="1">
            <a:spLocks noChangeArrowheads="1"/>
          </p:cNvSpPr>
          <p:nvPr/>
        </p:nvSpPr>
        <p:spPr bwMode="auto">
          <a:xfrm>
            <a:off x="2971800" y="2209800"/>
            <a:ext cx="52578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i="0">
                <a:latin typeface="Arial" pitchFamily="1" charset="0"/>
              </a:rPr>
              <a:t>A </a:t>
            </a:r>
            <a:r>
              <a:rPr lang="en-US" sz="2000" b="1">
                <a:solidFill>
                  <a:srgbClr val="C00000"/>
                </a:solidFill>
                <a:latin typeface="Arial" pitchFamily="1" charset="0"/>
              </a:rPr>
              <a:t>square</a:t>
            </a:r>
            <a:r>
              <a:rPr lang="en-US" sz="2000" i="0">
                <a:latin typeface="Arial" pitchFamily="1" charset="0"/>
              </a:rPr>
              <a:t> identifies a step in the process</a:t>
            </a:r>
          </a:p>
        </p:txBody>
      </p:sp>
      <p:sp>
        <p:nvSpPr>
          <p:cNvPr id="186379" name="Text Box 16"/>
          <p:cNvSpPr txBox="1">
            <a:spLocks noChangeArrowheads="1"/>
          </p:cNvSpPr>
          <p:nvPr/>
        </p:nvSpPr>
        <p:spPr bwMode="auto">
          <a:xfrm>
            <a:off x="2971800" y="4572000"/>
            <a:ext cx="54864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sz="2000" i="0">
                <a:latin typeface="Arial" pitchFamily="1" charset="0"/>
              </a:rPr>
              <a:t>A </a:t>
            </a:r>
            <a:r>
              <a:rPr lang="en-US" sz="2000" b="1">
                <a:solidFill>
                  <a:srgbClr val="C00000"/>
                </a:solidFill>
                <a:latin typeface="Arial" pitchFamily="1" charset="0"/>
              </a:rPr>
              <a:t>diamond</a:t>
            </a:r>
            <a:r>
              <a:rPr lang="en-US" sz="2000" i="0">
                <a:latin typeface="Arial" pitchFamily="1" charset="0"/>
              </a:rPr>
              <a:t> is a decision point in the process and asks a “yes or no” question or offers a choice of direction in the process.</a:t>
            </a:r>
          </a:p>
        </p:txBody>
      </p:sp>
      <p:sp>
        <p:nvSpPr>
          <p:cNvPr id="186380" name="Text Box 17"/>
          <p:cNvSpPr txBox="1">
            <a:spLocks noChangeArrowheads="1"/>
          </p:cNvSpPr>
          <p:nvPr/>
        </p:nvSpPr>
        <p:spPr bwMode="auto">
          <a:xfrm>
            <a:off x="1371600" y="2286000"/>
            <a:ext cx="1066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i="0">
                <a:latin typeface="Arial" pitchFamily="1" charset="0"/>
              </a:rPr>
              <a:t>Action</a:t>
            </a:r>
          </a:p>
        </p:txBody>
      </p:sp>
      <p:sp>
        <p:nvSpPr>
          <p:cNvPr id="186381" name="Text Box 18"/>
          <p:cNvSpPr txBox="1">
            <a:spLocks noChangeArrowheads="1"/>
          </p:cNvSpPr>
          <p:nvPr/>
        </p:nvSpPr>
        <p:spPr bwMode="auto">
          <a:xfrm>
            <a:off x="2590800" y="1143000"/>
            <a:ext cx="5562600" cy="461963"/>
          </a:xfrm>
          <a:prstGeom prst="rect">
            <a:avLst/>
          </a:prstGeom>
          <a:noFill/>
          <a:ln w="9525">
            <a:noFill/>
            <a:miter lim="800000"/>
            <a:headEnd/>
            <a:tailEnd/>
          </a:ln>
        </p:spPr>
        <p:txBody>
          <a:bodyPr>
            <a:prstTxWarp prst="textNoShape">
              <a:avLst/>
            </a:prstTxWarp>
            <a:spAutoFit/>
          </a:bodyPr>
          <a:lstStyle/>
          <a:p>
            <a:pPr>
              <a:spcBef>
                <a:spcPct val="50000"/>
              </a:spcBef>
            </a:pPr>
            <a:r>
              <a:rPr lang="en-US" i="0">
                <a:solidFill>
                  <a:srgbClr val="FF2F2F"/>
                </a:solidFill>
                <a:latin typeface="Arial" pitchFamily="1" charset="0"/>
              </a:rPr>
              <a:t>Post-It Notes are great for flowcharting.</a:t>
            </a:r>
          </a:p>
        </p:txBody>
      </p:sp>
      <p:sp>
        <p:nvSpPr>
          <p:cNvPr id="186382" name="AutoShape 20"/>
          <p:cNvSpPr>
            <a:spLocks noChangeArrowheads="1"/>
          </p:cNvSpPr>
          <p:nvPr/>
        </p:nvSpPr>
        <p:spPr bwMode="auto">
          <a:xfrm rot="8279063">
            <a:off x="1981200" y="1676400"/>
            <a:ext cx="762000" cy="228600"/>
          </a:xfrm>
          <a:prstGeom prst="notchedRightArrow">
            <a:avLst>
              <a:gd name="adj1" fmla="val 50000"/>
              <a:gd name="adj2" fmla="val 8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74811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838200" y="762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b="1" dirty="0" smtClean="0">
                <a:effectLst>
                  <a:outerShdw blurRad="38100" dist="38100" dir="2700000" algn="tl">
                    <a:srgbClr val="000000">
                      <a:alpha val="43137"/>
                    </a:srgbClr>
                  </a:outerShdw>
                </a:effectLst>
              </a:rPr>
              <a:t>Sample Flowchart</a:t>
            </a:r>
          </a:p>
        </p:txBody>
      </p:sp>
      <p:sp>
        <p:nvSpPr>
          <p:cNvPr id="188419" name="Rectangle 3"/>
          <p:cNvSpPr>
            <a:spLocks noGrp="1" noChangeArrowheads="1"/>
          </p:cNvSpPr>
          <p:nvPr>
            <p:ph type="body" idx="1"/>
          </p:nvPr>
        </p:nvSpPr>
        <p:spPr bwMode="auto">
          <a:xfrm>
            <a:off x="838200" y="914400"/>
            <a:ext cx="8001000" cy="381000"/>
          </a:xfrm>
          <a:noFill/>
          <a:ln>
            <a:miter lim="800000"/>
            <a:headEnd/>
            <a:tailEnd/>
          </a:ln>
        </p:spPr>
        <p:txBody>
          <a:bodyPr wrap="square" lIns="91440" tIns="45720" rIns="91440" bIns="45720" numCol="1" anchor="t" anchorCtr="0" compatLnSpc="1">
            <a:prstTxWarp prst="textNoShape">
              <a:avLst/>
            </a:prstTxWarp>
          </a:bodyPr>
          <a:lstStyle/>
          <a:p>
            <a:pPr algn="ctr">
              <a:buFontTx/>
              <a:buNone/>
            </a:pPr>
            <a:r>
              <a:rPr lang="en-US" sz="1800" b="1" smtClean="0"/>
              <a:t>Process name: </a:t>
            </a:r>
            <a:r>
              <a:rPr lang="en-US" sz="1800" b="1" i="1" smtClean="0"/>
              <a:t>Customer 1</a:t>
            </a:r>
            <a:r>
              <a:rPr lang="en-US" sz="1800" b="1" i="1" baseline="30000" smtClean="0"/>
              <a:t>st</a:t>
            </a:r>
            <a:r>
              <a:rPr lang="en-US" sz="1800" b="1" i="1" smtClean="0"/>
              <a:t> Contact (phone call) to Agency Response</a:t>
            </a:r>
          </a:p>
        </p:txBody>
      </p:sp>
      <p:grpSp>
        <p:nvGrpSpPr>
          <p:cNvPr id="2" name="Group 37"/>
          <p:cNvGrpSpPr>
            <a:grpSpLocks/>
          </p:cNvGrpSpPr>
          <p:nvPr/>
        </p:nvGrpSpPr>
        <p:grpSpPr bwMode="auto">
          <a:xfrm>
            <a:off x="457200" y="2362200"/>
            <a:ext cx="1219200" cy="1066800"/>
            <a:chOff x="288" y="1488"/>
            <a:chExt cx="768" cy="672"/>
          </a:xfrm>
        </p:grpSpPr>
        <p:sp>
          <p:nvSpPr>
            <p:cNvPr id="188459" name="Rectangle 23"/>
            <p:cNvSpPr>
              <a:spLocks noChangeArrowheads="1"/>
            </p:cNvSpPr>
            <p:nvPr/>
          </p:nvSpPr>
          <p:spPr bwMode="auto">
            <a:xfrm>
              <a:off x="336" y="1488"/>
              <a:ext cx="672" cy="672"/>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8460" name="Text Box 4"/>
            <p:cNvSpPr txBox="1">
              <a:spLocks noChangeArrowheads="1"/>
            </p:cNvSpPr>
            <p:nvPr/>
          </p:nvSpPr>
          <p:spPr bwMode="auto">
            <a:xfrm>
              <a:off x="288" y="1544"/>
              <a:ext cx="768" cy="520"/>
            </a:xfrm>
            <a:prstGeom prst="rect">
              <a:avLst/>
            </a:prstGeom>
            <a:noFill/>
            <a:ln w="9525">
              <a:noFill/>
              <a:miter lim="800000"/>
              <a:headEnd/>
              <a:tailEnd/>
            </a:ln>
          </p:spPr>
          <p:txBody>
            <a:bodyPr>
              <a:prstTxWarp prst="textNoShape">
                <a:avLst/>
              </a:prstTxWarp>
              <a:spAutoFit/>
            </a:bodyPr>
            <a:lstStyle/>
            <a:p>
              <a:pPr algn="ctr"/>
              <a:r>
                <a:rPr lang="en-US" sz="1600" b="1" i="0">
                  <a:latin typeface="Arial" pitchFamily="1" charset="0"/>
                </a:rPr>
                <a:t>Customer</a:t>
              </a:r>
            </a:p>
            <a:p>
              <a:pPr algn="ctr"/>
              <a:r>
                <a:rPr lang="en-US" sz="1600" b="1" i="0">
                  <a:latin typeface="Arial" pitchFamily="1" charset="0"/>
                </a:rPr>
                <a:t>phones agency</a:t>
              </a:r>
            </a:p>
          </p:txBody>
        </p:sp>
      </p:grpSp>
      <p:sp>
        <p:nvSpPr>
          <p:cNvPr id="188421" name="Line 7"/>
          <p:cNvSpPr>
            <a:spLocks noChangeShapeType="1"/>
          </p:cNvSpPr>
          <p:nvPr/>
        </p:nvSpPr>
        <p:spPr bwMode="auto">
          <a:xfrm>
            <a:off x="4648200" y="3733800"/>
            <a:ext cx="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31098" name="AutoShape 26"/>
          <p:cNvSpPr>
            <a:spLocks noChangeArrowheads="1"/>
          </p:cNvSpPr>
          <p:nvPr/>
        </p:nvSpPr>
        <p:spPr bwMode="auto">
          <a:xfrm>
            <a:off x="381000" y="1600200"/>
            <a:ext cx="1371600" cy="381000"/>
          </a:xfrm>
          <a:prstGeom prst="flowChartTerminator">
            <a:avLst/>
          </a:prstGeom>
          <a:solidFill>
            <a:srgbClr val="00FF00"/>
          </a:solidFill>
          <a:ln w="9525">
            <a:solidFill>
              <a:schemeClr val="tx1"/>
            </a:solidFill>
            <a:miter lim="800000"/>
            <a:headEnd/>
            <a:tailEnd/>
          </a:ln>
        </p:spPr>
        <p:txBody>
          <a:bodyPr wrap="none" anchor="ctr">
            <a:prstTxWarp prst="textNoShape">
              <a:avLst/>
            </a:prstTxWarp>
          </a:bodyPr>
          <a:lstStyle/>
          <a:p>
            <a:pPr algn="ctr"/>
            <a:r>
              <a:rPr lang="en-US"/>
              <a:t>START</a:t>
            </a:r>
          </a:p>
        </p:txBody>
      </p:sp>
      <p:sp>
        <p:nvSpPr>
          <p:cNvPr id="131099" name="AutoShape 27"/>
          <p:cNvSpPr>
            <a:spLocks noChangeArrowheads="1"/>
          </p:cNvSpPr>
          <p:nvPr/>
        </p:nvSpPr>
        <p:spPr bwMode="auto">
          <a:xfrm>
            <a:off x="7467600" y="5638800"/>
            <a:ext cx="1371600" cy="381000"/>
          </a:xfrm>
          <a:prstGeom prst="flowChartTerminator">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b="1"/>
              <a:t>END</a:t>
            </a:r>
          </a:p>
        </p:txBody>
      </p:sp>
      <p:grpSp>
        <p:nvGrpSpPr>
          <p:cNvPr id="3" name="Group 33"/>
          <p:cNvGrpSpPr>
            <a:grpSpLocks/>
          </p:cNvGrpSpPr>
          <p:nvPr/>
        </p:nvGrpSpPr>
        <p:grpSpPr bwMode="auto">
          <a:xfrm>
            <a:off x="2743200" y="4191000"/>
            <a:ext cx="1219200" cy="1066800"/>
            <a:chOff x="1872" y="2352"/>
            <a:chExt cx="768" cy="672"/>
          </a:xfrm>
        </p:grpSpPr>
        <p:sp>
          <p:nvSpPr>
            <p:cNvPr id="188457" name="Rectangle 29"/>
            <p:cNvSpPr>
              <a:spLocks noChangeArrowheads="1"/>
            </p:cNvSpPr>
            <p:nvPr/>
          </p:nvSpPr>
          <p:spPr bwMode="auto">
            <a:xfrm>
              <a:off x="1920" y="2352"/>
              <a:ext cx="672" cy="672"/>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8458" name="Text Box 30"/>
            <p:cNvSpPr txBox="1">
              <a:spLocks noChangeArrowheads="1"/>
            </p:cNvSpPr>
            <p:nvPr/>
          </p:nvSpPr>
          <p:spPr bwMode="auto">
            <a:xfrm>
              <a:off x="1872" y="2408"/>
              <a:ext cx="768" cy="460"/>
            </a:xfrm>
            <a:prstGeom prst="rect">
              <a:avLst/>
            </a:prstGeom>
            <a:noFill/>
            <a:ln w="9525">
              <a:noFill/>
              <a:miter lim="800000"/>
              <a:headEnd/>
              <a:tailEnd/>
            </a:ln>
          </p:spPr>
          <p:txBody>
            <a:bodyPr>
              <a:prstTxWarp prst="textNoShape">
                <a:avLst/>
              </a:prstTxWarp>
              <a:spAutoFit/>
            </a:bodyPr>
            <a:lstStyle/>
            <a:p>
              <a:pPr algn="ctr"/>
              <a:r>
                <a:rPr lang="en-US" sz="1400" i="0">
                  <a:latin typeface="Arial" pitchFamily="1" charset="0"/>
                </a:rPr>
                <a:t>Customer routed to voicemail</a:t>
              </a:r>
            </a:p>
          </p:txBody>
        </p:sp>
      </p:grpSp>
      <p:sp>
        <p:nvSpPr>
          <p:cNvPr id="131103" name="AutoShape 31"/>
          <p:cNvSpPr>
            <a:spLocks noChangeArrowheads="1"/>
          </p:cNvSpPr>
          <p:nvPr/>
        </p:nvSpPr>
        <p:spPr bwMode="auto">
          <a:xfrm>
            <a:off x="2590800" y="2133600"/>
            <a:ext cx="1524000" cy="1524000"/>
          </a:xfrm>
          <a:prstGeom prst="flowChartDecision">
            <a:avLst/>
          </a:prstGeom>
          <a:solidFill>
            <a:srgbClr val="FFFF99"/>
          </a:solidFill>
          <a:ln w="22225">
            <a:solidFill>
              <a:schemeClr val="tx1"/>
            </a:solidFill>
            <a:miter lim="800000"/>
            <a:headEnd/>
            <a:tailEnd/>
          </a:ln>
        </p:spPr>
        <p:txBody>
          <a:bodyPr wrap="none" anchor="ctr">
            <a:prstTxWarp prst="textNoShape">
              <a:avLst/>
            </a:prstTxWarp>
          </a:bodyPr>
          <a:lstStyle/>
          <a:p>
            <a:pPr algn="ctr"/>
            <a:r>
              <a:rPr lang="en-US" sz="1400" i="0">
                <a:latin typeface="Arial" pitchFamily="1" charset="0"/>
              </a:rPr>
              <a:t>Receptionist</a:t>
            </a:r>
          </a:p>
          <a:p>
            <a:pPr algn="ctr"/>
            <a:r>
              <a:rPr lang="en-US" sz="1400" i="0">
                <a:latin typeface="Arial" pitchFamily="1" charset="0"/>
              </a:rPr>
              <a:t>answers</a:t>
            </a:r>
          </a:p>
          <a:p>
            <a:pPr algn="ctr"/>
            <a:r>
              <a:rPr lang="en-US" sz="1400" i="0">
                <a:latin typeface="Arial" pitchFamily="1" charset="0"/>
              </a:rPr>
              <a:t>phone?</a:t>
            </a:r>
          </a:p>
        </p:txBody>
      </p:sp>
      <p:sp>
        <p:nvSpPr>
          <p:cNvPr id="131104" name="AutoShape 32"/>
          <p:cNvSpPr>
            <a:spLocks noChangeArrowheads="1"/>
          </p:cNvSpPr>
          <p:nvPr/>
        </p:nvSpPr>
        <p:spPr bwMode="auto">
          <a:xfrm>
            <a:off x="5029200" y="2133600"/>
            <a:ext cx="1524000" cy="1524000"/>
          </a:xfrm>
          <a:prstGeom prst="flowChartDecision">
            <a:avLst/>
          </a:prstGeom>
          <a:solidFill>
            <a:srgbClr val="FFFF99"/>
          </a:solidFill>
          <a:ln w="22225">
            <a:solidFill>
              <a:schemeClr val="tx1"/>
            </a:solidFill>
            <a:miter lim="800000"/>
            <a:headEnd/>
            <a:tailEnd/>
          </a:ln>
        </p:spPr>
        <p:txBody>
          <a:bodyPr wrap="none" anchor="ctr">
            <a:prstTxWarp prst="textNoShape">
              <a:avLst/>
            </a:prstTxWarp>
          </a:bodyPr>
          <a:lstStyle/>
          <a:p>
            <a:pPr algn="ctr"/>
            <a:r>
              <a:rPr lang="en-US" sz="1400" i="0">
                <a:latin typeface="Arial" pitchFamily="1" charset="0"/>
              </a:rPr>
              <a:t>Receptionist</a:t>
            </a:r>
          </a:p>
          <a:p>
            <a:pPr algn="ctr"/>
            <a:r>
              <a:rPr lang="en-US" sz="1400" i="0">
                <a:latin typeface="Arial" pitchFamily="1" charset="0"/>
              </a:rPr>
              <a:t>able to help</a:t>
            </a:r>
          </a:p>
          <a:p>
            <a:pPr algn="ctr"/>
            <a:r>
              <a:rPr lang="en-US" sz="1400" i="0">
                <a:latin typeface="Arial" pitchFamily="1" charset="0"/>
              </a:rPr>
              <a:t>customer?</a:t>
            </a:r>
          </a:p>
        </p:txBody>
      </p:sp>
      <p:grpSp>
        <p:nvGrpSpPr>
          <p:cNvPr id="4" name="Group 34"/>
          <p:cNvGrpSpPr>
            <a:grpSpLocks/>
          </p:cNvGrpSpPr>
          <p:nvPr/>
        </p:nvGrpSpPr>
        <p:grpSpPr bwMode="auto">
          <a:xfrm>
            <a:off x="5181600" y="4191000"/>
            <a:ext cx="1219200" cy="1066800"/>
            <a:chOff x="1872" y="2352"/>
            <a:chExt cx="768" cy="672"/>
          </a:xfrm>
        </p:grpSpPr>
        <p:sp>
          <p:nvSpPr>
            <p:cNvPr id="188455" name="Rectangle 35"/>
            <p:cNvSpPr>
              <a:spLocks noChangeArrowheads="1"/>
            </p:cNvSpPr>
            <p:nvPr/>
          </p:nvSpPr>
          <p:spPr bwMode="auto">
            <a:xfrm>
              <a:off x="1920" y="2352"/>
              <a:ext cx="672" cy="672"/>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8456" name="Text Box 36"/>
            <p:cNvSpPr txBox="1">
              <a:spLocks noChangeArrowheads="1"/>
            </p:cNvSpPr>
            <p:nvPr/>
          </p:nvSpPr>
          <p:spPr bwMode="auto">
            <a:xfrm>
              <a:off x="1872" y="2408"/>
              <a:ext cx="768" cy="594"/>
            </a:xfrm>
            <a:prstGeom prst="rect">
              <a:avLst/>
            </a:prstGeom>
            <a:noFill/>
            <a:ln w="9525">
              <a:noFill/>
              <a:miter lim="800000"/>
              <a:headEnd/>
              <a:tailEnd/>
            </a:ln>
          </p:spPr>
          <p:txBody>
            <a:bodyPr>
              <a:prstTxWarp prst="textNoShape">
                <a:avLst/>
              </a:prstTxWarp>
              <a:spAutoFit/>
            </a:bodyPr>
            <a:lstStyle/>
            <a:p>
              <a:pPr algn="ctr"/>
              <a:r>
                <a:rPr lang="en-US" sz="1400" i="0">
                  <a:latin typeface="Arial" pitchFamily="1" charset="0"/>
                </a:rPr>
                <a:t>Transfer customer to qualified staff person</a:t>
              </a:r>
            </a:p>
          </p:txBody>
        </p:sp>
      </p:grpSp>
      <p:grpSp>
        <p:nvGrpSpPr>
          <p:cNvPr id="5" name="Group 38"/>
          <p:cNvGrpSpPr>
            <a:grpSpLocks/>
          </p:cNvGrpSpPr>
          <p:nvPr/>
        </p:nvGrpSpPr>
        <p:grpSpPr bwMode="auto">
          <a:xfrm>
            <a:off x="7543800" y="2362200"/>
            <a:ext cx="1219200" cy="1066800"/>
            <a:chOff x="1872" y="2352"/>
            <a:chExt cx="768" cy="672"/>
          </a:xfrm>
        </p:grpSpPr>
        <p:sp>
          <p:nvSpPr>
            <p:cNvPr id="188453" name="Rectangle 39"/>
            <p:cNvSpPr>
              <a:spLocks noChangeArrowheads="1"/>
            </p:cNvSpPr>
            <p:nvPr/>
          </p:nvSpPr>
          <p:spPr bwMode="auto">
            <a:xfrm>
              <a:off x="1920" y="2352"/>
              <a:ext cx="672" cy="672"/>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8454" name="Text Box 40"/>
            <p:cNvSpPr txBox="1">
              <a:spLocks noChangeArrowheads="1"/>
            </p:cNvSpPr>
            <p:nvPr/>
          </p:nvSpPr>
          <p:spPr bwMode="auto">
            <a:xfrm>
              <a:off x="1872" y="2408"/>
              <a:ext cx="768" cy="460"/>
            </a:xfrm>
            <a:prstGeom prst="rect">
              <a:avLst/>
            </a:prstGeom>
            <a:noFill/>
            <a:ln w="9525">
              <a:noFill/>
              <a:miter lim="800000"/>
              <a:headEnd/>
              <a:tailEnd/>
            </a:ln>
          </p:spPr>
          <p:txBody>
            <a:bodyPr>
              <a:prstTxWarp prst="textNoShape">
                <a:avLst/>
              </a:prstTxWarp>
              <a:spAutoFit/>
            </a:bodyPr>
            <a:lstStyle/>
            <a:p>
              <a:pPr algn="ctr"/>
              <a:r>
                <a:rPr lang="en-US" sz="1400" i="0">
                  <a:latin typeface="Arial" pitchFamily="1" charset="0"/>
                </a:rPr>
                <a:t>Receptionist “thanks” customer</a:t>
              </a:r>
            </a:p>
          </p:txBody>
        </p:sp>
      </p:grpSp>
      <p:grpSp>
        <p:nvGrpSpPr>
          <p:cNvPr id="6" name="Group 44"/>
          <p:cNvGrpSpPr>
            <a:grpSpLocks/>
          </p:cNvGrpSpPr>
          <p:nvPr/>
        </p:nvGrpSpPr>
        <p:grpSpPr bwMode="auto">
          <a:xfrm>
            <a:off x="7543800" y="4191000"/>
            <a:ext cx="1219200" cy="1066800"/>
            <a:chOff x="4656" y="2592"/>
            <a:chExt cx="768" cy="672"/>
          </a:xfrm>
        </p:grpSpPr>
        <p:sp>
          <p:nvSpPr>
            <p:cNvPr id="188451" name="Rectangle 42"/>
            <p:cNvSpPr>
              <a:spLocks noChangeArrowheads="1"/>
            </p:cNvSpPr>
            <p:nvPr/>
          </p:nvSpPr>
          <p:spPr bwMode="auto">
            <a:xfrm>
              <a:off x="4704" y="2592"/>
              <a:ext cx="672" cy="672"/>
            </a:xfrm>
            <a:prstGeom prst="rect">
              <a:avLst/>
            </a:prstGeom>
            <a:solidFill>
              <a:srgbClr val="FFFF99"/>
            </a:solidFill>
            <a:ln w="22225">
              <a:solidFill>
                <a:schemeClr val="tx1"/>
              </a:solidFill>
              <a:miter lim="800000"/>
              <a:headEnd/>
              <a:tailEnd/>
            </a:ln>
          </p:spPr>
          <p:txBody>
            <a:bodyPr wrap="none" anchor="ctr">
              <a:prstTxWarp prst="textNoShape">
                <a:avLst/>
              </a:prstTxWarp>
            </a:bodyPr>
            <a:lstStyle/>
            <a:p>
              <a:endParaRPr lang="en-US"/>
            </a:p>
          </p:txBody>
        </p:sp>
        <p:sp>
          <p:nvSpPr>
            <p:cNvPr id="188452" name="Text Box 43"/>
            <p:cNvSpPr txBox="1">
              <a:spLocks noChangeArrowheads="1"/>
            </p:cNvSpPr>
            <p:nvPr/>
          </p:nvSpPr>
          <p:spPr bwMode="auto">
            <a:xfrm>
              <a:off x="4656" y="2736"/>
              <a:ext cx="768" cy="366"/>
            </a:xfrm>
            <a:prstGeom prst="rect">
              <a:avLst/>
            </a:prstGeom>
            <a:noFill/>
            <a:ln w="9525">
              <a:noFill/>
              <a:miter lim="800000"/>
              <a:headEnd/>
              <a:tailEnd/>
            </a:ln>
          </p:spPr>
          <p:txBody>
            <a:bodyPr>
              <a:prstTxWarp prst="textNoShape">
                <a:avLst/>
              </a:prstTxWarp>
              <a:spAutoFit/>
            </a:bodyPr>
            <a:lstStyle/>
            <a:p>
              <a:pPr algn="ctr"/>
              <a:r>
                <a:rPr lang="en-US" sz="1600" b="1" i="0">
                  <a:latin typeface="Arial" pitchFamily="1" charset="0"/>
                </a:rPr>
                <a:t>Hang up phone</a:t>
              </a:r>
            </a:p>
          </p:txBody>
        </p:sp>
      </p:grpSp>
      <p:sp>
        <p:nvSpPr>
          <p:cNvPr id="131117" name="Line 45"/>
          <p:cNvSpPr>
            <a:spLocks noChangeShapeType="1"/>
          </p:cNvSpPr>
          <p:nvPr/>
        </p:nvSpPr>
        <p:spPr bwMode="auto">
          <a:xfrm>
            <a:off x="1600200" y="2895600"/>
            <a:ext cx="990600" cy="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18" name="Line 46"/>
          <p:cNvSpPr>
            <a:spLocks noChangeShapeType="1"/>
          </p:cNvSpPr>
          <p:nvPr/>
        </p:nvSpPr>
        <p:spPr bwMode="auto">
          <a:xfrm>
            <a:off x="4114800" y="2895600"/>
            <a:ext cx="914400" cy="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19" name="Line 47"/>
          <p:cNvSpPr>
            <a:spLocks noChangeShapeType="1"/>
          </p:cNvSpPr>
          <p:nvPr/>
        </p:nvSpPr>
        <p:spPr bwMode="auto">
          <a:xfrm>
            <a:off x="6553200" y="2895600"/>
            <a:ext cx="1066800" cy="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20" name="Line 48"/>
          <p:cNvSpPr>
            <a:spLocks noChangeShapeType="1"/>
          </p:cNvSpPr>
          <p:nvPr/>
        </p:nvSpPr>
        <p:spPr bwMode="auto">
          <a:xfrm>
            <a:off x="3352800" y="3657600"/>
            <a:ext cx="0" cy="53340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21" name="Line 49"/>
          <p:cNvSpPr>
            <a:spLocks noChangeShapeType="1"/>
          </p:cNvSpPr>
          <p:nvPr/>
        </p:nvSpPr>
        <p:spPr bwMode="auto">
          <a:xfrm>
            <a:off x="5791200" y="3657600"/>
            <a:ext cx="0" cy="53340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22" name="Line 50"/>
          <p:cNvSpPr>
            <a:spLocks noChangeShapeType="1"/>
          </p:cNvSpPr>
          <p:nvPr/>
        </p:nvSpPr>
        <p:spPr bwMode="auto">
          <a:xfrm>
            <a:off x="8153400" y="3429000"/>
            <a:ext cx="0" cy="76200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23" name="Text Box 51"/>
          <p:cNvSpPr txBox="1">
            <a:spLocks noChangeArrowheads="1"/>
          </p:cNvSpPr>
          <p:nvPr/>
        </p:nvSpPr>
        <p:spPr bwMode="auto">
          <a:xfrm>
            <a:off x="3962400" y="2528888"/>
            <a:ext cx="762000"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b="1">
                <a:latin typeface="Arial" pitchFamily="1" charset="0"/>
              </a:rPr>
              <a:t>Yes</a:t>
            </a:r>
          </a:p>
        </p:txBody>
      </p:sp>
      <p:sp>
        <p:nvSpPr>
          <p:cNvPr id="131124" name="Text Box 52"/>
          <p:cNvSpPr txBox="1">
            <a:spLocks noChangeArrowheads="1"/>
          </p:cNvSpPr>
          <p:nvPr/>
        </p:nvSpPr>
        <p:spPr bwMode="auto">
          <a:xfrm>
            <a:off x="6400800" y="2528888"/>
            <a:ext cx="762000"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b="1">
                <a:latin typeface="Arial" pitchFamily="1" charset="0"/>
              </a:rPr>
              <a:t>Yes</a:t>
            </a:r>
          </a:p>
        </p:txBody>
      </p:sp>
      <p:sp>
        <p:nvSpPr>
          <p:cNvPr id="131125" name="Text Box 53"/>
          <p:cNvSpPr txBox="1">
            <a:spLocks noChangeArrowheads="1"/>
          </p:cNvSpPr>
          <p:nvPr/>
        </p:nvSpPr>
        <p:spPr bwMode="auto">
          <a:xfrm>
            <a:off x="3200400" y="3657600"/>
            <a:ext cx="762000"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b="1">
                <a:latin typeface="Arial" pitchFamily="1" charset="0"/>
              </a:rPr>
              <a:t>No</a:t>
            </a:r>
          </a:p>
        </p:txBody>
      </p:sp>
      <p:sp>
        <p:nvSpPr>
          <p:cNvPr id="131126" name="Text Box 54"/>
          <p:cNvSpPr txBox="1">
            <a:spLocks noChangeArrowheads="1"/>
          </p:cNvSpPr>
          <p:nvPr/>
        </p:nvSpPr>
        <p:spPr bwMode="auto">
          <a:xfrm>
            <a:off x="5638800" y="3671888"/>
            <a:ext cx="762000"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b="1">
                <a:latin typeface="Arial" pitchFamily="1" charset="0"/>
              </a:rPr>
              <a:t>No</a:t>
            </a:r>
          </a:p>
        </p:txBody>
      </p:sp>
      <p:sp>
        <p:nvSpPr>
          <p:cNvPr id="131127" name="Line 55"/>
          <p:cNvSpPr>
            <a:spLocks noChangeShapeType="1"/>
          </p:cNvSpPr>
          <p:nvPr/>
        </p:nvSpPr>
        <p:spPr bwMode="auto">
          <a:xfrm>
            <a:off x="1066800" y="1981200"/>
            <a:ext cx="0" cy="38100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28" name="Line 56"/>
          <p:cNvSpPr>
            <a:spLocks noChangeShapeType="1"/>
          </p:cNvSpPr>
          <p:nvPr/>
        </p:nvSpPr>
        <p:spPr bwMode="auto">
          <a:xfrm>
            <a:off x="8153400" y="5257800"/>
            <a:ext cx="0" cy="381000"/>
          </a:xfrm>
          <a:prstGeom prst="line">
            <a:avLst/>
          </a:prstGeom>
          <a:noFill/>
          <a:ln w="31750">
            <a:solidFill>
              <a:schemeClr val="tx1"/>
            </a:solidFill>
            <a:round/>
            <a:headEnd/>
            <a:tailEnd type="triangle" w="lg" len="lg"/>
          </a:ln>
        </p:spPr>
        <p:txBody>
          <a:bodyPr>
            <a:prstTxWarp prst="textNoShape">
              <a:avLst/>
            </a:prstTxWarp>
          </a:bodyPr>
          <a:lstStyle/>
          <a:p>
            <a:endParaRPr lang="en-US"/>
          </a:p>
        </p:txBody>
      </p:sp>
      <p:sp>
        <p:nvSpPr>
          <p:cNvPr id="131139" name="Rectangle 67"/>
          <p:cNvSpPr>
            <a:spLocks noChangeArrowheads="1"/>
          </p:cNvSpPr>
          <p:nvPr/>
        </p:nvSpPr>
        <p:spPr bwMode="auto">
          <a:xfrm>
            <a:off x="533400" y="3657600"/>
            <a:ext cx="1066800" cy="457200"/>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algn="ctr">
              <a:defRPr/>
            </a:pPr>
            <a:r>
              <a:rPr lang="en-US" sz="1600" b="1" dirty="0">
                <a:latin typeface="Arial" charset="0"/>
              </a:rPr>
              <a:t>Website</a:t>
            </a:r>
          </a:p>
        </p:txBody>
      </p:sp>
      <p:sp>
        <p:nvSpPr>
          <p:cNvPr id="131140" name="Rectangle 68"/>
          <p:cNvSpPr>
            <a:spLocks noChangeArrowheads="1"/>
          </p:cNvSpPr>
          <p:nvPr/>
        </p:nvSpPr>
        <p:spPr bwMode="auto">
          <a:xfrm>
            <a:off x="533400" y="4267200"/>
            <a:ext cx="1066800" cy="457200"/>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algn="ctr">
              <a:defRPr/>
            </a:pPr>
            <a:r>
              <a:rPr lang="en-US" sz="1600" b="1" dirty="0">
                <a:latin typeface="Arial" charset="0"/>
              </a:rPr>
              <a:t>Walk-in</a:t>
            </a:r>
          </a:p>
        </p:txBody>
      </p:sp>
      <p:sp>
        <p:nvSpPr>
          <p:cNvPr id="131141" name="Rectangle 69"/>
          <p:cNvSpPr>
            <a:spLocks noChangeArrowheads="1"/>
          </p:cNvSpPr>
          <p:nvPr/>
        </p:nvSpPr>
        <p:spPr bwMode="auto">
          <a:xfrm>
            <a:off x="533400" y="4876800"/>
            <a:ext cx="1066800" cy="457200"/>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algn="ctr">
              <a:defRPr/>
            </a:pPr>
            <a:r>
              <a:rPr lang="en-US" sz="1600" b="1" dirty="0">
                <a:latin typeface="Arial" charset="0"/>
              </a:rPr>
              <a:t>Referral</a:t>
            </a:r>
          </a:p>
        </p:txBody>
      </p:sp>
      <p:sp>
        <p:nvSpPr>
          <p:cNvPr id="131143" name="Rectangle 71"/>
          <p:cNvSpPr>
            <a:spLocks noChangeArrowheads="1"/>
          </p:cNvSpPr>
          <p:nvPr/>
        </p:nvSpPr>
        <p:spPr bwMode="auto">
          <a:xfrm>
            <a:off x="304800" y="5486400"/>
            <a:ext cx="1600200" cy="609600"/>
          </a:xfrm>
          <a:prstGeom prst="rect">
            <a:avLst/>
          </a:prstGeom>
          <a:solidFill>
            <a:srgbClr val="FFCC99"/>
          </a:solidFill>
          <a:ln w="9525">
            <a:solidFill>
              <a:schemeClr val="tx1"/>
            </a:solidFill>
            <a:miter lim="800000"/>
            <a:headEnd/>
            <a:tailEnd/>
          </a:ln>
        </p:spPr>
        <p:txBody>
          <a:bodyPr anchor="ctr">
            <a:prstTxWarp prst="textNoShape">
              <a:avLst/>
            </a:prstTxWarp>
          </a:bodyPr>
          <a:lstStyle/>
          <a:p>
            <a:pPr algn="ctr"/>
            <a:r>
              <a:rPr lang="en-US" sz="1400" b="1">
                <a:latin typeface="Arial" pitchFamily="1" charset="0"/>
              </a:rPr>
              <a:t>Other 1</a:t>
            </a:r>
            <a:r>
              <a:rPr lang="en-US" sz="1400" b="1" baseline="30000">
                <a:latin typeface="Arial" pitchFamily="1" charset="0"/>
              </a:rPr>
              <a:t>st</a:t>
            </a:r>
            <a:r>
              <a:rPr lang="en-US" sz="1400" b="1">
                <a:latin typeface="Arial" pitchFamily="1" charset="0"/>
              </a:rPr>
              <a:t> Contact Options</a:t>
            </a:r>
          </a:p>
        </p:txBody>
      </p:sp>
      <p:sp>
        <p:nvSpPr>
          <p:cNvPr id="131145" name="AutoShape 73"/>
          <p:cNvSpPr>
            <a:spLocks/>
          </p:cNvSpPr>
          <p:nvPr/>
        </p:nvSpPr>
        <p:spPr bwMode="auto">
          <a:xfrm>
            <a:off x="1600200" y="3581400"/>
            <a:ext cx="304800" cy="18288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131149" name="AutoShape 77"/>
          <p:cNvSpPr>
            <a:spLocks noChangeArrowheads="1"/>
          </p:cNvSpPr>
          <p:nvPr/>
        </p:nvSpPr>
        <p:spPr bwMode="auto">
          <a:xfrm rot="-2681847">
            <a:off x="1981200" y="5562600"/>
            <a:ext cx="1981200" cy="381000"/>
          </a:xfrm>
          <a:prstGeom prst="homePlate">
            <a:avLst>
              <a:gd name="adj" fmla="val 130000"/>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1400" b="1" i="0">
                <a:solidFill>
                  <a:schemeClr val="bg1"/>
                </a:solidFill>
                <a:latin typeface="Arial" pitchFamily="1" charset="0"/>
              </a:rPr>
              <a:t>Checked 1x per day</a:t>
            </a:r>
          </a:p>
        </p:txBody>
      </p:sp>
      <p:sp>
        <p:nvSpPr>
          <p:cNvPr id="131150" name="AutoShape 78"/>
          <p:cNvSpPr>
            <a:spLocks noChangeArrowheads="1"/>
          </p:cNvSpPr>
          <p:nvPr/>
        </p:nvSpPr>
        <p:spPr bwMode="auto">
          <a:xfrm rot="-2700421">
            <a:off x="4381500" y="5676900"/>
            <a:ext cx="1981200" cy="381000"/>
          </a:xfrm>
          <a:prstGeom prst="homePlate">
            <a:avLst>
              <a:gd name="adj" fmla="val 130000"/>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1400" b="1" i="0">
                <a:solidFill>
                  <a:schemeClr val="bg1"/>
                </a:solidFill>
                <a:latin typeface="Arial" pitchFamily="1" charset="0"/>
              </a:rPr>
              <a:t>Staff not available</a:t>
            </a:r>
          </a:p>
        </p:txBody>
      </p:sp>
      <p:sp>
        <p:nvSpPr>
          <p:cNvPr id="131151" name="AutoShape 79"/>
          <p:cNvSpPr>
            <a:spLocks noChangeArrowheads="1"/>
          </p:cNvSpPr>
          <p:nvPr/>
        </p:nvSpPr>
        <p:spPr bwMode="auto">
          <a:xfrm flipV="1">
            <a:off x="1981200" y="4191000"/>
            <a:ext cx="609600" cy="1676400"/>
          </a:xfrm>
          <a:prstGeom prst="curvedLeftArrow">
            <a:avLst>
              <a:gd name="adj1" fmla="val 55000"/>
              <a:gd name="adj2" fmla="val 11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31152" name="AutoShape 80"/>
          <p:cNvSpPr>
            <a:spLocks noChangeArrowheads="1"/>
          </p:cNvSpPr>
          <p:nvPr/>
        </p:nvSpPr>
        <p:spPr bwMode="auto">
          <a:xfrm rot="20587797" flipH="1">
            <a:off x="3276600" y="1905000"/>
            <a:ext cx="2617788" cy="381000"/>
          </a:xfrm>
          <a:prstGeom prst="homePlate">
            <a:avLst>
              <a:gd name="adj" fmla="val 171771"/>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1400" b="1" i="0">
                <a:solidFill>
                  <a:schemeClr val="bg1"/>
                </a:solidFill>
                <a:latin typeface="Arial" pitchFamily="1" charset="0"/>
              </a:rPr>
              <a:t>1 person to answer phone</a:t>
            </a:r>
          </a:p>
        </p:txBody>
      </p:sp>
    </p:spTree>
    <p:extLst>
      <p:ext uri="{BB962C8B-B14F-4D97-AF65-F5344CB8AC3E}">
        <p14:creationId xmlns:p14="http://schemas.microsoft.com/office/powerpoint/2010/main" val="224198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151"/>
                                        </p:tgtEl>
                                        <p:attrNameLst>
                                          <p:attrName>style.visibility</p:attrName>
                                        </p:attrNameLst>
                                      </p:cBhvr>
                                      <p:to>
                                        <p:strVal val="visible"/>
                                      </p:to>
                                    </p:set>
                                    <p:animEffect transition="in" filter="fade">
                                      <p:cBhvr>
                                        <p:cTn id="7" dur="1000"/>
                                        <p:tgtEl>
                                          <p:spTgt spid="1311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098"/>
                                        </p:tgtEl>
                                        <p:attrNameLst>
                                          <p:attrName>style.visibility</p:attrName>
                                        </p:attrNameLst>
                                      </p:cBhvr>
                                      <p:to>
                                        <p:strVal val="visible"/>
                                      </p:to>
                                    </p:set>
                                    <p:animEffect transition="in" filter="fade">
                                      <p:cBhvr>
                                        <p:cTn id="10" dur="1000"/>
                                        <p:tgtEl>
                                          <p:spTgt spid="131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1127"/>
                                        </p:tgtEl>
                                        <p:attrNameLst>
                                          <p:attrName>style.visibility</p:attrName>
                                        </p:attrNameLst>
                                      </p:cBhvr>
                                      <p:to>
                                        <p:strVal val="visible"/>
                                      </p:to>
                                    </p:set>
                                    <p:animEffect transition="in" filter="fade">
                                      <p:cBhvr>
                                        <p:cTn id="13" dur="1000"/>
                                        <p:tgtEl>
                                          <p:spTgt spid="131127"/>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1139"/>
                                        </p:tgtEl>
                                        <p:attrNameLst>
                                          <p:attrName>style.visibility</p:attrName>
                                        </p:attrNameLst>
                                      </p:cBhvr>
                                      <p:to>
                                        <p:strVal val="visible"/>
                                      </p:to>
                                    </p:set>
                                    <p:animEffect transition="in" filter="fade">
                                      <p:cBhvr>
                                        <p:cTn id="19" dur="1000"/>
                                        <p:tgtEl>
                                          <p:spTgt spid="1311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1140"/>
                                        </p:tgtEl>
                                        <p:attrNameLst>
                                          <p:attrName>style.visibility</p:attrName>
                                        </p:attrNameLst>
                                      </p:cBhvr>
                                      <p:to>
                                        <p:strVal val="visible"/>
                                      </p:to>
                                    </p:set>
                                    <p:animEffect transition="in" filter="fade">
                                      <p:cBhvr>
                                        <p:cTn id="22" dur="1000"/>
                                        <p:tgtEl>
                                          <p:spTgt spid="1311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1141"/>
                                        </p:tgtEl>
                                        <p:attrNameLst>
                                          <p:attrName>style.visibility</p:attrName>
                                        </p:attrNameLst>
                                      </p:cBhvr>
                                      <p:to>
                                        <p:strVal val="visible"/>
                                      </p:to>
                                    </p:set>
                                    <p:animEffect transition="in" filter="fade">
                                      <p:cBhvr>
                                        <p:cTn id="25" dur="1000"/>
                                        <p:tgtEl>
                                          <p:spTgt spid="1311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1145"/>
                                        </p:tgtEl>
                                        <p:attrNameLst>
                                          <p:attrName>style.visibility</p:attrName>
                                        </p:attrNameLst>
                                      </p:cBhvr>
                                      <p:to>
                                        <p:strVal val="visible"/>
                                      </p:to>
                                    </p:set>
                                    <p:animEffect transition="in" filter="fade">
                                      <p:cBhvr>
                                        <p:cTn id="28" dur="1000"/>
                                        <p:tgtEl>
                                          <p:spTgt spid="1311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1143"/>
                                        </p:tgtEl>
                                        <p:attrNameLst>
                                          <p:attrName>style.visibility</p:attrName>
                                        </p:attrNameLst>
                                      </p:cBhvr>
                                      <p:to>
                                        <p:strVal val="visible"/>
                                      </p:to>
                                    </p:set>
                                    <p:animEffect transition="in" filter="fade">
                                      <p:cBhvr>
                                        <p:cTn id="31" dur="1000"/>
                                        <p:tgtEl>
                                          <p:spTgt spid="1311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131151"/>
                                        </p:tgtEl>
                                      </p:cBhvr>
                                    </p:animEffect>
                                    <p:set>
                                      <p:cBhvr>
                                        <p:cTn id="36" dur="1" fill="hold">
                                          <p:stCondLst>
                                            <p:cond delay="999"/>
                                          </p:stCondLst>
                                        </p:cTn>
                                        <p:tgtEl>
                                          <p:spTgt spid="13115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31139"/>
                                        </p:tgtEl>
                                      </p:cBhvr>
                                    </p:animEffect>
                                    <p:set>
                                      <p:cBhvr>
                                        <p:cTn id="39" dur="1" fill="hold">
                                          <p:stCondLst>
                                            <p:cond delay="1999"/>
                                          </p:stCondLst>
                                        </p:cTn>
                                        <p:tgtEl>
                                          <p:spTgt spid="13113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131140"/>
                                        </p:tgtEl>
                                      </p:cBhvr>
                                    </p:animEffect>
                                    <p:set>
                                      <p:cBhvr>
                                        <p:cTn id="42" dur="1" fill="hold">
                                          <p:stCondLst>
                                            <p:cond delay="1999"/>
                                          </p:stCondLst>
                                        </p:cTn>
                                        <p:tgtEl>
                                          <p:spTgt spid="13114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131141"/>
                                        </p:tgtEl>
                                      </p:cBhvr>
                                    </p:animEffect>
                                    <p:set>
                                      <p:cBhvr>
                                        <p:cTn id="45" dur="1" fill="hold">
                                          <p:stCondLst>
                                            <p:cond delay="1999"/>
                                          </p:stCondLst>
                                        </p:cTn>
                                        <p:tgtEl>
                                          <p:spTgt spid="13114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31145"/>
                                        </p:tgtEl>
                                      </p:cBhvr>
                                    </p:animEffect>
                                    <p:set>
                                      <p:cBhvr>
                                        <p:cTn id="48" dur="1" fill="hold">
                                          <p:stCondLst>
                                            <p:cond delay="1999"/>
                                          </p:stCondLst>
                                        </p:cTn>
                                        <p:tgtEl>
                                          <p:spTgt spid="13114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131143"/>
                                        </p:tgtEl>
                                      </p:cBhvr>
                                    </p:animEffect>
                                    <p:set>
                                      <p:cBhvr>
                                        <p:cTn id="51" dur="1" fill="hold">
                                          <p:stCondLst>
                                            <p:cond delay="1999"/>
                                          </p:stCondLst>
                                        </p:cTn>
                                        <p:tgtEl>
                                          <p:spTgt spid="131143"/>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31117"/>
                                        </p:tgtEl>
                                        <p:attrNameLst>
                                          <p:attrName>style.visibility</p:attrName>
                                        </p:attrNameLst>
                                      </p:cBhvr>
                                      <p:to>
                                        <p:strVal val="visible"/>
                                      </p:to>
                                    </p:set>
                                    <p:animEffect transition="in" filter="fade">
                                      <p:cBhvr>
                                        <p:cTn id="54" dur="1000"/>
                                        <p:tgtEl>
                                          <p:spTgt spid="1311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1103"/>
                                        </p:tgtEl>
                                        <p:attrNameLst>
                                          <p:attrName>style.visibility</p:attrName>
                                        </p:attrNameLst>
                                      </p:cBhvr>
                                      <p:to>
                                        <p:strVal val="visible"/>
                                      </p:to>
                                    </p:set>
                                    <p:animEffect transition="in" filter="fade">
                                      <p:cBhvr>
                                        <p:cTn id="57" dur="1000"/>
                                        <p:tgtEl>
                                          <p:spTgt spid="13110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1120"/>
                                        </p:tgtEl>
                                        <p:attrNameLst>
                                          <p:attrName>style.visibility</p:attrName>
                                        </p:attrNameLst>
                                      </p:cBhvr>
                                      <p:to>
                                        <p:strVal val="visible"/>
                                      </p:to>
                                    </p:set>
                                    <p:animEffect transition="in" filter="fade">
                                      <p:cBhvr>
                                        <p:cTn id="62" dur="1000"/>
                                        <p:tgtEl>
                                          <p:spTgt spid="1311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1125"/>
                                        </p:tgtEl>
                                        <p:attrNameLst>
                                          <p:attrName>style.visibility</p:attrName>
                                        </p:attrNameLst>
                                      </p:cBhvr>
                                      <p:to>
                                        <p:strVal val="visible"/>
                                      </p:to>
                                    </p:set>
                                    <p:animEffect transition="in" filter="fade">
                                      <p:cBhvr>
                                        <p:cTn id="65" dur="1000"/>
                                        <p:tgtEl>
                                          <p:spTgt spid="131125"/>
                                        </p:tgtEl>
                                      </p:cBhvr>
                                    </p:animEffect>
                                  </p:childTnLst>
                                </p:cTn>
                              </p:par>
                              <p:par>
                                <p:cTn id="66" presetID="10"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1123"/>
                                        </p:tgtEl>
                                        <p:attrNameLst>
                                          <p:attrName>style.visibility</p:attrName>
                                        </p:attrNameLst>
                                      </p:cBhvr>
                                      <p:to>
                                        <p:strVal val="visible"/>
                                      </p:to>
                                    </p:set>
                                    <p:animEffect transition="in" filter="fade">
                                      <p:cBhvr>
                                        <p:cTn id="73" dur="1000"/>
                                        <p:tgtEl>
                                          <p:spTgt spid="1311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1118"/>
                                        </p:tgtEl>
                                        <p:attrNameLst>
                                          <p:attrName>style.visibility</p:attrName>
                                        </p:attrNameLst>
                                      </p:cBhvr>
                                      <p:to>
                                        <p:strVal val="visible"/>
                                      </p:to>
                                    </p:set>
                                    <p:animEffect transition="in" filter="fade">
                                      <p:cBhvr>
                                        <p:cTn id="76" dur="1000"/>
                                        <p:tgtEl>
                                          <p:spTgt spid="13111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1104"/>
                                        </p:tgtEl>
                                        <p:attrNameLst>
                                          <p:attrName>style.visibility</p:attrName>
                                        </p:attrNameLst>
                                      </p:cBhvr>
                                      <p:to>
                                        <p:strVal val="visible"/>
                                      </p:to>
                                    </p:set>
                                    <p:animEffect transition="in" filter="fade">
                                      <p:cBhvr>
                                        <p:cTn id="79" dur="1000"/>
                                        <p:tgtEl>
                                          <p:spTgt spid="13110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1126"/>
                                        </p:tgtEl>
                                        <p:attrNameLst>
                                          <p:attrName>style.visibility</p:attrName>
                                        </p:attrNameLst>
                                      </p:cBhvr>
                                      <p:to>
                                        <p:strVal val="visible"/>
                                      </p:to>
                                    </p:set>
                                    <p:animEffect transition="in" filter="fade">
                                      <p:cBhvr>
                                        <p:cTn id="84" dur="1000"/>
                                        <p:tgtEl>
                                          <p:spTgt spid="13112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1121"/>
                                        </p:tgtEl>
                                        <p:attrNameLst>
                                          <p:attrName>style.visibility</p:attrName>
                                        </p:attrNameLst>
                                      </p:cBhvr>
                                      <p:to>
                                        <p:strVal val="visible"/>
                                      </p:to>
                                    </p:set>
                                    <p:animEffect transition="in" filter="fade">
                                      <p:cBhvr>
                                        <p:cTn id="87" dur="1000"/>
                                        <p:tgtEl>
                                          <p:spTgt spid="131121"/>
                                        </p:tgtEl>
                                      </p:cBhvr>
                                    </p:animEffect>
                                  </p:childTnLst>
                                </p:cTn>
                              </p:par>
                              <p:par>
                                <p:cTn id="88" presetID="10" presetClass="entr" presetSubtype="0" fill="hold" nodeType="with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31124"/>
                                        </p:tgtEl>
                                        <p:attrNameLst>
                                          <p:attrName>style.visibility</p:attrName>
                                        </p:attrNameLst>
                                      </p:cBhvr>
                                      <p:to>
                                        <p:strVal val="visible"/>
                                      </p:to>
                                    </p:set>
                                    <p:animEffect transition="in" filter="fade">
                                      <p:cBhvr>
                                        <p:cTn id="95" dur="1000"/>
                                        <p:tgtEl>
                                          <p:spTgt spid="13112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1119"/>
                                        </p:tgtEl>
                                        <p:attrNameLst>
                                          <p:attrName>style.visibility</p:attrName>
                                        </p:attrNameLst>
                                      </p:cBhvr>
                                      <p:to>
                                        <p:strVal val="visible"/>
                                      </p:to>
                                    </p:set>
                                    <p:animEffect transition="in" filter="fade">
                                      <p:cBhvr>
                                        <p:cTn id="98" dur="1000"/>
                                        <p:tgtEl>
                                          <p:spTgt spid="131119"/>
                                        </p:tgtEl>
                                      </p:cBhvr>
                                    </p:animEffect>
                                  </p:childTnLst>
                                </p:cTn>
                              </p:par>
                              <p:par>
                                <p:cTn id="99" presetID="10" presetClass="entr" presetSubtype="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1000"/>
                                        <p:tgtEl>
                                          <p:spTgt spid="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31122"/>
                                        </p:tgtEl>
                                        <p:attrNameLst>
                                          <p:attrName>style.visibility</p:attrName>
                                        </p:attrNameLst>
                                      </p:cBhvr>
                                      <p:to>
                                        <p:strVal val="visible"/>
                                      </p:to>
                                    </p:set>
                                    <p:animEffect transition="in" filter="fade">
                                      <p:cBhvr>
                                        <p:cTn id="106" dur="1000"/>
                                        <p:tgtEl>
                                          <p:spTgt spid="131122"/>
                                        </p:tgtEl>
                                      </p:cBhvr>
                                    </p:animEffect>
                                  </p:childTnLst>
                                </p:cTn>
                              </p:par>
                              <p:par>
                                <p:cTn id="107" presetID="10" presetClass="entr" presetSubtype="0" fill="hold" nodeType="with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1000"/>
                                        <p:tgtEl>
                                          <p:spTgt spid="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1128"/>
                                        </p:tgtEl>
                                        <p:attrNameLst>
                                          <p:attrName>style.visibility</p:attrName>
                                        </p:attrNameLst>
                                      </p:cBhvr>
                                      <p:to>
                                        <p:strVal val="visible"/>
                                      </p:to>
                                    </p:set>
                                    <p:animEffect transition="in" filter="fade">
                                      <p:cBhvr>
                                        <p:cTn id="112" dur="1000"/>
                                        <p:tgtEl>
                                          <p:spTgt spid="1311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1099"/>
                                        </p:tgtEl>
                                        <p:attrNameLst>
                                          <p:attrName>style.visibility</p:attrName>
                                        </p:attrNameLst>
                                      </p:cBhvr>
                                      <p:to>
                                        <p:strVal val="visible"/>
                                      </p:to>
                                    </p:set>
                                    <p:animEffect transition="in" filter="fade">
                                      <p:cBhvr>
                                        <p:cTn id="115" dur="1000"/>
                                        <p:tgtEl>
                                          <p:spTgt spid="131099"/>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131152"/>
                                        </p:tgtEl>
                                        <p:attrNameLst>
                                          <p:attrName>style.visibility</p:attrName>
                                        </p:attrNameLst>
                                      </p:cBhvr>
                                      <p:to>
                                        <p:strVal val="visible"/>
                                      </p:to>
                                    </p:set>
                                    <p:anim calcmode="lin" valueType="num">
                                      <p:cBhvr additive="base">
                                        <p:cTn id="120" dur="500" fill="hold"/>
                                        <p:tgtEl>
                                          <p:spTgt spid="131152"/>
                                        </p:tgtEl>
                                        <p:attrNameLst>
                                          <p:attrName>ppt_x</p:attrName>
                                        </p:attrNameLst>
                                      </p:cBhvr>
                                      <p:tavLst>
                                        <p:tav tm="0">
                                          <p:val>
                                            <p:strVal val="#ppt_x"/>
                                          </p:val>
                                        </p:tav>
                                        <p:tav tm="100000">
                                          <p:val>
                                            <p:strVal val="#ppt_x"/>
                                          </p:val>
                                        </p:tav>
                                      </p:tavLst>
                                    </p:anim>
                                    <p:anim calcmode="lin" valueType="num">
                                      <p:cBhvr additive="base">
                                        <p:cTn id="121" dur="500" fill="hold"/>
                                        <p:tgtEl>
                                          <p:spTgt spid="131152"/>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131149"/>
                                        </p:tgtEl>
                                        <p:attrNameLst>
                                          <p:attrName>style.visibility</p:attrName>
                                        </p:attrNameLst>
                                      </p:cBhvr>
                                      <p:to>
                                        <p:strVal val="visible"/>
                                      </p:to>
                                    </p:set>
                                    <p:anim calcmode="lin" valueType="num">
                                      <p:cBhvr additive="base">
                                        <p:cTn id="126" dur="500" fill="hold"/>
                                        <p:tgtEl>
                                          <p:spTgt spid="131149"/>
                                        </p:tgtEl>
                                        <p:attrNameLst>
                                          <p:attrName>ppt_x</p:attrName>
                                        </p:attrNameLst>
                                      </p:cBhvr>
                                      <p:tavLst>
                                        <p:tav tm="0">
                                          <p:val>
                                            <p:strVal val="#ppt_x"/>
                                          </p:val>
                                        </p:tav>
                                        <p:tav tm="100000">
                                          <p:val>
                                            <p:strVal val="#ppt_x"/>
                                          </p:val>
                                        </p:tav>
                                      </p:tavLst>
                                    </p:anim>
                                    <p:anim calcmode="lin" valueType="num">
                                      <p:cBhvr additive="base">
                                        <p:cTn id="127" dur="500" fill="hold"/>
                                        <p:tgtEl>
                                          <p:spTgt spid="13114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131150"/>
                                        </p:tgtEl>
                                        <p:attrNameLst>
                                          <p:attrName>style.visibility</p:attrName>
                                        </p:attrNameLst>
                                      </p:cBhvr>
                                      <p:to>
                                        <p:strVal val="visible"/>
                                      </p:to>
                                    </p:set>
                                    <p:anim calcmode="lin" valueType="num">
                                      <p:cBhvr additive="base">
                                        <p:cTn id="132" dur="500" fill="hold"/>
                                        <p:tgtEl>
                                          <p:spTgt spid="131150"/>
                                        </p:tgtEl>
                                        <p:attrNameLst>
                                          <p:attrName>ppt_x</p:attrName>
                                        </p:attrNameLst>
                                      </p:cBhvr>
                                      <p:tavLst>
                                        <p:tav tm="0">
                                          <p:val>
                                            <p:strVal val="#ppt_x"/>
                                          </p:val>
                                        </p:tav>
                                        <p:tav tm="100000">
                                          <p:val>
                                            <p:strVal val="#ppt_x"/>
                                          </p:val>
                                        </p:tav>
                                      </p:tavLst>
                                    </p:anim>
                                    <p:anim calcmode="lin" valueType="num">
                                      <p:cBhvr additive="base">
                                        <p:cTn id="133" dur="500" fill="hold"/>
                                        <p:tgtEl>
                                          <p:spTgt spid="131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98" grpId="0" animBg="1"/>
      <p:bldP spid="131099" grpId="0" animBg="1"/>
      <p:bldP spid="131103" grpId="0" animBg="1"/>
      <p:bldP spid="131104" grpId="0" animBg="1"/>
      <p:bldP spid="131117" grpId="0" animBg="1"/>
      <p:bldP spid="131118" grpId="0" animBg="1"/>
      <p:bldP spid="131119" grpId="0" animBg="1"/>
      <p:bldP spid="131120" grpId="0" animBg="1"/>
      <p:bldP spid="131121" grpId="0" animBg="1"/>
      <p:bldP spid="131122" grpId="0" animBg="1"/>
      <p:bldP spid="131123" grpId="0"/>
      <p:bldP spid="131124" grpId="0"/>
      <p:bldP spid="131125" grpId="0"/>
      <p:bldP spid="131126" grpId="0"/>
      <p:bldP spid="131127" grpId="0" animBg="1"/>
      <p:bldP spid="131128" grpId="0" animBg="1"/>
      <p:bldP spid="131139" grpId="0" animBg="1"/>
      <p:bldP spid="131139" grpId="1" animBg="1"/>
      <p:bldP spid="131140" grpId="0" animBg="1"/>
      <p:bldP spid="131140" grpId="1" animBg="1"/>
      <p:bldP spid="131141" grpId="0" animBg="1"/>
      <p:bldP spid="131141" grpId="1" animBg="1"/>
      <p:bldP spid="131143" grpId="0" animBg="1"/>
      <p:bldP spid="131143" grpId="1" animBg="1"/>
      <p:bldP spid="131145" grpId="0" animBg="1"/>
      <p:bldP spid="131145" grpId="1" animBg="1"/>
      <p:bldP spid="131149" grpId="0" animBg="1"/>
      <p:bldP spid="131150" grpId="0" animBg="1"/>
      <p:bldP spid="131151" grpId="0" animBg="1"/>
      <p:bldP spid="131151" grpId="1" animBg="1"/>
      <p:bldP spid="1311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bwMode="auto">
          <a:xfrm>
            <a:off x="685800" y="274638"/>
            <a:ext cx="8686800" cy="1143000"/>
          </a:xfrm>
          <a:noFill/>
          <a:ln>
            <a:miter lim="800000"/>
            <a:headEnd/>
            <a:tailEnd/>
          </a:ln>
        </p:spPr>
        <p:txBody>
          <a:bodyPr wrap="square" lIns="91440" tIns="45720" rIns="91440" bIns="45720" numCol="1" anchor="ctr" anchorCtr="0" compatLnSpc="1">
            <a:prstTxWarp prst="textNoShape">
              <a:avLst/>
            </a:prstTxWarp>
            <a:normAutofit fontScale="90000"/>
          </a:bodyPr>
          <a:lstStyle/>
          <a:p>
            <a:r>
              <a:rPr lang="en-US" b="1" dirty="0" smtClean="0">
                <a:effectLst>
                  <a:outerShdw blurRad="38100" dist="38100" dir="2700000" algn="tl">
                    <a:srgbClr val="000000">
                      <a:alpha val="43137"/>
                    </a:srgbClr>
                  </a:outerShdw>
                </a:effectLst>
                <a:latin typeface="Calibri" pitchFamily="1" charset="0"/>
                <a:ea typeface="Calibri" pitchFamily="1" charset="0"/>
                <a:cs typeface="Calibri" pitchFamily="1" charset="0"/>
              </a:rPr>
              <a:t>Why is capturing workflow important?</a:t>
            </a:r>
          </a:p>
        </p:txBody>
      </p:sp>
      <p:sp>
        <p:nvSpPr>
          <p:cNvPr id="200707" name="Content Placeholder 2"/>
          <p:cNvSpPr>
            <a:spLocks noGrp="1"/>
          </p:cNvSpPr>
          <p:nvPr>
            <p:ph type="body" orient="vert" idx="1"/>
          </p:nvPr>
        </p:nvSpPr>
        <p:spPr bwMode="auto">
          <a:xfrm>
            <a:off x="838200" y="2021740"/>
            <a:ext cx="8305800" cy="4525963"/>
          </a:xfrm>
          <a:noFill/>
          <a:ln>
            <a:miter lim="800000"/>
            <a:headEnd/>
            <a:tailEnd/>
          </a:ln>
        </p:spPr>
        <p:txBody>
          <a:bodyPr vert="horz" wrap="square" lIns="91440" tIns="45720" rIns="91440" bIns="45720" numCol="1" anchor="t" anchorCtr="0" compatLnSpc="1">
            <a:prstTxWarp prst="textNoShape">
              <a:avLst/>
            </a:prstTxWarp>
          </a:bodyPr>
          <a:lstStyle/>
          <a:p>
            <a:pPr marL="457200" indent="-457200"/>
            <a:r>
              <a:rPr lang="en-US" dirty="0" smtClean="0">
                <a:latin typeface="Calibri" pitchFamily="1" charset="0"/>
                <a:ea typeface="Calibri" pitchFamily="1" charset="0"/>
                <a:cs typeface="Calibri" pitchFamily="1" charset="0"/>
              </a:rPr>
              <a:t>Visualize &amp; Understand</a:t>
            </a:r>
          </a:p>
          <a:p>
            <a:pPr marL="457200" indent="-457200"/>
            <a:r>
              <a:rPr lang="en-US" dirty="0" smtClean="0">
                <a:latin typeface="Calibri" pitchFamily="1" charset="0"/>
                <a:ea typeface="Calibri" pitchFamily="1" charset="0"/>
                <a:cs typeface="Calibri" pitchFamily="1" charset="0"/>
              </a:rPr>
              <a:t>Identify opportunities</a:t>
            </a:r>
          </a:p>
          <a:p>
            <a:pPr marL="457200" indent="-457200"/>
            <a:r>
              <a:rPr lang="en-US" dirty="0" smtClean="0">
                <a:latin typeface="Calibri" pitchFamily="1" charset="0"/>
                <a:ea typeface="Calibri" pitchFamily="1" charset="0"/>
                <a:cs typeface="Calibri" pitchFamily="1" charset="0"/>
              </a:rPr>
              <a:t>Support process improvement</a:t>
            </a:r>
          </a:p>
          <a:p>
            <a:pPr marL="457200" indent="-457200"/>
            <a:r>
              <a:rPr lang="en-US" dirty="0" smtClean="0">
                <a:latin typeface="Calibri" pitchFamily="1" charset="0"/>
                <a:ea typeface="Calibri" pitchFamily="1" charset="0"/>
                <a:cs typeface="Calibri" pitchFamily="1" charset="0"/>
              </a:rPr>
              <a:t>Educate others</a:t>
            </a:r>
          </a:p>
        </p:txBody>
      </p:sp>
      <p:sp>
        <p:nvSpPr>
          <p:cNvPr id="200708" name="Rectangle 7"/>
          <p:cNvSpPr>
            <a:spLocks noChangeArrowheads="1"/>
          </p:cNvSpPr>
          <p:nvPr/>
        </p:nvSpPr>
        <p:spPr bwMode="auto">
          <a:xfrm>
            <a:off x="1651000" y="6565900"/>
            <a:ext cx="7391400" cy="152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pic>
        <p:nvPicPr>
          <p:cNvPr id="200709" name="Picture 9"/>
          <p:cNvPicPr>
            <a:picLocks noChangeAspect="1"/>
          </p:cNvPicPr>
          <p:nvPr/>
        </p:nvPicPr>
        <p:blipFill>
          <a:blip r:embed="rId3"/>
          <a:srcRect/>
          <a:stretch>
            <a:fillRect/>
          </a:stretch>
        </p:blipFill>
        <p:spPr bwMode="auto">
          <a:xfrm>
            <a:off x="5486400" y="3657600"/>
            <a:ext cx="2867025" cy="2698750"/>
          </a:xfrm>
          <a:prstGeom prst="rect">
            <a:avLst/>
          </a:prstGeom>
          <a:noFill/>
          <a:ln w="9525">
            <a:noFill/>
            <a:miter lim="800000"/>
            <a:headEnd/>
            <a:tailEnd/>
          </a:ln>
        </p:spPr>
      </p:pic>
    </p:spTree>
    <p:extLst>
      <p:ext uri="{BB962C8B-B14F-4D97-AF65-F5344CB8AC3E}">
        <p14:creationId xmlns:p14="http://schemas.microsoft.com/office/powerpoint/2010/main" val="94141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 calcmode="lin" valueType="num">
                                      <p:cBhvr additive="base">
                                        <p:cTn id="7" dur="500" fill="hold"/>
                                        <p:tgtEl>
                                          <p:spTgt spid="200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0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0707">
                                            <p:txEl>
                                              <p:pRg st="1" end="1"/>
                                            </p:txEl>
                                          </p:spTgt>
                                        </p:tgtEl>
                                        <p:attrNameLst>
                                          <p:attrName>style.visibility</p:attrName>
                                        </p:attrNameLst>
                                      </p:cBhvr>
                                      <p:to>
                                        <p:strVal val="visible"/>
                                      </p:to>
                                    </p:set>
                                    <p:anim calcmode="lin" valueType="num">
                                      <p:cBhvr additive="base">
                                        <p:cTn id="13" dur="500" fill="hold"/>
                                        <p:tgtEl>
                                          <p:spTgt spid="200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0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0707">
                                            <p:txEl>
                                              <p:pRg st="2" end="2"/>
                                            </p:txEl>
                                          </p:spTgt>
                                        </p:tgtEl>
                                        <p:attrNameLst>
                                          <p:attrName>style.visibility</p:attrName>
                                        </p:attrNameLst>
                                      </p:cBhvr>
                                      <p:to>
                                        <p:strVal val="visible"/>
                                      </p:to>
                                    </p:set>
                                    <p:anim calcmode="lin" valueType="num">
                                      <p:cBhvr additive="base">
                                        <p:cTn id="19" dur="500" fill="hold"/>
                                        <p:tgtEl>
                                          <p:spTgt spid="2007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0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0707">
                                            <p:txEl>
                                              <p:pRg st="3" end="3"/>
                                            </p:txEl>
                                          </p:spTgt>
                                        </p:tgtEl>
                                        <p:attrNameLst>
                                          <p:attrName>style.visibility</p:attrName>
                                        </p:attrNameLst>
                                      </p:cBhvr>
                                      <p:to>
                                        <p:strVal val="visible"/>
                                      </p:to>
                                    </p:set>
                                    <p:anim calcmode="lin" valueType="num">
                                      <p:cBhvr additive="base">
                                        <p:cTn id="25" dur="500" fill="hold"/>
                                        <p:tgtEl>
                                          <p:spTgt spid="2007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07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609600" y="2133600"/>
            <a:ext cx="7924800" cy="3733800"/>
          </a:xfrm>
          <a:prstGeom prst="rect">
            <a:avLst/>
          </a:prstGeom>
          <a:noFill/>
          <a:ln w="9525">
            <a:noFill/>
            <a:miter lim="800000"/>
            <a:headEnd/>
            <a:tailEnd/>
          </a:ln>
        </p:spPr>
        <p:txBody>
          <a:bodyPr anchor="ctr"/>
          <a:lstStyle/>
          <a:p>
            <a:pPr algn="ctr"/>
            <a:r>
              <a:rPr lang="en-US" sz="8000" b="1" i="0" dirty="0">
                <a:solidFill>
                  <a:schemeClr val="bg1"/>
                </a:solidFill>
                <a:latin typeface="Arial" charset="0"/>
              </a:rPr>
              <a:t>Overview</a:t>
            </a:r>
            <a:endParaRPr lang="en-US" sz="8000" b="1" i="0" dirty="0">
              <a:solidFill>
                <a:srgbClr val="4B4B4B"/>
              </a:solidFill>
              <a:latin typeface="Arial" charset="0"/>
            </a:endParaRPr>
          </a:p>
        </p:txBody>
      </p:sp>
      <p:pic>
        <p:nvPicPr>
          <p:cNvPr id="2051" name="Picture 6"/>
          <p:cNvPicPr>
            <a:picLocks noChangeAspect="1"/>
          </p:cNvPicPr>
          <p:nvPr/>
        </p:nvPicPr>
        <p:blipFill>
          <a:blip r:embed="rId3"/>
          <a:srcRect/>
          <a:stretch>
            <a:fillRect/>
          </a:stretch>
        </p:blipFill>
        <p:spPr bwMode="auto">
          <a:xfrm>
            <a:off x="0" y="0"/>
            <a:ext cx="9144000" cy="7029450"/>
          </a:xfrm>
          <a:prstGeom prst="rect">
            <a:avLst/>
          </a:prstGeom>
          <a:noFill/>
          <a:ln w="9525">
            <a:noFill/>
            <a:miter lim="800000"/>
            <a:headEnd/>
            <a:tailEnd/>
          </a:ln>
        </p:spPr>
      </p:pic>
      <p:sp>
        <p:nvSpPr>
          <p:cNvPr id="2052" name="TextBox 8"/>
          <p:cNvSpPr txBox="1">
            <a:spLocks noChangeArrowheads="1"/>
          </p:cNvSpPr>
          <p:nvPr/>
        </p:nvSpPr>
        <p:spPr bwMode="auto">
          <a:xfrm>
            <a:off x="1219200" y="2362200"/>
            <a:ext cx="7086600" cy="1662113"/>
          </a:xfrm>
          <a:prstGeom prst="rect">
            <a:avLst/>
          </a:prstGeom>
          <a:noFill/>
          <a:ln w="9525">
            <a:noFill/>
            <a:miter lim="800000"/>
            <a:headEnd/>
            <a:tailEnd/>
          </a:ln>
        </p:spPr>
        <p:txBody>
          <a:bodyPr>
            <a:spAutoFit/>
          </a:bodyPr>
          <a:lstStyle/>
          <a:p>
            <a:pPr algn="ctr"/>
            <a:r>
              <a:rPr lang="en-US" sz="6600" b="1" i="0" dirty="0">
                <a:solidFill>
                  <a:schemeClr val="bg1"/>
                </a:solidFill>
                <a:latin typeface="Arial" charset="0"/>
              </a:rPr>
              <a:t>The NIATx Model </a:t>
            </a:r>
          </a:p>
          <a:p>
            <a:pPr algn="ctr"/>
            <a:endParaRPr lang="en-US" sz="3600" dirty="0">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DD Flowchart.jpg"/>
          <p:cNvPicPr>
            <a:picLocks noChangeAspect="1"/>
          </p:cNvPicPr>
          <p:nvPr/>
        </p:nvPicPr>
        <p:blipFill>
          <a:blip r:embed="rId2"/>
          <a:stretch>
            <a:fillRect/>
          </a:stretch>
        </p:blipFill>
        <p:spPr>
          <a:xfrm>
            <a:off x="3809999" y="76200"/>
            <a:ext cx="5130681" cy="6675120"/>
          </a:xfrm>
          <a:prstGeom prst="rect">
            <a:avLst/>
          </a:prstGeom>
        </p:spPr>
      </p:pic>
      <p:sp>
        <p:nvSpPr>
          <p:cNvPr id="3" name="Title 2"/>
          <p:cNvSpPr>
            <a:spLocks noGrp="1"/>
          </p:cNvSpPr>
          <p:nvPr>
            <p:ph type="title"/>
          </p:nvPr>
        </p:nvSpPr>
        <p:spPr>
          <a:xfrm>
            <a:off x="304801" y="273050"/>
            <a:ext cx="3160714" cy="1098550"/>
          </a:xfrm>
        </p:spPr>
        <p:txBody>
          <a:bodyPr>
            <a:noAutofit/>
          </a:bodyPr>
          <a:lstStyle/>
          <a:p>
            <a:r>
              <a:rPr lang="en-US" sz="2400" dirty="0" smtClean="0">
                <a:solidFill>
                  <a:schemeClr val="tx1"/>
                </a:solidFill>
                <a:effectLst>
                  <a:outerShdw blurRad="38100" dist="38100" dir="2700000" algn="tl">
                    <a:srgbClr val="000000">
                      <a:alpha val="43137"/>
                    </a:srgbClr>
                  </a:outerShdw>
                </a:effectLst>
              </a:rPr>
              <a:t>Typical information flow in Drug Treatment Agencies</a:t>
            </a:r>
            <a:endParaRPr lang="en-US" sz="2400" dirty="0">
              <a:solidFill>
                <a:schemeClr val="tx1"/>
              </a:solidFill>
              <a:effectLst>
                <a:outerShdw blurRad="38100" dist="38100" dir="2700000" algn="tl">
                  <a:srgbClr val="000000">
                    <a:alpha val="43137"/>
                  </a:srgbClr>
                </a:outerShdw>
              </a:effectLst>
            </a:endParaRPr>
          </a:p>
        </p:txBody>
      </p:sp>
      <p:sp>
        <p:nvSpPr>
          <p:cNvPr id="5" name="Text Placeholder 4"/>
          <p:cNvSpPr>
            <a:spLocks noGrp="1"/>
          </p:cNvSpPr>
          <p:nvPr>
            <p:ph type="body" sz="half" idx="2"/>
          </p:nvPr>
        </p:nvSpPr>
        <p:spPr>
          <a:xfrm>
            <a:off x="457201" y="1570036"/>
            <a:ext cx="3352798" cy="5059364"/>
          </a:xfrm>
        </p:spPr>
        <p:txBody>
          <a:bodyPr>
            <a:noAutofit/>
          </a:bodyPr>
          <a:lstStyle/>
          <a:p>
            <a:pPr marL="342900" indent="-342900">
              <a:buAutoNum type="arabicPeriod"/>
            </a:pPr>
            <a:r>
              <a:rPr lang="en-US" sz="2400" b="1" dirty="0" smtClean="0">
                <a:effectLst>
                  <a:outerShdw blurRad="38100" dist="38100" dir="2700000" algn="tl">
                    <a:srgbClr val="000000">
                      <a:alpha val="43137"/>
                    </a:srgbClr>
                  </a:outerShdw>
                </a:effectLst>
              </a:rPr>
              <a:t>Pre – screening process </a:t>
            </a:r>
          </a:p>
          <a:p>
            <a:pPr marL="342900" indent="-342900">
              <a:buAutoNum type="arabicPeriod"/>
            </a:pPr>
            <a:r>
              <a:rPr lang="en-US" sz="2400" b="1" dirty="0" smtClean="0">
                <a:effectLst>
                  <a:outerShdw blurRad="38100" dist="38100" dir="2700000" algn="tl">
                    <a:srgbClr val="000000">
                      <a:alpha val="43137"/>
                    </a:srgbClr>
                  </a:outerShdw>
                </a:effectLst>
              </a:rPr>
              <a:t>Assessment/Intake Process</a:t>
            </a:r>
          </a:p>
          <a:p>
            <a:pPr marL="342900" indent="-342900">
              <a:buAutoNum type="arabicPeriod"/>
            </a:pPr>
            <a:r>
              <a:rPr lang="en-US" sz="2400" b="1" dirty="0" smtClean="0">
                <a:effectLst>
                  <a:outerShdw blurRad="38100" dist="38100" dir="2700000" algn="tl">
                    <a:srgbClr val="000000">
                      <a:alpha val="43137"/>
                    </a:srgbClr>
                  </a:outerShdw>
                </a:effectLst>
              </a:rPr>
              <a:t>Admission (often an administrative formality)</a:t>
            </a:r>
          </a:p>
          <a:p>
            <a:pPr marL="342900" indent="-342900">
              <a:buAutoNum type="arabicPeriod"/>
            </a:pPr>
            <a:r>
              <a:rPr lang="en-US" sz="2400" b="1" dirty="0" smtClean="0">
                <a:effectLst>
                  <a:outerShdw blurRad="38100" dist="38100" dir="2700000" algn="tl">
                    <a:srgbClr val="000000">
                      <a:alpha val="43137"/>
                    </a:srgbClr>
                  </a:outerShdw>
                </a:effectLst>
              </a:rPr>
              <a:t>Period where the client is in treatment</a:t>
            </a:r>
          </a:p>
          <a:p>
            <a:pPr marL="342900" indent="-342900">
              <a:buAutoNum type="arabicPeriod"/>
            </a:pPr>
            <a:r>
              <a:rPr lang="en-US" sz="2400" b="1" dirty="0" smtClean="0">
                <a:effectLst>
                  <a:outerShdw blurRad="38100" dist="38100" dir="2700000" algn="tl">
                    <a:srgbClr val="000000">
                      <a:alpha val="43137"/>
                    </a:srgbClr>
                  </a:outerShdw>
                </a:effectLst>
              </a:rPr>
              <a:t>Discharge/Transfer Process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4130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1" y="152400"/>
            <a:ext cx="3505199" cy="793750"/>
          </a:xfrm>
        </p:spPr>
        <p:txBody>
          <a:bodyPr>
            <a:noAutofit/>
          </a:bodyPr>
          <a:lstStyle/>
          <a:p>
            <a:r>
              <a:rPr lang="en-US" sz="2400" dirty="0" smtClean="0">
                <a:solidFill>
                  <a:schemeClr val="tx1"/>
                </a:solidFill>
                <a:effectLst>
                  <a:outerShdw blurRad="38100" dist="38100" dir="2700000" algn="tl">
                    <a:srgbClr val="000000">
                      <a:alpha val="43137"/>
                    </a:srgbClr>
                  </a:outerShdw>
                </a:effectLst>
              </a:rPr>
              <a:t>A Closer Examination of the Process shows</a:t>
            </a:r>
            <a:endParaRPr lang="en-US" sz="2400" dirty="0">
              <a:solidFill>
                <a:schemeClr val="tx1"/>
              </a:solidFill>
              <a:effectLst>
                <a:outerShdw blurRad="38100" dist="38100" dir="2700000" algn="tl">
                  <a:srgbClr val="000000">
                    <a:alpha val="43137"/>
                  </a:srgbClr>
                </a:outerShdw>
              </a:effectLst>
            </a:endParaRPr>
          </a:p>
        </p:txBody>
      </p:sp>
      <p:sp>
        <p:nvSpPr>
          <p:cNvPr id="5" name="Text Placeholder 4"/>
          <p:cNvSpPr>
            <a:spLocks noGrp="1"/>
          </p:cNvSpPr>
          <p:nvPr>
            <p:ph type="body" sz="half" idx="2"/>
          </p:nvPr>
        </p:nvSpPr>
        <p:spPr>
          <a:xfrm>
            <a:off x="381000" y="914400"/>
            <a:ext cx="3810000" cy="6096000"/>
          </a:xfrm>
        </p:spPr>
        <p:txBody>
          <a:bodyPr>
            <a:noAutofit/>
          </a:bodyPr>
          <a:lstStyle/>
          <a:p>
            <a:pPr marL="342900" indent="-342900">
              <a:buAutoNum type="arabicPeriod"/>
            </a:pPr>
            <a:r>
              <a:rPr lang="en-US" sz="2400" b="1" dirty="0" smtClean="0">
                <a:effectLst>
                  <a:outerShdw blurRad="38100" dist="38100" dir="2700000" algn="tl">
                    <a:srgbClr val="000000">
                      <a:alpha val="43137"/>
                    </a:srgbClr>
                  </a:outerShdw>
                </a:effectLst>
              </a:rPr>
              <a:t>Four Screening Steps (Green)</a:t>
            </a:r>
          </a:p>
          <a:p>
            <a:pPr marL="342900" indent="-342900">
              <a:buAutoNum type="arabicPeriod"/>
            </a:pPr>
            <a:r>
              <a:rPr lang="en-US" sz="2400" b="1" dirty="0" smtClean="0">
                <a:effectLst>
                  <a:outerShdw blurRad="38100" dist="38100" dir="2700000" algn="tl">
                    <a:srgbClr val="000000">
                      <a:alpha val="43137"/>
                    </a:srgbClr>
                  </a:outerShdw>
                </a:effectLst>
              </a:rPr>
              <a:t>Five Decision Points (Red)</a:t>
            </a:r>
          </a:p>
          <a:p>
            <a:pPr marL="342900" indent="-342900">
              <a:buAutoNum type="arabicPeriod"/>
            </a:pPr>
            <a:r>
              <a:rPr lang="en-US" sz="2400" b="1" dirty="0" smtClean="0">
                <a:effectLst>
                  <a:outerShdw blurRad="38100" dist="38100" dir="2700000" algn="tl">
                    <a:srgbClr val="000000">
                      <a:alpha val="43137"/>
                    </a:srgbClr>
                  </a:outerShdw>
                </a:effectLst>
              </a:rPr>
              <a:t>Two Document Exchanges (Brown)</a:t>
            </a:r>
          </a:p>
          <a:p>
            <a:pPr marL="342900" indent="-342900">
              <a:buAutoNum type="arabicPeriod"/>
            </a:pPr>
            <a:r>
              <a:rPr lang="en-US" sz="2400" b="1" dirty="0" smtClean="0">
                <a:effectLst>
                  <a:outerShdw blurRad="38100" dist="38100" dir="2700000" algn="tl">
                    <a:srgbClr val="000000">
                      <a:alpha val="43137"/>
                    </a:srgbClr>
                  </a:outerShdw>
                </a:effectLst>
              </a:rPr>
              <a:t>Three Double Entry Points (Purple)</a:t>
            </a:r>
          </a:p>
          <a:p>
            <a:pPr marL="342900" indent="-342900">
              <a:buAutoNum type="arabicPeriod"/>
            </a:pPr>
            <a:r>
              <a:rPr lang="en-US" sz="2400" b="1" dirty="0" smtClean="0">
                <a:effectLst>
                  <a:outerShdw blurRad="38100" dist="38100" dir="2700000" algn="tl">
                    <a:srgbClr val="000000">
                      <a:alpha val="43137"/>
                    </a:srgbClr>
                  </a:outerShdw>
                </a:effectLst>
              </a:rPr>
              <a:t>Ten Paperwork completion steps by client and/or counselor (Pink)</a:t>
            </a:r>
          </a:p>
          <a:p>
            <a:pPr marL="342900" indent="-342900">
              <a:buAutoNum type="arabicPeriod"/>
            </a:pPr>
            <a:r>
              <a:rPr lang="en-US" sz="2400" b="1" dirty="0" smtClean="0">
                <a:effectLst>
                  <a:outerShdw blurRad="38100" dist="38100" dir="2700000" algn="tl">
                    <a:srgbClr val="000000">
                      <a:alpha val="43137"/>
                    </a:srgbClr>
                  </a:outerShdw>
                </a:effectLst>
              </a:rPr>
              <a:t>Five Scheduling Events (Blue)</a:t>
            </a:r>
            <a:endParaRPr lang="en-US" sz="2400" b="1" dirty="0">
              <a:effectLst>
                <a:outerShdw blurRad="38100" dist="38100" dir="2700000" algn="tl">
                  <a:srgbClr val="000000">
                    <a:alpha val="43137"/>
                  </a:srgbClr>
                </a:outerShdw>
              </a:effectLst>
            </a:endParaRPr>
          </a:p>
        </p:txBody>
      </p:sp>
      <p:pic>
        <p:nvPicPr>
          <p:cNvPr id="6" name="Picture 5" descr="CPDD Flowchart w color.jpg"/>
          <p:cNvPicPr>
            <a:picLocks noChangeAspect="1"/>
          </p:cNvPicPr>
          <p:nvPr/>
        </p:nvPicPr>
        <p:blipFill>
          <a:blip r:embed="rId2"/>
          <a:stretch>
            <a:fillRect/>
          </a:stretch>
        </p:blipFill>
        <p:spPr>
          <a:xfrm>
            <a:off x="3810000" y="106680"/>
            <a:ext cx="5143768" cy="6675120"/>
          </a:xfrm>
          <a:prstGeom prst="rect">
            <a:avLst/>
          </a:prstGeom>
        </p:spPr>
      </p:pic>
    </p:spTree>
    <p:extLst>
      <p:ext uri="{BB962C8B-B14F-4D97-AF65-F5344CB8AC3E}">
        <p14:creationId xmlns:p14="http://schemas.microsoft.com/office/powerpoint/2010/main" val="3947089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b="1" dirty="0" smtClean="0">
                <a:effectLst>
                  <a:outerShdw blurRad="38100" dist="38100" dir="2700000" algn="tl">
                    <a:srgbClr val="000000">
                      <a:alpha val="43137"/>
                    </a:srgbClr>
                  </a:outerShdw>
                </a:effectLst>
              </a:rPr>
              <a:t>Barriers to Information Flow during the Intake Process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66800" y="1600200"/>
            <a:ext cx="7620000" cy="4525963"/>
          </a:xfrm>
        </p:spPr>
        <p:txBody>
          <a:bodyPr>
            <a:normAutofit/>
          </a:bodyPr>
          <a:lstStyle/>
          <a:p>
            <a:endParaRPr lang="en-US" sz="4000" dirty="0" smtClean="0"/>
          </a:p>
          <a:p>
            <a:r>
              <a:rPr lang="en-US" sz="4000" dirty="0" smtClean="0"/>
              <a:t>Double data entry</a:t>
            </a:r>
          </a:p>
          <a:p>
            <a:r>
              <a:rPr lang="en-US" sz="4000" dirty="0" smtClean="0"/>
              <a:t>Eligibility screening</a:t>
            </a:r>
          </a:p>
          <a:p>
            <a:r>
              <a:rPr lang="en-US" sz="4000" dirty="0" smtClean="0"/>
              <a:t>Multiple Intake Processes</a:t>
            </a:r>
          </a:p>
          <a:p>
            <a:pPr lvl="1"/>
            <a:r>
              <a:rPr lang="en-US" sz="3600" dirty="0" smtClean="0"/>
              <a:t>Level of Care</a:t>
            </a:r>
          </a:p>
          <a:p>
            <a:pPr lvl="1"/>
            <a:r>
              <a:rPr lang="en-US" sz="3600" dirty="0" smtClean="0"/>
              <a:t>Location</a:t>
            </a:r>
          </a:p>
          <a:p>
            <a:endParaRPr lang="en-US" sz="4000" dirty="0"/>
          </a:p>
        </p:txBody>
      </p:sp>
    </p:spTree>
    <p:extLst>
      <p:ext uri="{BB962C8B-B14F-4D97-AF65-F5344CB8AC3E}">
        <p14:creationId xmlns:p14="http://schemas.microsoft.com/office/powerpoint/2010/main" val="2598329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P_RES-PPW_9-07-07_DE.jpg"/>
          <p:cNvPicPr>
            <a:picLocks noGrp="1" noChangeAspect="1"/>
          </p:cNvPicPr>
          <p:nvPr>
            <p:ph idx="1"/>
          </p:nvPr>
        </p:nvPicPr>
        <p:blipFill>
          <a:blip r:embed="rId2"/>
          <a:stretch>
            <a:fillRect/>
          </a:stretch>
        </p:blipFill>
        <p:spPr>
          <a:xfrm>
            <a:off x="3179751" y="63007"/>
            <a:ext cx="5811850" cy="6766560"/>
          </a:xfrm>
        </p:spPr>
      </p:pic>
      <p:grpSp>
        <p:nvGrpSpPr>
          <p:cNvPr id="2" name="Group 25"/>
          <p:cNvGrpSpPr/>
          <p:nvPr/>
        </p:nvGrpSpPr>
        <p:grpSpPr>
          <a:xfrm>
            <a:off x="5486400" y="228600"/>
            <a:ext cx="3352800" cy="6096000"/>
            <a:chOff x="5486400" y="228600"/>
            <a:chExt cx="3352800" cy="6096000"/>
          </a:xfrm>
        </p:grpSpPr>
        <p:sp>
          <p:nvSpPr>
            <p:cNvPr id="5" name="Oval 4"/>
            <p:cNvSpPr/>
            <p:nvPr/>
          </p:nvSpPr>
          <p:spPr>
            <a:xfrm>
              <a:off x="7467600" y="228600"/>
              <a:ext cx="1371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86400" y="1143000"/>
              <a:ext cx="1371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867400" y="5334000"/>
              <a:ext cx="1371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7"/>
          <p:cNvGrpSpPr/>
          <p:nvPr/>
        </p:nvGrpSpPr>
        <p:grpSpPr>
          <a:xfrm>
            <a:off x="2819400" y="3276600"/>
            <a:ext cx="5410200" cy="3276600"/>
            <a:chOff x="2819400" y="3276600"/>
            <a:chExt cx="5410200" cy="3276600"/>
          </a:xfrm>
        </p:grpSpPr>
        <p:sp>
          <p:nvSpPr>
            <p:cNvPr id="10" name="Oval 9"/>
            <p:cNvSpPr/>
            <p:nvPr/>
          </p:nvSpPr>
          <p:spPr>
            <a:xfrm>
              <a:off x="2819400" y="4800600"/>
              <a:ext cx="2590800" cy="1752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38800" y="3276600"/>
              <a:ext cx="2590800" cy="1752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6"/>
          <p:cNvGrpSpPr/>
          <p:nvPr/>
        </p:nvGrpSpPr>
        <p:grpSpPr>
          <a:xfrm>
            <a:off x="685800" y="723900"/>
            <a:ext cx="6781800" cy="4610102"/>
            <a:chOff x="685800" y="723900"/>
            <a:chExt cx="6781800" cy="4610102"/>
          </a:xfrm>
        </p:grpSpPr>
        <p:cxnSp>
          <p:nvCxnSpPr>
            <p:cNvPr id="13" name="Straight Arrow Connector 12"/>
            <p:cNvCxnSpPr>
              <a:stCxn id="5" idx="2"/>
            </p:cNvCxnSpPr>
            <p:nvPr/>
          </p:nvCxnSpPr>
          <p:spPr>
            <a:xfrm rot="10800000" flipV="1">
              <a:off x="1905000" y="723900"/>
              <a:ext cx="5562600" cy="8001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p:cNvCxnSpPr>
            <p:nvPr/>
          </p:nvCxnSpPr>
          <p:spPr>
            <a:xfrm rot="10800000" flipV="1">
              <a:off x="1905000" y="1638300"/>
              <a:ext cx="3581400" cy="1143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20" idx="3"/>
            </p:cNvCxnSpPr>
            <p:nvPr/>
          </p:nvCxnSpPr>
          <p:spPr>
            <a:xfrm flipH="1" flipV="1">
              <a:off x="2590800" y="2004030"/>
              <a:ext cx="3962400" cy="3329972"/>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5800" y="1219200"/>
              <a:ext cx="1905000" cy="1569660"/>
            </a:xfrm>
            <a:prstGeom prst="rect">
              <a:avLst/>
            </a:prstGeom>
            <a:noFill/>
            <a:ln>
              <a:solidFill>
                <a:srgbClr val="7030A0"/>
              </a:solidFill>
            </a:ln>
          </p:spPr>
          <p:txBody>
            <a:bodyPr wrap="square" rtlCol="0">
              <a:spAutoFit/>
            </a:bodyPr>
            <a:lstStyle/>
            <a:p>
              <a:r>
                <a:rPr lang="en-US" b="1" dirty="0" smtClean="0"/>
                <a:t>Examples of Double Entry within the Agency</a:t>
              </a:r>
              <a:endParaRPr lang="en-US" b="1" dirty="0"/>
            </a:p>
          </p:txBody>
        </p:sp>
      </p:grpSp>
      <p:grpSp>
        <p:nvGrpSpPr>
          <p:cNvPr id="7" name="Group 28"/>
          <p:cNvGrpSpPr/>
          <p:nvPr/>
        </p:nvGrpSpPr>
        <p:grpSpPr>
          <a:xfrm>
            <a:off x="685800" y="4038600"/>
            <a:ext cx="4953000" cy="1600200"/>
            <a:chOff x="685800" y="4038600"/>
            <a:chExt cx="4953000" cy="1600200"/>
          </a:xfrm>
        </p:grpSpPr>
        <p:cxnSp>
          <p:nvCxnSpPr>
            <p:cNvPr id="22" name="Straight Arrow Connector 21"/>
            <p:cNvCxnSpPr/>
            <p:nvPr/>
          </p:nvCxnSpPr>
          <p:spPr>
            <a:xfrm rot="10800000">
              <a:off x="2057400" y="4953000"/>
              <a:ext cx="762000" cy="6858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2057400" y="4114800"/>
              <a:ext cx="3581400" cy="1143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5800" y="4038600"/>
              <a:ext cx="1905000" cy="1569660"/>
            </a:xfrm>
            <a:prstGeom prst="rect">
              <a:avLst/>
            </a:prstGeom>
            <a:noFill/>
            <a:ln>
              <a:solidFill>
                <a:srgbClr val="7030A0"/>
              </a:solidFill>
            </a:ln>
          </p:spPr>
          <p:txBody>
            <a:bodyPr wrap="square" rtlCol="0">
              <a:spAutoFit/>
            </a:bodyPr>
            <a:lstStyle/>
            <a:p>
              <a:r>
                <a:rPr lang="en-US" b="1" dirty="0" smtClean="0"/>
                <a:t>Examples of Double Entry for State Purposes</a:t>
              </a:r>
              <a:endParaRPr lang="en-US" b="1" dirty="0"/>
            </a:p>
          </p:txBody>
        </p:sp>
      </p:grpSp>
      <p:sp>
        <p:nvSpPr>
          <p:cNvPr id="30" name="TextBox 29"/>
          <p:cNvSpPr txBox="1"/>
          <p:nvPr/>
        </p:nvSpPr>
        <p:spPr>
          <a:xfrm>
            <a:off x="-76200" y="304800"/>
            <a:ext cx="3581401" cy="830997"/>
          </a:xfrm>
          <a:prstGeom prst="rect">
            <a:avLst/>
          </a:prstGeom>
          <a:noFill/>
        </p:spPr>
        <p:txBody>
          <a:bodyPr wrap="square" rtlCol="0">
            <a:spAutoFit/>
          </a:bodyPr>
          <a:lstStyle/>
          <a:p>
            <a:pPr algn="ctr"/>
            <a:r>
              <a:rPr lang="en-US" b="1" dirty="0" smtClean="0"/>
              <a:t>Barrier 2: Double Data Entry</a:t>
            </a:r>
            <a:endParaRPr lang="en-US" b="1" dirty="0"/>
          </a:p>
        </p:txBody>
      </p:sp>
    </p:spTree>
    <p:extLst>
      <p:ext uri="{BB962C8B-B14F-4D97-AF65-F5344CB8AC3E}">
        <p14:creationId xmlns:p14="http://schemas.microsoft.com/office/powerpoint/2010/main" val="21596380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0-#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000" fill="hold"/>
                                        <p:tgtEl>
                                          <p:spTgt spid="3"/>
                                        </p:tgtEl>
                                        <p:attrNameLst>
                                          <p:attrName>ppt_x</p:attrName>
                                        </p:attrNameLst>
                                      </p:cBhvr>
                                      <p:tavLst>
                                        <p:tav tm="0">
                                          <p:val>
                                            <p:strVal val="#ppt_x"/>
                                          </p:val>
                                        </p:tav>
                                        <p:tav tm="100000">
                                          <p:val>
                                            <p:strVal val="#ppt_x"/>
                                          </p:val>
                                        </p:tav>
                                      </p:tavLst>
                                    </p:anim>
                                    <p:anim calcmode="lin" valueType="num">
                                      <p:cBhvr additive="base">
                                        <p:cTn id="2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63000" cy="1020762"/>
          </a:xfrm>
        </p:spPr>
        <p:txBody>
          <a:bodyPr>
            <a:noAutofit/>
          </a:bodyPr>
          <a:lstStyle/>
          <a:p>
            <a:r>
              <a:rPr lang="en-US" sz="3600" b="1" dirty="0" smtClean="0"/>
              <a:t>Barrier 2: Processes for Eligibility Screening</a:t>
            </a:r>
            <a:endParaRPr lang="en-US" sz="3600" b="1" dirty="0"/>
          </a:p>
        </p:txBody>
      </p:sp>
      <p:sp>
        <p:nvSpPr>
          <p:cNvPr id="14" name="Rectangle 13"/>
          <p:cNvSpPr/>
          <p:nvPr/>
        </p:nvSpPr>
        <p:spPr>
          <a:xfrm>
            <a:off x="4191000" y="3581400"/>
            <a:ext cx="609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1"/>
          <p:cNvGrpSpPr/>
          <p:nvPr/>
        </p:nvGrpSpPr>
        <p:grpSpPr>
          <a:xfrm>
            <a:off x="380998" y="1123950"/>
            <a:ext cx="3810002" cy="5276850"/>
            <a:chOff x="152400" y="1123950"/>
            <a:chExt cx="3810000" cy="5276850"/>
          </a:xfrm>
        </p:grpSpPr>
        <p:pic>
          <p:nvPicPr>
            <p:cNvPr id="7" name="Picture 6" descr="JNC Fin Screening.jpg"/>
            <p:cNvPicPr>
              <a:picLocks noChangeAspect="1"/>
            </p:cNvPicPr>
            <p:nvPr/>
          </p:nvPicPr>
          <p:blipFill>
            <a:blip r:embed="rId3"/>
            <a:stretch>
              <a:fillRect/>
            </a:stretch>
          </p:blipFill>
          <p:spPr>
            <a:xfrm>
              <a:off x="152400" y="1123950"/>
              <a:ext cx="3810000" cy="5276850"/>
            </a:xfrm>
            <a:prstGeom prst="rect">
              <a:avLst/>
            </a:prstGeom>
          </p:spPr>
        </p:pic>
        <p:sp>
          <p:nvSpPr>
            <p:cNvPr id="8" name="TextBox 7"/>
            <p:cNvSpPr txBox="1"/>
            <p:nvPr/>
          </p:nvSpPr>
          <p:spPr>
            <a:xfrm>
              <a:off x="380999" y="1524000"/>
              <a:ext cx="1137635" cy="369332"/>
            </a:xfrm>
            <a:prstGeom prst="rect">
              <a:avLst/>
            </a:prstGeom>
            <a:noFill/>
          </p:spPr>
          <p:txBody>
            <a:bodyPr wrap="square" rtlCol="0">
              <a:spAutoFit/>
            </a:bodyPr>
            <a:lstStyle/>
            <a:p>
              <a:r>
                <a:rPr lang="en-US" dirty="0" smtClean="0"/>
                <a:t>Agency A</a:t>
              </a:r>
              <a:endParaRPr lang="en-US" dirty="0"/>
            </a:p>
          </p:txBody>
        </p:sp>
      </p:grpSp>
      <p:grpSp>
        <p:nvGrpSpPr>
          <p:cNvPr id="4" name="Group 10"/>
          <p:cNvGrpSpPr/>
          <p:nvPr/>
        </p:nvGrpSpPr>
        <p:grpSpPr>
          <a:xfrm>
            <a:off x="4648200" y="1143000"/>
            <a:ext cx="4419600" cy="5257800"/>
            <a:chOff x="4400550" y="1143000"/>
            <a:chExt cx="4667250" cy="4295775"/>
          </a:xfrm>
        </p:grpSpPr>
        <p:pic>
          <p:nvPicPr>
            <p:cNvPr id="17" name="Picture 16" descr="HAS Cares Screening Flowchart.jpg"/>
            <p:cNvPicPr>
              <a:picLocks noChangeAspect="1"/>
            </p:cNvPicPr>
            <p:nvPr/>
          </p:nvPicPr>
          <p:blipFill>
            <a:blip r:embed="rId4"/>
            <a:stretch>
              <a:fillRect/>
            </a:stretch>
          </p:blipFill>
          <p:spPr>
            <a:xfrm>
              <a:off x="4400550" y="1143000"/>
              <a:ext cx="4667250" cy="4295775"/>
            </a:xfrm>
            <a:prstGeom prst="rect">
              <a:avLst/>
            </a:prstGeom>
          </p:spPr>
        </p:pic>
        <p:sp>
          <p:nvSpPr>
            <p:cNvPr id="10" name="TextBox 9"/>
            <p:cNvSpPr txBox="1"/>
            <p:nvPr/>
          </p:nvSpPr>
          <p:spPr>
            <a:xfrm>
              <a:off x="4648200" y="2362200"/>
              <a:ext cx="1275362" cy="830997"/>
            </a:xfrm>
            <a:prstGeom prst="rect">
              <a:avLst/>
            </a:prstGeom>
            <a:noFill/>
          </p:spPr>
          <p:txBody>
            <a:bodyPr wrap="square" rtlCol="0">
              <a:spAutoFit/>
            </a:bodyPr>
            <a:lstStyle/>
            <a:p>
              <a:r>
                <a:rPr lang="en-US" dirty="0" smtClean="0"/>
                <a:t>Agency B</a:t>
              </a:r>
              <a:endParaRPr lang="en-US" dirty="0"/>
            </a:p>
          </p:txBody>
        </p:sp>
      </p:grpSp>
    </p:spTree>
    <p:extLst>
      <p:ext uri="{BB962C8B-B14F-4D97-AF65-F5344CB8AC3E}">
        <p14:creationId xmlns:p14="http://schemas.microsoft.com/office/powerpoint/2010/main" val="4230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33400"/>
            <a:ext cx="2590800" cy="4754562"/>
          </a:xfrm>
        </p:spPr>
        <p:txBody>
          <a:bodyPr>
            <a:normAutofit/>
          </a:bodyPr>
          <a:lstStyle/>
          <a:p>
            <a:pPr algn="l"/>
            <a:r>
              <a:rPr lang="en-US" sz="3600" b="1" dirty="0" smtClean="0">
                <a:solidFill>
                  <a:schemeClr val="tx1"/>
                </a:solidFill>
              </a:rPr>
              <a:t>Barrier 3: Multiple Intake Processes</a:t>
            </a:r>
            <a:br>
              <a:rPr lang="en-US" sz="3600" b="1" dirty="0" smtClean="0">
                <a:solidFill>
                  <a:schemeClr val="tx1"/>
                </a:solidFill>
              </a:rPr>
            </a:br>
            <a:r>
              <a:rPr lang="en-US" sz="3600" b="1" dirty="0" smtClean="0">
                <a:solidFill>
                  <a:schemeClr val="tx1"/>
                </a:solidFill>
              </a:rPr>
              <a:t>by Location</a:t>
            </a:r>
            <a:endParaRPr lang="en-US" sz="3600" b="1" dirty="0">
              <a:solidFill>
                <a:schemeClr val="tx1"/>
              </a:solidFill>
            </a:endParaRPr>
          </a:p>
        </p:txBody>
      </p:sp>
      <p:pic>
        <p:nvPicPr>
          <p:cNvPr id="4" name="Content Placeholder 3" descr="Best Care Flowchart_Multi Processes.jpg"/>
          <p:cNvPicPr>
            <a:picLocks noGrp="1" noChangeAspect="1"/>
          </p:cNvPicPr>
          <p:nvPr>
            <p:ph idx="1"/>
          </p:nvPr>
        </p:nvPicPr>
        <p:blipFill>
          <a:blip r:embed="rId2"/>
          <a:stretch>
            <a:fillRect/>
          </a:stretch>
        </p:blipFill>
        <p:spPr>
          <a:xfrm>
            <a:off x="3244004" y="76200"/>
            <a:ext cx="5823796" cy="6781800"/>
          </a:xfrm>
        </p:spPr>
      </p:pic>
    </p:spTree>
    <p:extLst>
      <p:ext uri="{BB962C8B-B14F-4D97-AF65-F5344CB8AC3E}">
        <p14:creationId xmlns:p14="http://schemas.microsoft.com/office/powerpoint/2010/main" val="3208181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AS Cares Flowchart Multi Process.jpg"/>
          <p:cNvPicPr>
            <a:picLocks noGrp="1" noChangeAspect="1"/>
          </p:cNvPicPr>
          <p:nvPr>
            <p:ph idx="1"/>
          </p:nvPr>
        </p:nvPicPr>
        <p:blipFill>
          <a:blip r:embed="rId2"/>
          <a:stretch>
            <a:fillRect/>
          </a:stretch>
        </p:blipFill>
        <p:spPr>
          <a:xfrm>
            <a:off x="3610801" y="228600"/>
            <a:ext cx="5228399" cy="6522720"/>
          </a:xfrm>
        </p:spPr>
      </p:pic>
      <p:sp>
        <p:nvSpPr>
          <p:cNvPr id="8" name="Title 4"/>
          <p:cNvSpPr txBox="1">
            <a:spLocks/>
          </p:cNvSpPr>
          <p:nvPr/>
        </p:nvSpPr>
        <p:spPr>
          <a:xfrm>
            <a:off x="762000" y="914400"/>
            <a:ext cx="2514600" cy="4572000"/>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Barrier 4: Multiple Intake Processes by Level of Care</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23623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MP900431168.JPG"/>
          <p:cNvPicPr>
            <a:picLocks noChangeAspect="1"/>
          </p:cNvPicPr>
          <p:nvPr/>
        </p:nvPicPr>
        <p:blipFill>
          <a:blip r:embed="rId3"/>
          <a:srcRect/>
          <a:stretch>
            <a:fillRect/>
          </a:stretch>
        </p:blipFill>
        <p:spPr bwMode="auto">
          <a:xfrm>
            <a:off x="14785" y="29368"/>
            <a:ext cx="11277600" cy="10456863"/>
          </a:xfrm>
          <a:prstGeom prst="rect">
            <a:avLst/>
          </a:prstGeom>
          <a:noFill/>
          <a:ln w="9525">
            <a:noFill/>
            <a:miter lim="800000"/>
            <a:headEnd/>
            <a:tailEnd/>
          </a:ln>
        </p:spPr>
      </p:pic>
      <p:sp>
        <p:nvSpPr>
          <p:cNvPr id="5122" name="Rectangle 2"/>
          <p:cNvSpPr>
            <a:spLocks noGrp="1" noChangeArrowheads="1"/>
          </p:cNvSpPr>
          <p:nvPr>
            <p:ph type="title"/>
          </p:nvPr>
        </p:nvSpPr>
        <p:spPr bwMode="auto">
          <a:xfrm>
            <a:off x="-76200" y="304800"/>
            <a:ext cx="4953000" cy="1143000"/>
          </a:xfrm>
          <a:ln>
            <a:miter lim="800000"/>
            <a:headEnd/>
            <a:tailEnd/>
          </a:ln>
        </p:spPr>
        <p:txBody>
          <a:bodyPr wrap="square" lIns="91440" tIns="45720" rIns="91440" bIns="45720" numCol="1" anchor="t" anchorCtr="0" compatLnSpc="1">
            <a:prstTxWarp prst="textNoShape">
              <a:avLst/>
            </a:prstTxWarp>
            <a:normAutofit/>
          </a:bodyPr>
          <a:lstStyle/>
          <a:p>
            <a:pPr>
              <a:defRPr/>
            </a:pPr>
            <a:r>
              <a:rPr lang="en-US" sz="3600" b="1" u="sng" dirty="0" smtClean="0">
                <a:solidFill>
                  <a:schemeClr val="tx1"/>
                </a:solidFill>
              </a:rPr>
              <a:t>Assignment</a:t>
            </a:r>
          </a:p>
        </p:txBody>
      </p:sp>
      <p:sp>
        <p:nvSpPr>
          <p:cNvPr id="184324" name="Rectangle 3"/>
          <p:cNvSpPr>
            <a:spLocks noGrp="1" noChangeArrowheads="1"/>
          </p:cNvSpPr>
          <p:nvPr>
            <p:ph type="body" idx="1"/>
          </p:nvPr>
        </p:nvSpPr>
        <p:spPr bwMode="auto">
          <a:xfrm>
            <a:off x="381001" y="1358990"/>
            <a:ext cx="3548862" cy="1641453"/>
          </a:xfrm>
          <a:noFill/>
          <a:ln>
            <a:miter lim="800000"/>
            <a:headEnd/>
            <a:tailEnd/>
          </a:ln>
        </p:spPr>
        <p:txBody>
          <a:bodyPr wrap="square" lIns="91440" tIns="45720" rIns="91440" bIns="45720" numCol="1" anchor="t" anchorCtr="0" compatLnSpc="1">
            <a:prstTxWarp prst="textNoShape">
              <a:avLst/>
            </a:prstTxWarp>
            <a:normAutofit lnSpcReduction="10000"/>
          </a:bodyPr>
          <a:lstStyle/>
          <a:p>
            <a:pPr>
              <a:buFontTx/>
              <a:buNone/>
            </a:pPr>
            <a:r>
              <a:rPr lang="en-US" sz="2800" dirty="0" smtClean="0"/>
              <a:t>Flowchart the process using results from a walk-through</a:t>
            </a:r>
          </a:p>
        </p:txBody>
      </p:sp>
      <p:sp>
        <p:nvSpPr>
          <p:cNvPr id="184325" name="Oval 4"/>
          <p:cNvSpPr>
            <a:spLocks noChangeArrowheads="1"/>
          </p:cNvSpPr>
          <p:nvPr/>
        </p:nvSpPr>
        <p:spPr bwMode="auto">
          <a:xfrm rot="-285719">
            <a:off x="4060825" y="2420938"/>
            <a:ext cx="1439863" cy="609600"/>
          </a:xfrm>
          <a:prstGeom prst="ellipse">
            <a:avLst/>
          </a:prstGeom>
          <a:solidFill>
            <a:srgbClr val="00B050"/>
          </a:solidFill>
          <a:ln w="9525">
            <a:noFill/>
            <a:round/>
            <a:headEnd/>
            <a:tailEnd/>
          </a:ln>
        </p:spPr>
        <p:txBody>
          <a:bodyPr>
            <a:prstTxWarp prst="textNoShape">
              <a:avLst/>
            </a:prstTxWarp>
          </a:bodyPr>
          <a:lstStyle/>
          <a:p>
            <a:pPr algn="ctr" eaLnBrk="0" hangingPunct="0"/>
            <a:r>
              <a:rPr lang="en-US" sz="2000" b="1" i="0">
                <a:solidFill>
                  <a:schemeClr val="bg1"/>
                </a:solidFill>
                <a:latin typeface="Arial" pitchFamily="1" charset="0"/>
                <a:ea typeface="Arial" pitchFamily="1" charset="0"/>
                <a:cs typeface="Arial" pitchFamily="1" charset="0"/>
              </a:rPr>
              <a:t>START</a:t>
            </a:r>
          </a:p>
        </p:txBody>
      </p:sp>
      <p:sp>
        <p:nvSpPr>
          <p:cNvPr id="184326" name="Oval 5"/>
          <p:cNvSpPr>
            <a:spLocks noChangeArrowheads="1"/>
          </p:cNvSpPr>
          <p:nvPr/>
        </p:nvSpPr>
        <p:spPr bwMode="auto">
          <a:xfrm>
            <a:off x="5722938" y="4953000"/>
            <a:ext cx="1439862" cy="609600"/>
          </a:xfrm>
          <a:prstGeom prst="ellipse">
            <a:avLst/>
          </a:prstGeom>
          <a:solidFill>
            <a:srgbClr val="FF0000"/>
          </a:solidFill>
          <a:ln w="9525">
            <a:noFill/>
            <a:round/>
            <a:headEnd/>
            <a:tailEnd/>
          </a:ln>
        </p:spPr>
        <p:txBody>
          <a:bodyPr>
            <a:prstTxWarp prst="textNoShape">
              <a:avLst/>
            </a:prstTxWarp>
          </a:bodyPr>
          <a:lstStyle/>
          <a:p>
            <a:pPr algn="ctr" eaLnBrk="0" hangingPunct="0"/>
            <a:r>
              <a:rPr lang="en-US" sz="2000" b="1" i="0">
                <a:solidFill>
                  <a:schemeClr val="bg1"/>
                </a:solidFill>
                <a:latin typeface="Arial" pitchFamily="1" charset="0"/>
                <a:ea typeface="Arial" pitchFamily="1" charset="0"/>
                <a:cs typeface="Arial" pitchFamily="1" charset="0"/>
              </a:rPr>
              <a:t>END</a:t>
            </a:r>
          </a:p>
        </p:txBody>
      </p:sp>
      <p:sp>
        <p:nvSpPr>
          <p:cNvPr id="184327" name="TextBox 6"/>
          <p:cNvSpPr txBox="1">
            <a:spLocks noChangeArrowheads="1"/>
          </p:cNvSpPr>
          <p:nvPr/>
        </p:nvSpPr>
        <p:spPr bwMode="auto">
          <a:xfrm rot="-595233">
            <a:off x="4160838" y="1201738"/>
            <a:ext cx="4065587" cy="893762"/>
          </a:xfrm>
          <a:prstGeom prst="rect">
            <a:avLst/>
          </a:prstGeom>
          <a:noFill/>
          <a:ln w="9525">
            <a:noFill/>
            <a:miter lim="800000"/>
            <a:headEnd/>
            <a:tailEnd/>
          </a:ln>
        </p:spPr>
        <p:txBody>
          <a:bodyPr wrap="none">
            <a:prstTxWarp prst="textNoShape">
              <a:avLst/>
            </a:prstTxWarp>
            <a:spAutoFit/>
          </a:bodyPr>
          <a:lstStyle/>
          <a:p>
            <a:r>
              <a:rPr lang="en-US" sz="2600" dirty="0">
                <a:solidFill>
                  <a:srgbClr val="005684"/>
                </a:solidFill>
                <a:latin typeface="Arial" pitchFamily="1" charset="0"/>
                <a:ea typeface="Arial" pitchFamily="1" charset="0"/>
                <a:cs typeface="Arial" pitchFamily="1" charset="0"/>
              </a:rPr>
              <a:t>Customer’s 1</a:t>
            </a:r>
            <a:r>
              <a:rPr lang="en-US" sz="2600" baseline="30000" dirty="0">
                <a:solidFill>
                  <a:srgbClr val="005684"/>
                </a:solidFill>
                <a:latin typeface="Arial" pitchFamily="1" charset="0"/>
                <a:ea typeface="Arial" pitchFamily="1" charset="0"/>
                <a:cs typeface="Arial" pitchFamily="1" charset="0"/>
              </a:rPr>
              <a:t>st</a:t>
            </a:r>
            <a:r>
              <a:rPr lang="en-US" sz="2600" dirty="0">
                <a:solidFill>
                  <a:srgbClr val="005684"/>
                </a:solidFill>
                <a:latin typeface="Arial" pitchFamily="1" charset="0"/>
                <a:ea typeface="Arial" pitchFamily="1" charset="0"/>
                <a:cs typeface="Arial" pitchFamily="1" charset="0"/>
              </a:rPr>
              <a:t> phone</a:t>
            </a:r>
          </a:p>
          <a:p>
            <a:r>
              <a:rPr lang="en-US" sz="2600" dirty="0">
                <a:solidFill>
                  <a:srgbClr val="005684"/>
                </a:solidFill>
                <a:latin typeface="Arial" pitchFamily="1" charset="0"/>
                <a:ea typeface="Arial" pitchFamily="1" charset="0"/>
                <a:cs typeface="Arial" pitchFamily="1" charset="0"/>
              </a:rPr>
              <a:t>call to intake appointment.</a:t>
            </a:r>
          </a:p>
        </p:txBody>
      </p:sp>
      <p:grpSp>
        <p:nvGrpSpPr>
          <p:cNvPr id="2" name="Group 18"/>
          <p:cNvGrpSpPr>
            <a:grpSpLocks/>
          </p:cNvGrpSpPr>
          <p:nvPr/>
        </p:nvGrpSpPr>
        <p:grpSpPr bwMode="auto">
          <a:xfrm>
            <a:off x="6019800" y="3733800"/>
            <a:ext cx="1316038" cy="971550"/>
            <a:chOff x="6200512" y="-2133600"/>
            <a:chExt cx="1315552" cy="972312"/>
          </a:xfrm>
        </p:grpSpPr>
        <p:pic>
          <p:nvPicPr>
            <p:cNvPr id="184336" name="Picture 5"/>
            <p:cNvPicPr>
              <a:picLocks noChangeAspect="1" noChangeArrowheads="1"/>
            </p:cNvPicPr>
            <p:nvPr/>
          </p:nvPicPr>
          <p:blipFill>
            <a:blip r:embed="rId4"/>
            <a:srcRect l="8800" t="11200" r="11200" b="10400"/>
            <a:stretch>
              <a:fillRect/>
            </a:stretch>
          </p:blipFill>
          <p:spPr bwMode="auto">
            <a:xfrm>
              <a:off x="6381404" y="-2133600"/>
              <a:ext cx="992155" cy="972312"/>
            </a:xfrm>
            <a:prstGeom prst="rect">
              <a:avLst/>
            </a:prstGeom>
            <a:noFill/>
            <a:ln w="9525">
              <a:noFill/>
              <a:miter lim="800000"/>
              <a:headEnd/>
              <a:tailEnd/>
            </a:ln>
          </p:spPr>
        </p:pic>
        <p:sp>
          <p:nvSpPr>
            <p:cNvPr id="184337" name="TextBox 12"/>
            <p:cNvSpPr txBox="1">
              <a:spLocks noChangeArrowheads="1"/>
            </p:cNvSpPr>
            <p:nvPr/>
          </p:nvSpPr>
          <p:spPr bwMode="auto">
            <a:xfrm rot="-284854">
              <a:off x="6200512" y="-2012722"/>
              <a:ext cx="1315552" cy="738664"/>
            </a:xfrm>
            <a:prstGeom prst="rect">
              <a:avLst/>
            </a:prstGeom>
            <a:noFill/>
            <a:ln w="9525">
              <a:noFill/>
              <a:miter lim="800000"/>
              <a:headEnd/>
              <a:tailEnd/>
            </a:ln>
          </p:spPr>
          <p:txBody>
            <a:bodyPr>
              <a:prstTxWarp prst="textNoShape">
                <a:avLst/>
              </a:prstTxWarp>
              <a:spAutoFit/>
            </a:bodyPr>
            <a:lstStyle/>
            <a:p>
              <a:pPr algn="ctr"/>
              <a:r>
                <a:rPr lang="en-US" sz="1400" b="1" i="0">
                  <a:latin typeface="Arial" pitchFamily="1" charset="0"/>
                  <a:ea typeface="Arial" pitchFamily="1" charset="0"/>
                  <a:cs typeface="Arial" pitchFamily="1" charset="0"/>
                </a:rPr>
                <a:t>Intake</a:t>
              </a:r>
            </a:p>
            <a:p>
              <a:pPr algn="ctr"/>
              <a:r>
                <a:rPr lang="en-US" sz="1400" b="1" i="0">
                  <a:latin typeface="Arial" pitchFamily="1" charset="0"/>
                  <a:ea typeface="Arial" pitchFamily="1" charset="0"/>
                  <a:cs typeface="Arial" pitchFamily="1" charset="0"/>
                </a:rPr>
                <a:t>appt.</a:t>
              </a:r>
            </a:p>
            <a:p>
              <a:pPr algn="ctr"/>
              <a:r>
                <a:rPr lang="en-US" sz="1400" b="1" i="0">
                  <a:latin typeface="Arial" pitchFamily="1" charset="0"/>
                  <a:ea typeface="Arial" pitchFamily="1" charset="0"/>
                  <a:cs typeface="Arial" pitchFamily="1" charset="0"/>
                </a:rPr>
                <a:t>completed</a:t>
              </a:r>
            </a:p>
          </p:txBody>
        </p:sp>
      </p:grpSp>
      <p:grpSp>
        <p:nvGrpSpPr>
          <p:cNvPr id="3" name="Group 15"/>
          <p:cNvGrpSpPr>
            <a:grpSpLocks/>
          </p:cNvGrpSpPr>
          <p:nvPr/>
        </p:nvGrpSpPr>
        <p:grpSpPr bwMode="auto">
          <a:xfrm>
            <a:off x="3962400" y="3200400"/>
            <a:ext cx="1316038" cy="971550"/>
            <a:chOff x="1905000" y="-1524000"/>
            <a:chExt cx="1315552" cy="972312"/>
          </a:xfrm>
        </p:grpSpPr>
        <p:pic>
          <p:nvPicPr>
            <p:cNvPr id="184334" name="Picture 5"/>
            <p:cNvPicPr>
              <a:picLocks noChangeAspect="1" noChangeArrowheads="1"/>
            </p:cNvPicPr>
            <p:nvPr/>
          </p:nvPicPr>
          <p:blipFill>
            <a:blip r:embed="rId4"/>
            <a:srcRect l="8800" t="11200" r="11200" b="10400"/>
            <a:stretch>
              <a:fillRect/>
            </a:stretch>
          </p:blipFill>
          <p:spPr bwMode="auto">
            <a:xfrm>
              <a:off x="2057400" y="-1524000"/>
              <a:ext cx="992155" cy="972312"/>
            </a:xfrm>
            <a:prstGeom prst="rect">
              <a:avLst/>
            </a:prstGeom>
            <a:noFill/>
            <a:ln w="9525">
              <a:noFill/>
              <a:miter lim="800000"/>
              <a:headEnd/>
              <a:tailEnd/>
            </a:ln>
          </p:spPr>
        </p:pic>
        <p:sp>
          <p:nvSpPr>
            <p:cNvPr id="184335" name="TextBox 14"/>
            <p:cNvSpPr txBox="1">
              <a:spLocks noChangeArrowheads="1"/>
            </p:cNvSpPr>
            <p:nvPr/>
          </p:nvSpPr>
          <p:spPr bwMode="auto">
            <a:xfrm rot="332213">
              <a:off x="1905000" y="-1410008"/>
              <a:ext cx="1315552" cy="738664"/>
            </a:xfrm>
            <a:prstGeom prst="rect">
              <a:avLst/>
            </a:prstGeom>
            <a:noFill/>
            <a:ln w="9525">
              <a:noFill/>
              <a:miter lim="800000"/>
              <a:headEnd/>
              <a:tailEnd/>
            </a:ln>
          </p:spPr>
          <p:txBody>
            <a:bodyPr>
              <a:prstTxWarp prst="textNoShape">
                <a:avLst/>
              </a:prstTxWarp>
              <a:spAutoFit/>
            </a:bodyPr>
            <a:lstStyle/>
            <a:p>
              <a:pPr algn="ctr"/>
              <a:r>
                <a:rPr lang="en-US" sz="1400" b="1" i="0">
                  <a:latin typeface="Arial" pitchFamily="1" charset="0"/>
                  <a:ea typeface="Arial" pitchFamily="1" charset="0"/>
                  <a:cs typeface="Arial" pitchFamily="1" charset="0"/>
                </a:rPr>
                <a:t>Customer</a:t>
              </a:r>
            </a:p>
            <a:p>
              <a:pPr algn="ctr"/>
              <a:r>
                <a:rPr lang="en-US" sz="1400" b="1" i="0">
                  <a:latin typeface="Arial" pitchFamily="1" charset="0"/>
                  <a:ea typeface="Arial" pitchFamily="1" charset="0"/>
                  <a:cs typeface="Arial" pitchFamily="1" charset="0"/>
                </a:rPr>
                <a:t>calls</a:t>
              </a:r>
            </a:p>
            <a:p>
              <a:pPr algn="ctr"/>
              <a:r>
                <a:rPr lang="en-US" sz="1400" b="1" i="0">
                  <a:latin typeface="Arial" pitchFamily="1" charset="0"/>
                  <a:ea typeface="Arial" pitchFamily="1" charset="0"/>
                  <a:cs typeface="Arial" pitchFamily="1" charset="0"/>
                </a:rPr>
                <a:t>office</a:t>
              </a:r>
            </a:p>
          </p:txBody>
        </p:sp>
      </p:grpSp>
      <p:sp>
        <p:nvSpPr>
          <p:cNvPr id="18" name="Rectangle 3"/>
          <p:cNvSpPr txBox="1">
            <a:spLocks noChangeArrowheads="1"/>
          </p:cNvSpPr>
          <p:nvPr/>
        </p:nvSpPr>
        <p:spPr bwMode="auto">
          <a:xfrm>
            <a:off x="248665" y="3048001"/>
            <a:ext cx="3321458" cy="5095458"/>
          </a:xfrm>
          <a:prstGeom prst="rect">
            <a:avLst/>
          </a:prstGeom>
          <a:noFill/>
          <a:ln>
            <a:miter lim="800000"/>
            <a:headEnd/>
            <a:tailEnd/>
          </a:ln>
        </p:spPr>
        <p:txBody>
          <a:bodyPr>
            <a:prstTxWarp prst="textNoShape">
              <a:avLst/>
            </a:prstTxWarp>
          </a:bodyPr>
          <a:lstStyle/>
          <a:p>
            <a:pPr marL="342900" indent="-342900" eaLnBrk="0" hangingPunct="0">
              <a:spcBef>
                <a:spcPct val="20000"/>
              </a:spcBef>
              <a:defRPr/>
            </a:pPr>
            <a:r>
              <a:rPr lang="en-US" sz="2400" kern="0" dirty="0" smtClean="0">
                <a:ea typeface="ＭＳ Ｐゴシック" pitchFamily="-65" charset="-128"/>
                <a:cs typeface="ＭＳ Ｐゴシック" pitchFamily="-65" charset="-128"/>
              </a:rPr>
              <a:t>Remember to:</a:t>
            </a:r>
            <a:endParaRPr lang="en-US" sz="2400" b="1" i="0" kern="0" dirty="0" smtClean="0">
              <a:solidFill>
                <a:srgbClr val="005684"/>
              </a:solidFill>
              <a:latin typeface="+mn-lt"/>
              <a:ea typeface="ＭＳ Ｐゴシック" pitchFamily="-65" charset="-128"/>
              <a:cs typeface="ＭＳ Ｐゴシック" pitchFamily="-65" charset="-128"/>
            </a:endParaRPr>
          </a:p>
          <a:p>
            <a:pPr marL="342900" indent="-342900" eaLnBrk="0" hangingPunct="0">
              <a:spcBef>
                <a:spcPct val="20000"/>
              </a:spcBef>
              <a:defRPr/>
            </a:pPr>
            <a:r>
              <a:rPr lang="en-US" sz="2400" b="1" i="0" kern="0" dirty="0" smtClean="0">
                <a:solidFill>
                  <a:srgbClr val="005684"/>
                </a:solidFill>
                <a:latin typeface="+mn-lt"/>
                <a:ea typeface="ＭＳ Ｐゴシック" pitchFamily="-65" charset="-128"/>
                <a:cs typeface="ＭＳ Ｐゴシック" pitchFamily="-65" charset="-128"/>
              </a:rPr>
              <a:t>Title</a:t>
            </a:r>
            <a:r>
              <a:rPr lang="en-US" sz="2400" i="0" kern="0" dirty="0" smtClean="0">
                <a:latin typeface="+mn-lt"/>
                <a:ea typeface="ＭＳ Ｐゴシック" pitchFamily="-65" charset="-128"/>
                <a:cs typeface="ＭＳ Ｐゴシック" pitchFamily="-65" charset="-128"/>
              </a:rPr>
              <a:t> </a:t>
            </a:r>
            <a:r>
              <a:rPr lang="en-US" sz="2400" i="0" kern="0" dirty="0">
                <a:latin typeface="+mn-lt"/>
                <a:ea typeface="ＭＳ Ｐゴシック" pitchFamily="-65" charset="-128"/>
                <a:cs typeface="ＭＳ Ｐゴシック" pitchFamily="-65" charset="-128"/>
              </a:rPr>
              <a:t>the process</a:t>
            </a:r>
          </a:p>
          <a:p>
            <a:pPr marL="342900" indent="-342900" eaLnBrk="0" hangingPunct="0">
              <a:spcBef>
                <a:spcPct val="20000"/>
              </a:spcBef>
              <a:defRPr/>
            </a:pPr>
            <a:r>
              <a:rPr lang="en-US" sz="2400" i="0" kern="0" dirty="0">
                <a:latin typeface="+mn-lt"/>
                <a:ea typeface="ＭＳ Ｐゴシック" pitchFamily="-65" charset="-128"/>
                <a:cs typeface="ＭＳ Ｐゴシック" pitchFamily="-65" charset="-128"/>
              </a:rPr>
              <a:t>you </a:t>
            </a:r>
            <a:r>
              <a:rPr lang="en-US" sz="2400" i="0" kern="0" dirty="0" smtClean="0">
                <a:latin typeface="+mn-lt"/>
                <a:ea typeface="ＭＳ Ｐゴシック" pitchFamily="-65" charset="-128"/>
                <a:cs typeface="ＭＳ Ｐゴシック" pitchFamily="-65" charset="-128"/>
              </a:rPr>
              <a:t>are flowcharting.</a:t>
            </a:r>
          </a:p>
          <a:p>
            <a:pPr>
              <a:buFontTx/>
              <a:buNone/>
            </a:pPr>
            <a:endParaRPr lang="en-US" sz="2400" b="1" i="0" kern="0" dirty="0" smtClean="0">
              <a:solidFill>
                <a:srgbClr val="005684"/>
              </a:solidFill>
              <a:latin typeface="+mn-lt"/>
              <a:ea typeface="ＭＳ Ｐゴシック" pitchFamily="-65" charset="-128"/>
              <a:cs typeface="ＭＳ Ｐゴシック" pitchFamily="-65" charset="-128"/>
            </a:endParaRPr>
          </a:p>
          <a:p>
            <a:pPr>
              <a:buFontTx/>
              <a:buNone/>
            </a:pPr>
            <a:r>
              <a:rPr lang="en-US" sz="2400" b="1" i="0" kern="0" dirty="0" smtClean="0">
                <a:solidFill>
                  <a:srgbClr val="005684"/>
                </a:solidFill>
                <a:latin typeface="+mn-lt"/>
                <a:ea typeface="ＭＳ Ｐゴシック" pitchFamily="-65" charset="-128"/>
                <a:cs typeface="ＭＳ Ｐゴシック" pitchFamily="-65" charset="-128"/>
              </a:rPr>
              <a:t>Identify </a:t>
            </a:r>
            <a:r>
              <a:rPr lang="en-US" sz="2400" dirty="0" smtClean="0"/>
              <a:t>where does the</a:t>
            </a:r>
          </a:p>
          <a:p>
            <a:pPr>
              <a:buFontTx/>
              <a:buNone/>
            </a:pPr>
            <a:r>
              <a:rPr lang="en-US" sz="2400" dirty="0" smtClean="0"/>
              <a:t>process </a:t>
            </a:r>
            <a:r>
              <a:rPr lang="en-US" sz="2400" b="1" dirty="0" smtClean="0">
                <a:solidFill>
                  <a:srgbClr val="00B050"/>
                </a:solidFill>
              </a:rPr>
              <a:t>begin</a:t>
            </a:r>
            <a:r>
              <a:rPr lang="en-US" sz="2400" dirty="0" smtClean="0"/>
              <a:t>? And where does the</a:t>
            </a:r>
          </a:p>
          <a:p>
            <a:pPr>
              <a:buFontTx/>
              <a:buNone/>
            </a:pPr>
            <a:r>
              <a:rPr lang="en-US" sz="2400" dirty="0" smtClean="0"/>
              <a:t>process </a:t>
            </a:r>
            <a:r>
              <a:rPr lang="en-US" sz="2400" b="1" dirty="0" smtClean="0">
                <a:solidFill>
                  <a:srgbClr val="FF0000"/>
                </a:solidFill>
              </a:rPr>
              <a:t>end</a:t>
            </a:r>
            <a:r>
              <a:rPr lang="en-US" sz="2400" dirty="0" smtClean="0"/>
              <a:t>?</a:t>
            </a:r>
          </a:p>
          <a:p>
            <a:pPr marL="342900" indent="-342900" eaLnBrk="0" hangingPunct="0">
              <a:spcBef>
                <a:spcPct val="20000"/>
              </a:spcBef>
              <a:defRPr/>
            </a:pPr>
            <a:endParaRPr lang="en-US" sz="2400" i="0" kern="0" dirty="0" smtClean="0">
              <a:latin typeface="+mn-lt"/>
              <a:ea typeface="ＭＳ Ｐゴシック" pitchFamily="-65" charset="-128"/>
              <a:cs typeface="ＭＳ Ｐゴシック" pitchFamily="-65" charset="-128"/>
            </a:endParaRPr>
          </a:p>
          <a:p>
            <a:pPr marL="342900" indent="-342900" eaLnBrk="0" hangingPunct="0">
              <a:spcBef>
                <a:spcPct val="20000"/>
              </a:spcBef>
              <a:defRPr/>
            </a:pPr>
            <a:endParaRPr lang="en-US" sz="2400" i="0" kern="0" dirty="0">
              <a:latin typeface="+mn-lt"/>
              <a:ea typeface="ＭＳ Ｐゴシック" pitchFamily="-65" charset="-128"/>
              <a:cs typeface="ＭＳ Ｐゴシック" pitchFamily="-65" charset="-128"/>
            </a:endParaRPr>
          </a:p>
        </p:txBody>
      </p:sp>
      <p:cxnSp>
        <p:nvCxnSpPr>
          <p:cNvPr id="184331" name="Straight Arrow Connector 20"/>
          <p:cNvCxnSpPr>
            <a:cxnSpLocks noChangeShapeType="1"/>
            <a:endCxn id="184335" idx="0"/>
          </p:cNvCxnSpPr>
          <p:nvPr/>
        </p:nvCxnSpPr>
        <p:spPr bwMode="auto">
          <a:xfrm rot="16200000" flipH="1">
            <a:off x="4479925" y="3140075"/>
            <a:ext cx="268288" cy="84138"/>
          </a:xfrm>
          <a:prstGeom prst="straightConnector1">
            <a:avLst/>
          </a:prstGeom>
          <a:noFill/>
          <a:ln w="25400">
            <a:solidFill>
              <a:schemeClr val="tx1"/>
            </a:solidFill>
            <a:round/>
            <a:headEnd/>
            <a:tailEnd type="arrow" w="med" len="med"/>
          </a:ln>
        </p:spPr>
      </p:cxnSp>
      <p:cxnSp>
        <p:nvCxnSpPr>
          <p:cNvPr id="184332" name="Straight Arrow Connector 21"/>
          <p:cNvCxnSpPr>
            <a:cxnSpLocks noChangeShapeType="1"/>
          </p:cNvCxnSpPr>
          <p:nvPr/>
        </p:nvCxnSpPr>
        <p:spPr bwMode="auto">
          <a:xfrm rot="5400000">
            <a:off x="6346825" y="4786313"/>
            <a:ext cx="344488" cy="68262"/>
          </a:xfrm>
          <a:prstGeom prst="straightConnector1">
            <a:avLst/>
          </a:prstGeom>
          <a:noFill/>
          <a:ln w="25400">
            <a:solidFill>
              <a:schemeClr val="tx1"/>
            </a:solidFill>
            <a:round/>
            <a:headEnd/>
            <a:tailEnd type="arrow" w="med" len="med"/>
          </a:ln>
        </p:spPr>
      </p:cxnSp>
      <p:cxnSp>
        <p:nvCxnSpPr>
          <p:cNvPr id="184333" name="Straight Connector 24"/>
          <p:cNvCxnSpPr>
            <a:cxnSpLocks noChangeShapeType="1"/>
          </p:cNvCxnSpPr>
          <p:nvPr/>
        </p:nvCxnSpPr>
        <p:spPr bwMode="auto">
          <a:xfrm flipV="1">
            <a:off x="4191000" y="1752600"/>
            <a:ext cx="3886200" cy="685800"/>
          </a:xfrm>
          <a:prstGeom prst="line">
            <a:avLst/>
          </a:prstGeom>
          <a:noFill/>
          <a:ln w="9525">
            <a:solidFill>
              <a:schemeClr val="tx1"/>
            </a:solidFill>
            <a:round/>
            <a:headEnd/>
            <a:tailEnd/>
          </a:ln>
        </p:spPr>
      </p:cxnSp>
    </p:spTree>
    <p:extLst>
      <p:ext uri="{BB962C8B-B14F-4D97-AF65-F5344CB8AC3E}">
        <p14:creationId xmlns:p14="http://schemas.microsoft.com/office/powerpoint/2010/main" val="314206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609600" y="228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Large Group Discussion</a:t>
            </a:r>
          </a:p>
        </p:txBody>
      </p:sp>
      <p:sp>
        <p:nvSpPr>
          <p:cNvPr id="198659" name="Rectangle 3"/>
          <p:cNvSpPr>
            <a:spLocks noGrp="1" noChangeArrowheads="1"/>
          </p:cNvSpPr>
          <p:nvPr>
            <p:ph type="body" idx="1"/>
          </p:nvPr>
        </p:nvSpPr>
        <p:spPr bwMode="auto">
          <a:xfrm>
            <a:off x="609600" y="1447800"/>
            <a:ext cx="7772400" cy="4114800"/>
          </a:xfrm>
          <a:noFill/>
          <a:ln>
            <a:miter lim="800000"/>
            <a:headEnd/>
            <a:tailEnd/>
          </a:ln>
        </p:spPr>
        <p:txBody>
          <a:bodyPr wrap="square" lIns="91440" tIns="45720" rIns="91440" bIns="45720" numCol="1" anchor="t" anchorCtr="0" compatLnSpc="1">
            <a:prstTxWarp prst="textNoShape">
              <a:avLst/>
            </a:prstTxWarp>
          </a:bodyPr>
          <a:lstStyle/>
          <a:p>
            <a:pPr>
              <a:buFontTx/>
              <a:buNone/>
            </a:pPr>
            <a:r>
              <a:rPr lang="en-US" smtClean="0"/>
              <a:t> 1.  While flowcharting, what did you learn</a:t>
            </a:r>
          </a:p>
          <a:p>
            <a:pPr>
              <a:buFontTx/>
              <a:buNone/>
            </a:pPr>
            <a:r>
              <a:rPr lang="en-US" smtClean="0"/>
              <a:t>      about the steps you took while</a:t>
            </a:r>
          </a:p>
          <a:p>
            <a:pPr>
              <a:buFontTx/>
              <a:buNone/>
            </a:pPr>
            <a:r>
              <a:rPr lang="en-US" smtClean="0"/>
              <a:t>      conducting your walk-through?</a:t>
            </a:r>
          </a:p>
          <a:p>
            <a:endParaRPr lang="en-US" smtClean="0"/>
          </a:p>
          <a:p>
            <a:pPr>
              <a:buFontTx/>
              <a:buNone/>
            </a:pPr>
            <a:r>
              <a:rPr lang="en-US" smtClean="0"/>
              <a:t> 2.  How could you use your flowchart to</a:t>
            </a:r>
          </a:p>
          <a:p>
            <a:pPr>
              <a:buFontTx/>
              <a:buNone/>
            </a:pPr>
            <a:r>
              <a:rPr lang="en-US" smtClean="0"/>
              <a:t>      help engage your organization in the</a:t>
            </a:r>
          </a:p>
          <a:p>
            <a:pPr>
              <a:buFontTx/>
              <a:buNone/>
            </a:pPr>
            <a:r>
              <a:rPr lang="en-US" smtClean="0"/>
              <a:t>      change process? </a:t>
            </a:r>
          </a:p>
        </p:txBody>
      </p:sp>
    </p:spTree>
    <p:extLst>
      <p:ext uri="{BB962C8B-B14F-4D97-AF65-F5344CB8AC3E}">
        <p14:creationId xmlns:p14="http://schemas.microsoft.com/office/powerpoint/2010/main" val="3365175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3" cstate="print">
            <a:clrChange>
              <a:clrFrom>
                <a:srgbClr val="FFFFFF"/>
              </a:clrFrom>
              <a:clrTo>
                <a:srgbClr val="FFFFFF">
                  <a:alpha val="0"/>
                </a:srgbClr>
              </a:clrTo>
            </a:clrChange>
            <a:lum bright="-48000" contrast="78000"/>
            <a:grayscl/>
            <a:biLevel thresh="50000"/>
          </a:blip>
          <a:srcRect/>
          <a:stretch>
            <a:fillRect/>
          </a:stretch>
        </p:blipFill>
        <p:spPr bwMode="auto">
          <a:xfrm>
            <a:off x="0" y="0"/>
            <a:ext cx="9809163" cy="7423150"/>
          </a:xfrm>
          <a:prstGeom prst="rect">
            <a:avLst/>
          </a:prstGeom>
          <a:noFill/>
          <a:ln>
            <a:miter lim="800000"/>
            <a:headEnd/>
            <a:tailEnd/>
          </a:ln>
        </p:spPr>
      </p:pic>
      <p:sp>
        <p:nvSpPr>
          <p:cNvPr id="60423" name="Text Box 7"/>
          <p:cNvSpPr txBox="1">
            <a:spLocks noChangeArrowheads="1"/>
          </p:cNvSpPr>
          <p:nvPr/>
        </p:nvSpPr>
        <p:spPr bwMode="auto">
          <a:xfrm>
            <a:off x="2819400" y="90488"/>
            <a:ext cx="6019800" cy="519112"/>
          </a:xfrm>
          <a:prstGeom prst="rect">
            <a:avLst/>
          </a:prstGeom>
          <a:noFill/>
          <a:ln w="9525">
            <a:noFill/>
            <a:miter lim="800000"/>
            <a:headEnd/>
            <a:tailEnd/>
          </a:ln>
          <a:effectLst>
            <a:outerShdw dist="28398" dir="1593903" algn="ctr" rotWithShape="0">
              <a:schemeClr val="bg2">
                <a:alpha val="50000"/>
              </a:schemeClr>
            </a:outerShdw>
          </a:effectLst>
        </p:spPr>
        <p:txBody>
          <a:bodyPr>
            <a:spAutoFit/>
          </a:bodyPr>
          <a:lstStyle/>
          <a:p>
            <a:pPr algn="ctr">
              <a:spcBef>
                <a:spcPct val="50000"/>
              </a:spcBef>
              <a:defRPr/>
            </a:pPr>
            <a:r>
              <a:rPr lang="en-US" sz="2800" b="1" dirty="0">
                <a:solidFill>
                  <a:schemeClr val="bg1"/>
                </a:solidFill>
                <a:latin typeface="Futura Std Medium" pitchFamily="34" charset="0"/>
                <a:cs typeface="Arial" charset="0"/>
              </a:rPr>
              <a:t>NIATx opportunities for tomorrow</a:t>
            </a:r>
          </a:p>
        </p:txBody>
      </p:sp>
      <p:sp>
        <p:nvSpPr>
          <p:cNvPr id="2052" name="Oval 8"/>
          <p:cNvSpPr>
            <a:spLocks noChangeArrowheads="1"/>
          </p:cNvSpPr>
          <p:nvPr/>
        </p:nvSpPr>
        <p:spPr bwMode="auto">
          <a:xfrm>
            <a:off x="247650" y="7277100"/>
            <a:ext cx="76200" cy="76200"/>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053" name="Oval 9"/>
          <p:cNvSpPr>
            <a:spLocks noChangeArrowheads="1"/>
          </p:cNvSpPr>
          <p:nvPr/>
        </p:nvSpPr>
        <p:spPr bwMode="auto">
          <a:xfrm>
            <a:off x="7156450" y="7239000"/>
            <a:ext cx="76200" cy="76200"/>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grpSp>
        <p:nvGrpSpPr>
          <p:cNvPr id="2" name="Group 10"/>
          <p:cNvGrpSpPr>
            <a:grpSpLocks/>
          </p:cNvGrpSpPr>
          <p:nvPr/>
        </p:nvGrpSpPr>
        <p:grpSpPr bwMode="auto">
          <a:xfrm>
            <a:off x="654050" y="323850"/>
            <a:ext cx="8159750" cy="4832350"/>
            <a:chOff x="412" y="204"/>
            <a:chExt cx="5140" cy="3044"/>
          </a:xfrm>
        </p:grpSpPr>
        <p:sp>
          <p:nvSpPr>
            <p:cNvPr id="2479" name="Oval 11"/>
            <p:cNvSpPr>
              <a:spLocks noChangeArrowheads="1"/>
            </p:cNvSpPr>
            <p:nvPr/>
          </p:nvSpPr>
          <p:spPr bwMode="auto">
            <a:xfrm>
              <a:off x="5064" y="1416"/>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0" name="Oval 12"/>
            <p:cNvSpPr>
              <a:spLocks noChangeArrowheads="1"/>
            </p:cNvSpPr>
            <p:nvPr/>
          </p:nvSpPr>
          <p:spPr bwMode="auto">
            <a:xfrm>
              <a:off x="4640" y="2336"/>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1" name="Oval 13"/>
            <p:cNvSpPr>
              <a:spLocks noChangeArrowheads="1"/>
            </p:cNvSpPr>
            <p:nvPr/>
          </p:nvSpPr>
          <p:spPr bwMode="auto">
            <a:xfrm>
              <a:off x="3680" y="1032"/>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2" name="Oval 14"/>
            <p:cNvSpPr>
              <a:spLocks noChangeArrowheads="1"/>
            </p:cNvSpPr>
            <p:nvPr/>
          </p:nvSpPr>
          <p:spPr bwMode="auto">
            <a:xfrm>
              <a:off x="5504" y="52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3" name="Oval 15"/>
            <p:cNvSpPr>
              <a:spLocks noChangeArrowheads="1"/>
            </p:cNvSpPr>
            <p:nvPr/>
          </p:nvSpPr>
          <p:spPr bwMode="auto">
            <a:xfrm>
              <a:off x="3628" y="1426"/>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4" name="Oval 16"/>
            <p:cNvSpPr>
              <a:spLocks noChangeArrowheads="1"/>
            </p:cNvSpPr>
            <p:nvPr/>
          </p:nvSpPr>
          <p:spPr bwMode="auto">
            <a:xfrm>
              <a:off x="3200" y="1274"/>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5" name="Oval 17"/>
            <p:cNvSpPr>
              <a:spLocks noChangeArrowheads="1"/>
            </p:cNvSpPr>
            <p:nvPr/>
          </p:nvSpPr>
          <p:spPr bwMode="auto">
            <a:xfrm>
              <a:off x="5376" y="104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6" name="Oval 18"/>
            <p:cNvSpPr>
              <a:spLocks noChangeArrowheads="1"/>
            </p:cNvSpPr>
            <p:nvPr/>
          </p:nvSpPr>
          <p:spPr bwMode="auto">
            <a:xfrm>
              <a:off x="5130" y="1112"/>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7" name="Oval 19"/>
            <p:cNvSpPr>
              <a:spLocks noChangeArrowheads="1"/>
            </p:cNvSpPr>
            <p:nvPr/>
          </p:nvSpPr>
          <p:spPr bwMode="auto">
            <a:xfrm>
              <a:off x="740" y="204"/>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8" name="Oval 20"/>
            <p:cNvSpPr>
              <a:spLocks noChangeArrowheads="1"/>
            </p:cNvSpPr>
            <p:nvPr/>
          </p:nvSpPr>
          <p:spPr bwMode="auto">
            <a:xfrm>
              <a:off x="4152" y="1912"/>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89" name="Oval 21"/>
            <p:cNvSpPr>
              <a:spLocks noChangeArrowheads="1"/>
            </p:cNvSpPr>
            <p:nvPr/>
          </p:nvSpPr>
          <p:spPr bwMode="auto">
            <a:xfrm>
              <a:off x="1008" y="304"/>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0" name="Oval 22"/>
            <p:cNvSpPr>
              <a:spLocks noChangeArrowheads="1"/>
            </p:cNvSpPr>
            <p:nvPr/>
          </p:nvSpPr>
          <p:spPr bwMode="auto">
            <a:xfrm>
              <a:off x="5456" y="100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1" name="Oval 23"/>
            <p:cNvSpPr>
              <a:spLocks noChangeArrowheads="1"/>
            </p:cNvSpPr>
            <p:nvPr/>
          </p:nvSpPr>
          <p:spPr bwMode="auto">
            <a:xfrm>
              <a:off x="5276" y="108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2" name="Oval 24"/>
            <p:cNvSpPr>
              <a:spLocks noChangeArrowheads="1"/>
            </p:cNvSpPr>
            <p:nvPr/>
          </p:nvSpPr>
          <p:spPr bwMode="auto">
            <a:xfrm>
              <a:off x="5212" y="1152"/>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3" name="Oval 25"/>
            <p:cNvSpPr>
              <a:spLocks noChangeArrowheads="1"/>
            </p:cNvSpPr>
            <p:nvPr/>
          </p:nvSpPr>
          <p:spPr bwMode="auto">
            <a:xfrm>
              <a:off x="4916" y="1000"/>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4" name="Oval 26"/>
            <p:cNvSpPr>
              <a:spLocks noChangeArrowheads="1"/>
            </p:cNvSpPr>
            <p:nvPr/>
          </p:nvSpPr>
          <p:spPr bwMode="auto">
            <a:xfrm>
              <a:off x="1308" y="1520"/>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5" name="Oval 27"/>
            <p:cNvSpPr>
              <a:spLocks noChangeArrowheads="1"/>
            </p:cNvSpPr>
            <p:nvPr/>
          </p:nvSpPr>
          <p:spPr bwMode="auto">
            <a:xfrm>
              <a:off x="3604" y="1672"/>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6" name="Oval 28"/>
            <p:cNvSpPr>
              <a:spLocks noChangeArrowheads="1"/>
            </p:cNvSpPr>
            <p:nvPr/>
          </p:nvSpPr>
          <p:spPr bwMode="auto">
            <a:xfrm>
              <a:off x="412" y="1776"/>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7" name="Oval 29"/>
            <p:cNvSpPr>
              <a:spLocks noChangeArrowheads="1"/>
            </p:cNvSpPr>
            <p:nvPr/>
          </p:nvSpPr>
          <p:spPr bwMode="auto">
            <a:xfrm>
              <a:off x="5260" y="120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8" name="Oval 30"/>
            <p:cNvSpPr>
              <a:spLocks noChangeArrowheads="1"/>
            </p:cNvSpPr>
            <p:nvPr/>
          </p:nvSpPr>
          <p:spPr bwMode="auto">
            <a:xfrm>
              <a:off x="5348" y="960"/>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499" name="Oval 31"/>
            <p:cNvSpPr>
              <a:spLocks noChangeArrowheads="1"/>
            </p:cNvSpPr>
            <p:nvPr/>
          </p:nvSpPr>
          <p:spPr bwMode="auto">
            <a:xfrm>
              <a:off x="4764" y="3200"/>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0" name="Oval 32"/>
            <p:cNvSpPr>
              <a:spLocks noChangeArrowheads="1"/>
            </p:cNvSpPr>
            <p:nvPr/>
          </p:nvSpPr>
          <p:spPr bwMode="auto">
            <a:xfrm>
              <a:off x="4384" y="1540"/>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1" name="Oval 33"/>
            <p:cNvSpPr>
              <a:spLocks noChangeArrowheads="1"/>
            </p:cNvSpPr>
            <p:nvPr/>
          </p:nvSpPr>
          <p:spPr bwMode="auto">
            <a:xfrm>
              <a:off x="3292" y="136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2" name="Oval 34"/>
            <p:cNvSpPr>
              <a:spLocks noChangeArrowheads="1"/>
            </p:cNvSpPr>
            <p:nvPr/>
          </p:nvSpPr>
          <p:spPr bwMode="auto">
            <a:xfrm>
              <a:off x="2860" y="224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3" name="Oval 35"/>
            <p:cNvSpPr>
              <a:spLocks noChangeArrowheads="1"/>
            </p:cNvSpPr>
            <p:nvPr/>
          </p:nvSpPr>
          <p:spPr bwMode="auto">
            <a:xfrm>
              <a:off x="1932" y="1624"/>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4" name="Oval 36"/>
            <p:cNvSpPr>
              <a:spLocks noChangeArrowheads="1"/>
            </p:cNvSpPr>
            <p:nvPr/>
          </p:nvSpPr>
          <p:spPr bwMode="auto">
            <a:xfrm>
              <a:off x="548" y="608"/>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5" name="Oval 37"/>
            <p:cNvSpPr>
              <a:spLocks noChangeArrowheads="1"/>
            </p:cNvSpPr>
            <p:nvPr/>
          </p:nvSpPr>
          <p:spPr bwMode="auto">
            <a:xfrm>
              <a:off x="764" y="264"/>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sp>
          <p:nvSpPr>
            <p:cNvPr id="2506" name="Oval 38"/>
            <p:cNvSpPr>
              <a:spLocks noChangeArrowheads="1"/>
            </p:cNvSpPr>
            <p:nvPr/>
          </p:nvSpPr>
          <p:spPr bwMode="auto">
            <a:xfrm>
              <a:off x="2188" y="1664"/>
              <a:ext cx="48" cy="48"/>
            </a:xfrm>
            <a:prstGeom prst="ellipse">
              <a:avLst/>
            </a:prstGeom>
            <a:solidFill>
              <a:srgbClr val="FFFF00"/>
            </a:solidFill>
            <a:ln w="9525">
              <a:solidFill>
                <a:srgbClr val="FFFF00"/>
              </a:solidFill>
              <a:round/>
              <a:headEnd/>
              <a:tailEnd/>
            </a:ln>
          </p:spPr>
          <p:txBody>
            <a:bodyPr wrap="none" anchor="ctr"/>
            <a:lstStyle/>
            <a:p>
              <a:endParaRPr lang="en-US" i="0" dirty="0">
                <a:latin typeface="Arial" charset="0"/>
              </a:endParaRPr>
            </a:p>
          </p:txBody>
        </p:sp>
      </p:grpSp>
      <p:sp>
        <p:nvSpPr>
          <p:cNvPr id="2055" name="Oval 39"/>
          <p:cNvSpPr>
            <a:spLocks noChangeArrowheads="1"/>
          </p:cNvSpPr>
          <p:nvPr/>
        </p:nvSpPr>
        <p:spPr bwMode="auto">
          <a:xfrm>
            <a:off x="603250" y="7302500"/>
            <a:ext cx="76200" cy="76200"/>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056" name="Oval 40"/>
          <p:cNvSpPr>
            <a:spLocks noChangeArrowheads="1"/>
          </p:cNvSpPr>
          <p:nvPr/>
        </p:nvSpPr>
        <p:spPr bwMode="auto">
          <a:xfrm>
            <a:off x="7359650" y="7226300"/>
            <a:ext cx="76200" cy="76200"/>
          </a:xfrm>
          <a:prstGeom prst="ellipse">
            <a:avLst/>
          </a:prstGeom>
          <a:solidFill>
            <a:srgbClr val="FFFF99"/>
          </a:solidFill>
          <a:ln w="9525">
            <a:solidFill>
              <a:srgbClr val="FFFF99"/>
            </a:solidFill>
            <a:round/>
            <a:headEnd/>
            <a:tailEnd/>
          </a:ln>
        </p:spPr>
        <p:txBody>
          <a:bodyPr wrap="none" anchor="ctr"/>
          <a:lstStyle/>
          <a:p>
            <a:endParaRPr lang="en-US" i="0" dirty="0">
              <a:latin typeface="Arial" charset="0"/>
            </a:endParaRPr>
          </a:p>
        </p:txBody>
      </p:sp>
      <p:sp>
        <p:nvSpPr>
          <p:cNvPr id="2057" name="Oval 41"/>
          <p:cNvSpPr>
            <a:spLocks noChangeArrowheads="1"/>
          </p:cNvSpPr>
          <p:nvPr/>
        </p:nvSpPr>
        <p:spPr bwMode="auto">
          <a:xfrm>
            <a:off x="7639050" y="7226300"/>
            <a:ext cx="76200" cy="76200"/>
          </a:xfrm>
          <a:prstGeom prst="ellipse">
            <a:avLst/>
          </a:prstGeom>
          <a:solidFill>
            <a:schemeClr val="bg1"/>
          </a:solidFill>
          <a:ln w="9525">
            <a:solidFill>
              <a:schemeClr val="bg1"/>
            </a:solidFill>
            <a:round/>
            <a:headEnd/>
            <a:tailEnd/>
          </a:ln>
        </p:spPr>
        <p:txBody>
          <a:bodyPr wrap="none" anchor="ctr"/>
          <a:lstStyle/>
          <a:p>
            <a:endParaRPr lang="en-US" i="0" dirty="0">
              <a:latin typeface="Arial" charset="0"/>
            </a:endParaRPr>
          </a:p>
        </p:txBody>
      </p:sp>
      <p:grpSp>
        <p:nvGrpSpPr>
          <p:cNvPr id="3" name="Group 42"/>
          <p:cNvGrpSpPr>
            <a:grpSpLocks/>
          </p:cNvGrpSpPr>
          <p:nvPr/>
        </p:nvGrpSpPr>
        <p:grpSpPr bwMode="auto">
          <a:xfrm>
            <a:off x="4343400" y="2070100"/>
            <a:ext cx="3895725" cy="2805113"/>
            <a:chOff x="2736" y="1304"/>
            <a:chExt cx="2454" cy="1767"/>
          </a:xfrm>
        </p:grpSpPr>
        <p:sp>
          <p:nvSpPr>
            <p:cNvPr id="2454" name="Oval 43"/>
            <p:cNvSpPr>
              <a:spLocks noChangeArrowheads="1"/>
            </p:cNvSpPr>
            <p:nvPr/>
          </p:nvSpPr>
          <p:spPr bwMode="auto">
            <a:xfrm>
              <a:off x="5084" y="1512"/>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55" name="Oval 44"/>
            <p:cNvSpPr>
              <a:spLocks noChangeArrowheads="1"/>
            </p:cNvSpPr>
            <p:nvPr/>
          </p:nvSpPr>
          <p:spPr bwMode="auto">
            <a:xfrm>
              <a:off x="2832" y="2444"/>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56" name="Oval 45"/>
            <p:cNvSpPr>
              <a:spLocks noChangeArrowheads="1"/>
            </p:cNvSpPr>
            <p:nvPr/>
          </p:nvSpPr>
          <p:spPr bwMode="auto">
            <a:xfrm>
              <a:off x="2736" y="2354"/>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57" name="Oval 46"/>
            <p:cNvSpPr>
              <a:spLocks noChangeArrowheads="1"/>
            </p:cNvSpPr>
            <p:nvPr/>
          </p:nvSpPr>
          <p:spPr bwMode="auto">
            <a:xfrm>
              <a:off x="5138" y="1954"/>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58" name="Oval 47"/>
            <p:cNvSpPr>
              <a:spLocks noChangeArrowheads="1"/>
            </p:cNvSpPr>
            <p:nvPr/>
          </p:nvSpPr>
          <p:spPr bwMode="auto">
            <a:xfrm>
              <a:off x="5024" y="1896"/>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59" name="Oval 48"/>
            <p:cNvSpPr>
              <a:spLocks noChangeArrowheads="1"/>
            </p:cNvSpPr>
            <p:nvPr/>
          </p:nvSpPr>
          <p:spPr bwMode="auto">
            <a:xfrm>
              <a:off x="2776" y="2666"/>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0" name="Oval 49"/>
            <p:cNvSpPr>
              <a:spLocks noChangeArrowheads="1"/>
            </p:cNvSpPr>
            <p:nvPr/>
          </p:nvSpPr>
          <p:spPr bwMode="auto">
            <a:xfrm>
              <a:off x="2808" y="2360"/>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1" name="Oval 50"/>
            <p:cNvSpPr>
              <a:spLocks noChangeArrowheads="1"/>
            </p:cNvSpPr>
            <p:nvPr/>
          </p:nvSpPr>
          <p:spPr bwMode="auto">
            <a:xfrm>
              <a:off x="5022" y="1479"/>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2" name="Oval 51"/>
            <p:cNvSpPr>
              <a:spLocks noChangeArrowheads="1"/>
            </p:cNvSpPr>
            <p:nvPr/>
          </p:nvSpPr>
          <p:spPr bwMode="auto">
            <a:xfrm>
              <a:off x="5142" y="1551"/>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3" name="Oval 52"/>
            <p:cNvSpPr>
              <a:spLocks noChangeArrowheads="1"/>
            </p:cNvSpPr>
            <p:nvPr/>
          </p:nvSpPr>
          <p:spPr bwMode="auto">
            <a:xfrm>
              <a:off x="5125" y="1453"/>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4" name="Oval 53"/>
            <p:cNvSpPr>
              <a:spLocks noChangeArrowheads="1"/>
            </p:cNvSpPr>
            <p:nvPr/>
          </p:nvSpPr>
          <p:spPr bwMode="auto">
            <a:xfrm>
              <a:off x="2896" y="2659"/>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5" name="Oval 54"/>
            <p:cNvSpPr>
              <a:spLocks noChangeArrowheads="1"/>
            </p:cNvSpPr>
            <p:nvPr/>
          </p:nvSpPr>
          <p:spPr bwMode="auto">
            <a:xfrm>
              <a:off x="2912" y="3023"/>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6" name="Oval 55"/>
            <p:cNvSpPr>
              <a:spLocks noChangeArrowheads="1"/>
            </p:cNvSpPr>
            <p:nvPr/>
          </p:nvSpPr>
          <p:spPr bwMode="auto">
            <a:xfrm>
              <a:off x="2864" y="2388"/>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7" name="Oval 56"/>
            <p:cNvSpPr>
              <a:spLocks noChangeArrowheads="1"/>
            </p:cNvSpPr>
            <p:nvPr/>
          </p:nvSpPr>
          <p:spPr bwMode="auto">
            <a:xfrm>
              <a:off x="3228" y="1352"/>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8" name="Oval 57"/>
            <p:cNvSpPr>
              <a:spLocks noChangeArrowheads="1"/>
            </p:cNvSpPr>
            <p:nvPr/>
          </p:nvSpPr>
          <p:spPr bwMode="auto">
            <a:xfrm>
              <a:off x="3308" y="1304"/>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69" name="Oval 58"/>
            <p:cNvSpPr>
              <a:spLocks noChangeArrowheads="1"/>
            </p:cNvSpPr>
            <p:nvPr/>
          </p:nvSpPr>
          <p:spPr bwMode="auto">
            <a:xfrm>
              <a:off x="3148" y="1368"/>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0" name="Oval 59"/>
            <p:cNvSpPr>
              <a:spLocks noChangeArrowheads="1"/>
            </p:cNvSpPr>
            <p:nvPr/>
          </p:nvSpPr>
          <p:spPr bwMode="auto">
            <a:xfrm>
              <a:off x="3244" y="1472"/>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1" name="Oval 60"/>
            <p:cNvSpPr>
              <a:spLocks noChangeArrowheads="1"/>
            </p:cNvSpPr>
            <p:nvPr/>
          </p:nvSpPr>
          <p:spPr bwMode="auto">
            <a:xfrm>
              <a:off x="3292" y="1432"/>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2" name="Oval 61"/>
            <p:cNvSpPr>
              <a:spLocks noChangeArrowheads="1"/>
            </p:cNvSpPr>
            <p:nvPr/>
          </p:nvSpPr>
          <p:spPr bwMode="auto">
            <a:xfrm>
              <a:off x="3156" y="1456"/>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3" name="Oval 62"/>
            <p:cNvSpPr>
              <a:spLocks noChangeArrowheads="1"/>
            </p:cNvSpPr>
            <p:nvPr/>
          </p:nvSpPr>
          <p:spPr bwMode="auto">
            <a:xfrm>
              <a:off x="3204" y="1408"/>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4" name="Oval 63"/>
            <p:cNvSpPr>
              <a:spLocks noChangeArrowheads="1"/>
            </p:cNvSpPr>
            <p:nvPr/>
          </p:nvSpPr>
          <p:spPr bwMode="auto">
            <a:xfrm>
              <a:off x="4860" y="2000"/>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5" name="Oval 64"/>
            <p:cNvSpPr>
              <a:spLocks noChangeArrowheads="1"/>
            </p:cNvSpPr>
            <p:nvPr/>
          </p:nvSpPr>
          <p:spPr bwMode="auto">
            <a:xfrm>
              <a:off x="4952" y="2192"/>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6" name="Oval 65"/>
            <p:cNvSpPr>
              <a:spLocks noChangeArrowheads="1"/>
            </p:cNvSpPr>
            <p:nvPr/>
          </p:nvSpPr>
          <p:spPr bwMode="auto">
            <a:xfrm>
              <a:off x="5048" y="1981"/>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7" name="Oval 66"/>
            <p:cNvSpPr>
              <a:spLocks noChangeArrowheads="1"/>
            </p:cNvSpPr>
            <p:nvPr/>
          </p:nvSpPr>
          <p:spPr bwMode="auto">
            <a:xfrm>
              <a:off x="5063" y="2080"/>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478" name="Oval 67"/>
            <p:cNvSpPr>
              <a:spLocks noChangeArrowheads="1"/>
            </p:cNvSpPr>
            <p:nvPr/>
          </p:nvSpPr>
          <p:spPr bwMode="auto">
            <a:xfrm>
              <a:off x="2768" y="2416"/>
              <a:ext cx="48" cy="48"/>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grpSp>
      <p:sp>
        <p:nvSpPr>
          <p:cNvPr id="2059" name="Oval 68"/>
          <p:cNvSpPr>
            <a:spLocks noChangeArrowheads="1"/>
          </p:cNvSpPr>
          <p:nvPr/>
        </p:nvSpPr>
        <p:spPr bwMode="auto">
          <a:xfrm>
            <a:off x="958850" y="7302500"/>
            <a:ext cx="76200" cy="76200"/>
          </a:xfrm>
          <a:prstGeom prst="ellipse">
            <a:avLst/>
          </a:prstGeom>
          <a:solidFill>
            <a:srgbClr val="CC0099"/>
          </a:solidFill>
          <a:ln w="9525">
            <a:solidFill>
              <a:srgbClr val="CC0099"/>
            </a:solidFill>
            <a:round/>
            <a:headEnd/>
            <a:tailEnd/>
          </a:ln>
        </p:spPr>
        <p:txBody>
          <a:bodyPr wrap="none" anchor="ctr"/>
          <a:lstStyle/>
          <a:p>
            <a:endParaRPr lang="en-US" i="0" dirty="0">
              <a:latin typeface="Arial" charset="0"/>
            </a:endParaRPr>
          </a:p>
        </p:txBody>
      </p:sp>
      <p:sp>
        <p:nvSpPr>
          <p:cNvPr id="2060" name="Oval 70"/>
          <p:cNvSpPr>
            <a:spLocks noChangeArrowheads="1"/>
          </p:cNvSpPr>
          <p:nvPr/>
        </p:nvSpPr>
        <p:spPr bwMode="auto">
          <a:xfrm>
            <a:off x="1314450" y="7315200"/>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061" name="Oval 73"/>
          <p:cNvSpPr>
            <a:spLocks noChangeArrowheads="1"/>
          </p:cNvSpPr>
          <p:nvPr/>
        </p:nvSpPr>
        <p:spPr bwMode="auto">
          <a:xfrm>
            <a:off x="7867650" y="7226300"/>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062" name="Oval 74"/>
          <p:cNvSpPr>
            <a:spLocks noChangeArrowheads="1"/>
          </p:cNvSpPr>
          <p:nvPr/>
        </p:nvSpPr>
        <p:spPr bwMode="auto">
          <a:xfrm>
            <a:off x="1682750" y="731520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63" name="Oval 75"/>
          <p:cNvSpPr>
            <a:spLocks noChangeArrowheads="1"/>
          </p:cNvSpPr>
          <p:nvPr/>
        </p:nvSpPr>
        <p:spPr bwMode="auto">
          <a:xfrm>
            <a:off x="8070850" y="7213600"/>
            <a:ext cx="76200" cy="76200"/>
          </a:xfrm>
          <a:prstGeom prst="ellipse">
            <a:avLst/>
          </a:prstGeom>
          <a:solidFill>
            <a:srgbClr val="FFD5FF"/>
          </a:solidFill>
          <a:ln w="9525">
            <a:solidFill>
              <a:srgbClr val="CC0099"/>
            </a:solidFill>
            <a:round/>
            <a:headEnd/>
            <a:tailEnd/>
          </a:ln>
        </p:spPr>
        <p:txBody>
          <a:bodyPr wrap="none" anchor="ctr"/>
          <a:lstStyle/>
          <a:p>
            <a:endParaRPr lang="en-US" i="0" dirty="0">
              <a:latin typeface="Arial" charset="0"/>
            </a:endParaRPr>
          </a:p>
        </p:txBody>
      </p:sp>
      <p:sp>
        <p:nvSpPr>
          <p:cNvPr id="2064" name="Oval 77"/>
          <p:cNvSpPr>
            <a:spLocks noChangeArrowheads="1"/>
          </p:cNvSpPr>
          <p:nvPr/>
        </p:nvSpPr>
        <p:spPr bwMode="auto">
          <a:xfrm>
            <a:off x="8388350" y="7226300"/>
            <a:ext cx="76200" cy="76200"/>
          </a:xfrm>
          <a:prstGeom prst="ellipse">
            <a:avLst/>
          </a:prstGeom>
          <a:solidFill>
            <a:srgbClr val="99FF66"/>
          </a:solidFill>
          <a:ln w="9525">
            <a:solidFill>
              <a:srgbClr val="006600"/>
            </a:solidFill>
            <a:round/>
            <a:headEnd/>
            <a:tailEnd/>
          </a:ln>
        </p:spPr>
        <p:txBody>
          <a:bodyPr wrap="none" anchor="ctr"/>
          <a:lstStyle/>
          <a:p>
            <a:endParaRPr lang="en-US" i="0" dirty="0">
              <a:latin typeface="Arial" charset="0"/>
            </a:endParaRPr>
          </a:p>
        </p:txBody>
      </p:sp>
      <p:sp>
        <p:nvSpPr>
          <p:cNvPr id="2065" name="Oval 78"/>
          <p:cNvSpPr>
            <a:spLocks noChangeArrowheads="1"/>
          </p:cNvSpPr>
          <p:nvPr/>
        </p:nvSpPr>
        <p:spPr bwMode="auto">
          <a:xfrm>
            <a:off x="8680450" y="7239000"/>
            <a:ext cx="76200" cy="76200"/>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nvGrpSpPr>
          <p:cNvPr id="4" name="Group 79"/>
          <p:cNvGrpSpPr>
            <a:grpSpLocks/>
          </p:cNvGrpSpPr>
          <p:nvPr/>
        </p:nvGrpSpPr>
        <p:grpSpPr bwMode="auto">
          <a:xfrm>
            <a:off x="4819650" y="469900"/>
            <a:ext cx="4089400" cy="4940300"/>
            <a:chOff x="3036" y="296"/>
            <a:chExt cx="2576" cy="3112"/>
          </a:xfrm>
        </p:grpSpPr>
        <p:sp>
          <p:nvSpPr>
            <p:cNvPr id="2425" name="Oval 80"/>
            <p:cNvSpPr>
              <a:spLocks noChangeArrowheads="1"/>
            </p:cNvSpPr>
            <p:nvPr/>
          </p:nvSpPr>
          <p:spPr bwMode="auto">
            <a:xfrm>
              <a:off x="4876" y="3360"/>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26" name="Oval 81"/>
            <p:cNvSpPr>
              <a:spLocks noChangeArrowheads="1"/>
            </p:cNvSpPr>
            <p:nvPr/>
          </p:nvSpPr>
          <p:spPr bwMode="auto">
            <a:xfrm>
              <a:off x="4692" y="2904"/>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27" name="Oval 82"/>
            <p:cNvSpPr>
              <a:spLocks noChangeArrowheads="1"/>
            </p:cNvSpPr>
            <p:nvPr/>
          </p:nvSpPr>
          <p:spPr bwMode="auto">
            <a:xfrm>
              <a:off x="3708" y="192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28" name="Oval 83"/>
            <p:cNvSpPr>
              <a:spLocks noChangeArrowheads="1"/>
            </p:cNvSpPr>
            <p:nvPr/>
          </p:nvSpPr>
          <p:spPr bwMode="auto">
            <a:xfrm>
              <a:off x="3764" y="1824"/>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29" name="Oval 84"/>
            <p:cNvSpPr>
              <a:spLocks noChangeArrowheads="1"/>
            </p:cNvSpPr>
            <p:nvPr/>
          </p:nvSpPr>
          <p:spPr bwMode="auto">
            <a:xfrm>
              <a:off x="3756" y="137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0" name="Oval 85"/>
            <p:cNvSpPr>
              <a:spLocks noChangeArrowheads="1"/>
            </p:cNvSpPr>
            <p:nvPr/>
          </p:nvSpPr>
          <p:spPr bwMode="auto">
            <a:xfrm>
              <a:off x="5420" y="720"/>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1" name="Oval 86"/>
            <p:cNvSpPr>
              <a:spLocks noChangeArrowheads="1"/>
            </p:cNvSpPr>
            <p:nvPr/>
          </p:nvSpPr>
          <p:spPr bwMode="auto">
            <a:xfrm>
              <a:off x="5444" y="29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2" name="Oval 87"/>
            <p:cNvSpPr>
              <a:spLocks noChangeArrowheads="1"/>
            </p:cNvSpPr>
            <p:nvPr/>
          </p:nvSpPr>
          <p:spPr bwMode="auto">
            <a:xfrm>
              <a:off x="4708" y="2304"/>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3" name="Oval 88"/>
            <p:cNvSpPr>
              <a:spLocks noChangeArrowheads="1"/>
            </p:cNvSpPr>
            <p:nvPr/>
          </p:nvSpPr>
          <p:spPr bwMode="auto">
            <a:xfrm>
              <a:off x="3716" y="121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4" name="Oval 89"/>
            <p:cNvSpPr>
              <a:spLocks noChangeArrowheads="1"/>
            </p:cNvSpPr>
            <p:nvPr/>
          </p:nvSpPr>
          <p:spPr bwMode="auto">
            <a:xfrm>
              <a:off x="3684" y="109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5" name="Oval 90"/>
            <p:cNvSpPr>
              <a:spLocks noChangeArrowheads="1"/>
            </p:cNvSpPr>
            <p:nvPr/>
          </p:nvSpPr>
          <p:spPr bwMode="auto">
            <a:xfrm>
              <a:off x="3532" y="1224"/>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6" name="Oval 91"/>
            <p:cNvSpPr>
              <a:spLocks noChangeArrowheads="1"/>
            </p:cNvSpPr>
            <p:nvPr/>
          </p:nvSpPr>
          <p:spPr bwMode="auto">
            <a:xfrm>
              <a:off x="4748" y="3280"/>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7" name="Oval 92"/>
            <p:cNvSpPr>
              <a:spLocks noChangeArrowheads="1"/>
            </p:cNvSpPr>
            <p:nvPr/>
          </p:nvSpPr>
          <p:spPr bwMode="auto">
            <a:xfrm>
              <a:off x="4324" y="284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8" name="Oval 93"/>
            <p:cNvSpPr>
              <a:spLocks noChangeArrowheads="1"/>
            </p:cNvSpPr>
            <p:nvPr/>
          </p:nvSpPr>
          <p:spPr bwMode="auto">
            <a:xfrm>
              <a:off x="3740" y="164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39" name="Oval 94"/>
            <p:cNvSpPr>
              <a:spLocks noChangeArrowheads="1"/>
            </p:cNvSpPr>
            <p:nvPr/>
          </p:nvSpPr>
          <p:spPr bwMode="auto">
            <a:xfrm>
              <a:off x="3404" y="152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0" name="Oval 95"/>
            <p:cNvSpPr>
              <a:spLocks noChangeArrowheads="1"/>
            </p:cNvSpPr>
            <p:nvPr/>
          </p:nvSpPr>
          <p:spPr bwMode="auto">
            <a:xfrm>
              <a:off x="3100" y="141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1" name="Oval 96"/>
            <p:cNvSpPr>
              <a:spLocks noChangeArrowheads="1"/>
            </p:cNvSpPr>
            <p:nvPr/>
          </p:nvSpPr>
          <p:spPr bwMode="auto">
            <a:xfrm>
              <a:off x="5388" y="77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2" name="Oval 97"/>
            <p:cNvSpPr>
              <a:spLocks noChangeArrowheads="1"/>
            </p:cNvSpPr>
            <p:nvPr/>
          </p:nvSpPr>
          <p:spPr bwMode="auto">
            <a:xfrm>
              <a:off x="5404" y="664"/>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3" name="Oval 98"/>
            <p:cNvSpPr>
              <a:spLocks noChangeArrowheads="1"/>
            </p:cNvSpPr>
            <p:nvPr/>
          </p:nvSpPr>
          <p:spPr bwMode="auto">
            <a:xfrm>
              <a:off x="4620" y="221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4" name="Oval 99"/>
            <p:cNvSpPr>
              <a:spLocks noChangeArrowheads="1"/>
            </p:cNvSpPr>
            <p:nvPr/>
          </p:nvSpPr>
          <p:spPr bwMode="auto">
            <a:xfrm>
              <a:off x="3036" y="144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5" name="Oval 100"/>
            <p:cNvSpPr>
              <a:spLocks noChangeArrowheads="1"/>
            </p:cNvSpPr>
            <p:nvPr/>
          </p:nvSpPr>
          <p:spPr bwMode="auto">
            <a:xfrm>
              <a:off x="3380" y="1304"/>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6" name="Oval 101"/>
            <p:cNvSpPr>
              <a:spLocks noChangeArrowheads="1"/>
            </p:cNvSpPr>
            <p:nvPr/>
          </p:nvSpPr>
          <p:spPr bwMode="auto">
            <a:xfrm>
              <a:off x="5564" y="53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7" name="Oval 102"/>
            <p:cNvSpPr>
              <a:spLocks noChangeArrowheads="1"/>
            </p:cNvSpPr>
            <p:nvPr/>
          </p:nvSpPr>
          <p:spPr bwMode="auto">
            <a:xfrm>
              <a:off x="5452" y="600"/>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8" name="Oval 103"/>
            <p:cNvSpPr>
              <a:spLocks noChangeArrowheads="1"/>
            </p:cNvSpPr>
            <p:nvPr/>
          </p:nvSpPr>
          <p:spPr bwMode="auto">
            <a:xfrm>
              <a:off x="4480" y="134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49" name="Oval 104"/>
            <p:cNvSpPr>
              <a:spLocks noChangeArrowheads="1"/>
            </p:cNvSpPr>
            <p:nvPr/>
          </p:nvSpPr>
          <p:spPr bwMode="auto">
            <a:xfrm>
              <a:off x="4300" y="1576"/>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50" name="Oval 105"/>
            <p:cNvSpPr>
              <a:spLocks noChangeArrowheads="1"/>
            </p:cNvSpPr>
            <p:nvPr/>
          </p:nvSpPr>
          <p:spPr bwMode="auto">
            <a:xfrm>
              <a:off x="3732" y="104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51" name="Oval 106"/>
            <p:cNvSpPr>
              <a:spLocks noChangeArrowheads="1"/>
            </p:cNvSpPr>
            <p:nvPr/>
          </p:nvSpPr>
          <p:spPr bwMode="auto">
            <a:xfrm>
              <a:off x="4460" y="1432"/>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52" name="Oval 107"/>
            <p:cNvSpPr>
              <a:spLocks noChangeArrowheads="1"/>
            </p:cNvSpPr>
            <p:nvPr/>
          </p:nvSpPr>
          <p:spPr bwMode="auto">
            <a:xfrm>
              <a:off x="4356" y="144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453" name="Oval 108"/>
            <p:cNvSpPr>
              <a:spLocks noChangeArrowheads="1"/>
            </p:cNvSpPr>
            <p:nvPr/>
          </p:nvSpPr>
          <p:spPr bwMode="auto">
            <a:xfrm>
              <a:off x="3588" y="1208"/>
              <a:ext cx="48" cy="48"/>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grpSp>
      <p:grpSp>
        <p:nvGrpSpPr>
          <p:cNvPr id="5" name="Group 109"/>
          <p:cNvGrpSpPr>
            <a:grpSpLocks/>
          </p:cNvGrpSpPr>
          <p:nvPr/>
        </p:nvGrpSpPr>
        <p:grpSpPr bwMode="auto">
          <a:xfrm>
            <a:off x="4933950" y="977900"/>
            <a:ext cx="3810000" cy="4051300"/>
            <a:chOff x="3108" y="616"/>
            <a:chExt cx="2400" cy="2552"/>
          </a:xfrm>
        </p:grpSpPr>
        <p:sp>
          <p:nvSpPr>
            <p:cNvPr id="2397" name="Oval 110"/>
            <p:cNvSpPr>
              <a:spLocks noChangeArrowheads="1"/>
            </p:cNvSpPr>
            <p:nvPr/>
          </p:nvSpPr>
          <p:spPr bwMode="auto">
            <a:xfrm>
              <a:off x="3412" y="1808"/>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398" name="Oval 111"/>
            <p:cNvSpPr>
              <a:spLocks noChangeArrowheads="1"/>
            </p:cNvSpPr>
            <p:nvPr/>
          </p:nvSpPr>
          <p:spPr bwMode="auto">
            <a:xfrm>
              <a:off x="3468" y="1872"/>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399" name="Oval 112"/>
            <p:cNvSpPr>
              <a:spLocks noChangeArrowheads="1"/>
            </p:cNvSpPr>
            <p:nvPr/>
          </p:nvSpPr>
          <p:spPr bwMode="auto">
            <a:xfrm>
              <a:off x="5428" y="113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0" name="Oval 113"/>
            <p:cNvSpPr>
              <a:spLocks noChangeArrowheads="1"/>
            </p:cNvSpPr>
            <p:nvPr/>
          </p:nvSpPr>
          <p:spPr bwMode="auto">
            <a:xfrm>
              <a:off x="5412" y="108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1" name="Oval 114"/>
            <p:cNvSpPr>
              <a:spLocks noChangeArrowheads="1"/>
            </p:cNvSpPr>
            <p:nvPr/>
          </p:nvSpPr>
          <p:spPr bwMode="auto">
            <a:xfrm>
              <a:off x="3324" y="1864"/>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2" name="Oval 115"/>
            <p:cNvSpPr>
              <a:spLocks noChangeArrowheads="1"/>
            </p:cNvSpPr>
            <p:nvPr/>
          </p:nvSpPr>
          <p:spPr bwMode="auto">
            <a:xfrm>
              <a:off x="3636" y="209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3" name="Oval 116"/>
            <p:cNvSpPr>
              <a:spLocks noChangeArrowheads="1"/>
            </p:cNvSpPr>
            <p:nvPr/>
          </p:nvSpPr>
          <p:spPr bwMode="auto">
            <a:xfrm>
              <a:off x="4292" y="188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4" name="Oval 117"/>
            <p:cNvSpPr>
              <a:spLocks noChangeArrowheads="1"/>
            </p:cNvSpPr>
            <p:nvPr/>
          </p:nvSpPr>
          <p:spPr bwMode="auto">
            <a:xfrm>
              <a:off x="4356" y="1864"/>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5" name="Oval 118"/>
            <p:cNvSpPr>
              <a:spLocks noChangeArrowheads="1"/>
            </p:cNvSpPr>
            <p:nvPr/>
          </p:nvSpPr>
          <p:spPr bwMode="auto">
            <a:xfrm>
              <a:off x="4644" y="312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6" name="Oval 119"/>
            <p:cNvSpPr>
              <a:spLocks noChangeArrowheads="1"/>
            </p:cNvSpPr>
            <p:nvPr/>
          </p:nvSpPr>
          <p:spPr bwMode="auto">
            <a:xfrm>
              <a:off x="5172" y="1424"/>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7" name="Oval 120"/>
            <p:cNvSpPr>
              <a:spLocks noChangeArrowheads="1"/>
            </p:cNvSpPr>
            <p:nvPr/>
          </p:nvSpPr>
          <p:spPr bwMode="auto">
            <a:xfrm>
              <a:off x="5212" y="149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8" name="Oval 121"/>
            <p:cNvSpPr>
              <a:spLocks noChangeArrowheads="1"/>
            </p:cNvSpPr>
            <p:nvPr/>
          </p:nvSpPr>
          <p:spPr bwMode="auto">
            <a:xfrm>
              <a:off x="5180" y="1544"/>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09" name="Oval 122"/>
            <p:cNvSpPr>
              <a:spLocks noChangeArrowheads="1"/>
            </p:cNvSpPr>
            <p:nvPr/>
          </p:nvSpPr>
          <p:spPr bwMode="auto">
            <a:xfrm>
              <a:off x="4388" y="2832"/>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0" name="Oval 123"/>
            <p:cNvSpPr>
              <a:spLocks noChangeArrowheads="1"/>
            </p:cNvSpPr>
            <p:nvPr/>
          </p:nvSpPr>
          <p:spPr bwMode="auto">
            <a:xfrm>
              <a:off x="3148" y="1832"/>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1" name="Oval 124"/>
            <p:cNvSpPr>
              <a:spLocks noChangeArrowheads="1"/>
            </p:cNvSpPr>
            <p:nvPr/>
          </p:nvSpPr>
          <p:spPr bwMode="auto">
            <a:xfrm>
              <a:off x="5380" y="1112"/>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2" name="Oval 125"/>
            <p:cNvSpPr>
              <a:spLocks noChangeArrowheads="1"/>
            </p:cNvSpPr>
            <p:nvPr/>
          </p:nvSpPr>
          <p:spPr bwMode="auto">
            <a:xfrm>
              <a:off x="3492" y="181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3" name="Oval 126"/>
            <p:cNvSpPr>
              <a:spLocks noChangeArrowheads="1"/>
            </p:cNvSpPr>
            <p:nvPr/>
          </p:nvSpPr>
          <p:spPr bwMode="auto">
            <a:xfrm>
              <a:off x="3108" y="168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4" name="Oval 127"/>
            <p:cNvSpPr>
              <a:spLocks noChangeArrowheads="1"/>
            </p:cNvSpPr>
            <p:nvPr/>
          </p:nvSpPr>
          <p:spPr bwMode="auto">
            <a:xfrm>
              <a:off x="3260" y="197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5" name="Oval 128"/>
            <p:cNvSpPr>
              <a:spLocks noChangeArrowheads="1"/>
            </p:cNvSpPr>
            <p:nvPr/>
          </p:nvSpPr>
          <p:spPr bwMode="auto">
            <a:xfrm>
              <a:off x="5388" y="61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6" name="Oval 129"/>
            <p:cNvSpPr>
              <a:spLocks noChangeArrowheads="1"/>
            </p:cNvSpPr>
            <p:nvPr/>
          </p:nvSpPr>
          <p:spPr bwMode="auto">
            <a:xfrm>
              <a:off x="4172" y="1792"/>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7" name="Oval 130"/>
            <p:cNvSpPr>
              <a:spLocks noChangeArrowheads="1"/>
            </p:cNvSpPr>
            <p:nvPr/>
          </p:nvSpPr>
          <p:spPr bwMode="auto">
            <a:xfrm>
              <a:off x="4644" y="280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8" name="Oval 131"/>
            <p:cNvSpPr>
              <a:spLocks noChangeArrowheads="1"/>
            </p:cNvSpPr>
            <p:nvPr/>
          </p:nvSpPr>
          <p:spPr bwMode="auto">
            <a:xfrm>
              <a:off x="4140" y="2832"/>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19" name="Oval 132"/>
            <p:cNvSpPr>
              <a:spLocks noChangeArrowheads="1"/>
            </p:cNvSpPr>
            <p:nvPr/>
          </p:nvSpPr>
          <p:spPr bwMode="auto">
            <a:xfrm>
              <a:off x="5156" y="1488"/>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20" name="Oval 133"/>
            <p:cNvSpPr>
              <a:spLocks noChangeArrowheads="1"/>
            </p:cNvSpPr>
            <p:nvPr/>
          </p:nvSpPr>
          <p:spPr bwMode="auto">
            <a:xfrm>
              <a:off x="3148" y="1768"/>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21" name="Oval 134"/>
            <p:cNvSpPr>
              <a:spLocks noChangeArrowheads="1"/>
            </p:cNvSpPr>
            <p:nvPr/>
          </p:nvSpPr>
          <p:spPr bwMode="auto">
            <a:xfrm>
              <a:off x="5364" y="72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22" name="Oval 135"/>
            <p:cNvSpPr>
              <a:spLocks noChangeArrowheads="1"/>
            </p:cNvSpPr>
            <p:nvPr/>
          </p:nvSpPr>
          <p:spPr bwMode="auto">
            <a:xfrm>
              <a:off x="5460" y="65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23" name="Oval 136"/>
            <p:cNvSpPr>
              <a:spLocks noChangeArrowheads="1"/>
            </p:cNvSpPr>
            <p:nvPr/>
          </p:nvSpPr>
          <p:spPr bwMode="auto">
            <a:xfrm>
              <a:off x="4108" y="1800"/>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424" name="Oval 137"/>
            <p:cNvSpPr>
              <a:spLocks noChangeArrowheads="1"/>
            </p:cNvSpPr>
            <p:nvPr/>
          </p:nvSpPr>
          <p:spPr bwMode="auto">
            <a:xfrm>
              <a:off x="5084" y="1576"/>
              <a:ext cx="48" cy="48"/>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grpSp>
      <p:sp>
        <p:nvSpPr>
          <p:cNvPr id="2068" name="Oval 138"/>
          <p:cNvSpPr>
            <a:spLocks noChangeArrowheads="1"/>
          </p:cNvSpPr>
          <p:nvPr/>
        </p:nvSpPr>
        <p:spPr bwMode="auto">
          <a:xfrm>
            <a:off x="1936750" y="7340600"/>
            <a:ext cx="76200" cy="76200"/>
          </a:xfrm>
          <a:prstGeom prst="ellipse">
            <a:avLst/>
          </a:prstGeom>
          <a:solidFill>
            <a:srgbClr val="FFCCCC"/>
          </a:solidFill>
          <a:ln w="9525">
            <a:solidFill>
              <a:srgbClr val="CC0099"/>
            </a:solidFill>
            <a:round/>
            <a:headEnd/>
            <a:tailEnd/>
          </a:ln>
        </p:spPr>
        <p:txBody>
          <a:bodyPr wrap="none" anchor="ctr"/>
          <a:lstStyle/>
          <a:p>
            <a:endParaRPr lang="en-US" i="0" dirty="0">
              <a:latin typeface="Arial" charset="0"/>
            </a:endParaRPr>
          </a:p>
        </p:txBody>
      </p:sp>
      <p:sp>
        <p:nvSpPr>
          <p:cNvPr id="2069" name="Oval 139"/>
          <p:cNvSpPr>
            <a:spLocks noChangeArrowheads="1"/>
          </p:cNvSpPr>
          <p:nvPr/>
        </p:nvSpPr>
        <p:spPr bwMode="auto">
          <a:xfrm>
            <a:off x="2432050" y="7366000"/>
            <a:ext cx="76200" cy="76200"/>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nvGrpSpPr>
          <p:cNvPr id="6" name="Group 140"/>
          <p:cNvGrpSpPr>
            <a:grpSpLocks/>
          </p:cNvGrpSpPr>
          <p:nvPr/>
        </p:nvGrpSpPr>
        <p:grpSpPr bwMode="auto">
          <a:xfrm>
            <a:off x="742950" y="1054100"/>
            <a:ext cx="7696200" cy="4064000"/>
            <a:chOff x="468" y="664"/>
            <a:chExt cx="4848" cy="2560"/>
          </a:xfrm>
        </p:grpSpPr>
        <p:sp>
          <p:nvSpPr>
            <p:cNvPr id="2383" name="Oval 141"/>
            <p:cNvSpPr>
              <a:spLocks noChangeArrowheads="1"/>
            </p:cNvSpPr>
            <p:nvPr/>
          </p:nvSpPr>
          <p:spPr bwMode="auto">
            <a:xfrm>
              <a:off x="2832" y="3016"/>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84" name="Oval 142"/>
            <p:cNvSpPr>
              <a:spLocks noChangeArrowheads="1"/>
            </p:cNvSpPr>
            <p:nvPr/>
          </p:nvSpPr>
          <p:spPr bwMode="auto">
            <a:xfrm>
              <a:off x="644" y="1448"/>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85" name="Oval 143"/>
            <p:cNvSpPr>
              <a:spLocks noChangeArrowheads="1"/>
            </p:cNvSpPr>
            <p:nvPr/>
          </p:nvSpPr>
          <p:spPr bwMode="auto">
            <a:xfrm>
              <a:off x="2712" y="3176"/>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86" name="Oval 144"/>
            <p:cNvSpPr>
              <a:spLocks noChangeArrowheads="1"/>
            </p:cNvSpPr>
            <p:nvPr/>
          </p:nvSpPr>
          <p:spPr bwMode="auto">
            <a:xfrm>
              <a:off x="4996" y="2040"/>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87" name="Oval 145"/>
            <p:cNvSpPr>
              <a:spLocks noChangeArrowheads="1"/>
            </p:cNvSpPr>
            <p:nvPr/>
          </p:nvSpPr>
          <p:spPr bwMode="auto">
            <a:xfrm>
              <a:off x="5140" y="1176"/>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88" name="Oval 146"/>
            <p:cNvSpPr>
              <a:spLocks noChangeArrowheads="1"/>
            </p:cNvSpPr>
            <p:nvPr/>
          </p:nvSpPr>
          <p:spPr bwMode="auto">
            <a:xfrm>
              <a:off x="4996" y="1704"/>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89" name="Oval 147"/>
            <p:cNvSpPr>
              <a:spLocks noChangeArrowheads="1"/>
            </p:cNvSpPr>
            <p:nvPr/>
          </p:nvSpPr>
          <p:spPr bwMode="auto">
            <a:xfrm>
              <a:off x="4684" y="2976"/>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0" name="Oval 148"/>
            <p:cNvSpPr>
              <a:spLocks noChangeArrowheads="1"/>
            </p:cNvSpPr>
            <p:nvPr/>
          </p:nvSpPr>
          <p:spPr bwMode="auto">
            <a:xfrm>
              <a:off x="1204" y="2440"/>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1" name="Oval 149"/>
            <p:cNvSpPr>
              <a:spLocks noChangeArrowheads="1"/>
            </p:cNvSpPr>
            <p:nvPr/>
          </p:nvSpPr>
          <p:spPr bwMode="auto">
            <a:xfrm>
              <a:off x="468" y="664"/>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2" name="Oval 150"/>
            <p:cNvSpPr>
              <a:spLocks noChangeArrowheads="1"/>
            </p:cNvSpPr>
            <p:nvPr/>
          </p:nvSpPr>
          <p:spPr bwMode="auto">
            <a:xfrm>
              <a:off x="4916" y="1952"/>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3" name="Oval 151"/>
            <p:cNvSpPr>
              <a:spLocks noChangeArrowheads="1"/>
            </p:cNvSpPr>
            <p:nvPr/>
          </p:nvSpPr>
          <p:spPr bwMode="auto">
            <a:xfrm>
              <a:off x="3708" y="3008"/>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4" name="Oval 152"/>
            <p:cNvSpPr>
              <a:spLocks noChangeArrowheads="1"/>
            </p:cNvSpPr>
            <p:nvPr/>
          </p:nvSpPr>
          <p:spPr bwMode="auto">
            <a:xfrm>
              <a:off x="5268" y="968"/>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5" name="Oval 153"/>
            <p:cNvSpPr>
              <a:spLocks noChangeArrowheads="1"/>
            </p:cNvSpPr>
            <p:nvPr/>
          </p:nvSpPr>
          <p:spPr bwMode="auto">
            <a:xfrm>
              <a:off x="652" y="1376"/>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sp>
          <p:nvSpPr>
            <p:cNvPr id="2396" name="Oval 154"/>
            <p:cNvSpPr>
              <a:spLocks noChangeArrowheads="1"/>
            </p:cNvSpPr>
            <p:nvPr/>
          </p:nvSpPr>
          <p:spPr bwMode="auto">
            <a:xfrm>
              <a:off x="658" y="2226"/>
              <a:ext cx="48" cy="48"/>
            </a:xfrm>
            <a:prstGeom prst="ellipse">
              <a:avLst/>
            </a:prstGeom>
            <a:solidFill>
              <a:srgbClr val="009900"/>
            </a:solidFill>
            <a:ln w="9525">
              <a:solidFill>
                <a:srgbClr val="009900"/>
              </a:solidFill>
              <a:round/>
              <a:headEnd/>
              <a:tailEnd/>
            </a:ln>
          </p:spPr>
          <p:txBody>
            <a:bodyPr wrap="none" anchor="ctr"/>
            <a:lstStyle/>
            <a:p>
              <a:endParaRPr lang="en-US" i="0" dirty="0">
                <a:latin typeface="Arial" charset="0"/>
              </a:endParaRPr>
            </a:p>
          </p:txBody>
        </p:sp>
      </p:grpSp>
      <p:sp>
        <p:nvSpPr>
          <p:cNvPr id="2071" name="Oval 364"/>
          <p:cNvSpPr>
            <a:spLocks noChangeArrowheads="1"/>
          </p:cNvSpPr>
          <p:nvPr/>
        </p:nvSpPr>
        <p:spPr bwMode="auto">
          <a:xfrm>
            <a:off x="8832850" y="7391400"/>
            <a:ext cx="76200" cy="76200"/>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nvGrpSpPr>
          <p:cNvPr id="7" name="Group 368"/>
          <p:cNvGrpSpPr>
            <a:grpSpLocks/>
          </p:cNvGrpSpPr>
          <p:nvPr/>
        </p:nvGrpSpPr>
        <p:grpSpPr bwMode="auto">
          <a:xfrm>
            <a:off x="895350" y="520700"/>
            <a:ext cx="7937500" cy="3251200"/>
            <a:chOff x="564" y="328"/>
            <a:chExt cx="5000" cy="2048"/>
          </a:xfrm>
        </p:grpSpPr>
        <p:sp>
          <p:nvSpPr>
            <p:cNvPr id="2326" name="Oval 369"/>
            <p:cNvSpPr>
              <a:spLocks noChangeArrowheads="1"/>
            </p:cNvSpPr>
            <p:nvPr/>
          </p:nvSpPr>
          <p:spPr bwMode="auto">
            <a:xfrm>
              <a:off x="4484" y="172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27" name="Oval 370"/>
            <p:cNvSpPr>
              <a:spLocks noChangeArrowheads="1"/>
            </p:cNvSpPr>
            <p:nvPr/>
          </p:nvSpPr>
          <p:spPr bwMode="auto">
            <a:xfrm>
              <a:off x="4196" y="1848"/>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28" name="Oval 371"/>
            <p:cNvSpPr>
              <a:spLocks noChangeArrowheads="1"/>
            </p:cNvSpPr>
            <p:nvPr/>
          </p:nvSpPr>
          <p:spPr bwMode="auto">
            <a:xfrm>
              <a:off x="5364" y="54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29" name="Oval 372"/>
            <p:cNvSpPr>
              <a:spLocks noChangeArrowheads="1"/>
            </p:cNvSpPr>
            <p:nvPr/>
          </p:nvSpPr>
          <p:spPr bwMode="auto">
            <a:xfrm>
              <a:off x="668" y="213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0" name="Oval 373"/>
            <p:cNvSpPr>
              <a:spLocks noChangeArrowheads="1"/>
            </p:cNvSpPr>
            <p:nvPr/>
          </p:nvSpPr>
          <p:spPr bwMode="auto">
            <a:xfrm>
              <a:off x="1828" y="118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1" name="Oval 374"/>
            <p:cNvSpPr>
              <a:spLocks noChangeArrowheads="1"/>
            </p:cNvSpPr>
            <p:nvPr/>
          </p:nvSpPr>
          <p:spPr bwMode="auto">
            <a:xfrm>
              <a:off x="2548" y="107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2" name="Oval 375"/>
            <p:cNvSpPr>
              <a:spLocks noChangeArrowheads="1"/>
            </p:cNvSpPr>
            <p:nvPr/>
          </p:nvSpPr>
          <p:spPr bwMode="auto">
            <a:xfrm>
              <a:off x="1868" y="2328"/>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3" name="Oval 376"/>
            <p:cNvSpPr>
              <a:spLocks noChangeArrowheads="1"/>
            </p:cNvSpPr>
            <p:nvPr/>
          </p:nvSpPr>
          <p:spPr bwMode="auto">
            <a:xfrm>
              <a:off x="860" y="151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4" name="Oval 377"/>
            <p:cNvSpPr>
              <a:spLocks noChangeArrowheads="1"/>
            </p:cNvSpPr>
            <p:nvPr/>
          </p:nvSpPr>
          <p:spPr bwMode="auto">
            <a:xfrm>
              <a:off x="1196" y="93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5" name="Oval 378"/>
            <p:cNvSpPr>
              <a:spLocks noChangeArrowheads="1"/>
            </p:cNvSpPr>
            <p:nvPr/>
          </p:nvSpPr>
          <p:spPr bwMode="auto">
            <a:xfrm>
              <a:off x="1980" y="177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6" name="Oval 379"/>
            <p:cNvSpPr>
              <a:spLocks noChangeArrowheads="1"/>
            </p:cNvSpPr>
            <p:nvPr/>
          </p:nvSpPr>
          <p:spPr bwMode="auto">
            <a:xfrm>
              <a:off x="5036" y="95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7" name="Oval 380"/>
            <p:cNvSpPr>
              <a:spLocks noChangeArrowheads="1"/>
            </p:cNvSpPr>
            <p:nvPr/>
          </p:nvSpPr>
          <p:spPr bwMode="auto">
            <a:xfrm>
              <a:off x="5444" y="47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8" name="Oval 381"/>
            <p:cNvSpPr>
              <a:spLocks noChangeArrowheads="1"/>
            </p:cNvSpPr>
            <p:nvPr/>
          </p:nvSpPr>
          <p:spPr bwMode="auto">
            <a:xfrm>
              <a:off x="3060" y="134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39" name="Oval 382"/>
            <p:cNvSpPr>
              <a:spLocks noChangeArrowheads="1"/>
            </p:cNvSpPr>
            <p:nvPr/>
          </p:nvSpPr>
          <p:spPr bwMode="auto">
            <a:xfrm>
              <a:off x="3556" y="104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0" name="Oval 383"/>
            <p:cNvSpPr>
              <a:spLocks noChangeArrowheads="1"/>
            </p:cNvSpPr>
            <p:nvPr/>
          </p:nvSpPr>
          <p:spPr bwMode="auto">
            <a:xfrm>
              <a:off x="764" y="223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1" name="Oval 384"/>
            <p:cNvSpPr>
              <a:spLocks noChangeArrowheads="1"/>
            </p:cNvSpPr>
            <p:nvPr/>
          </p:nvSpPr>
          <p:spPr bwMode="auto">
            <a:xfrm>
              <a:off x="844" y="216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2" name="Oval 385"/>
            <p:cNvSpPr>
              <a:spLocks noChangeArrowheads="1"/>
            </p:cNvSpPr>
            <p:nvPr/>
          </p:nvSpPr>
          <p:spPr bwMode="auto">
            <a:xfrm>
              <a:off x="724" y="230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3" name="Oval 386"/>
            <p:cNvSpPr>
              <a:spLocks noChangeArrowheads="1"/>
            </p:cNvSpPr>
            <p:nvPr/>
          </p:nvSpPr>
          <p:spPr bwMode="auto">
            <a:xfrm>
              <a:off x="748" y="211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4" name="Oval 387"/>
            <p:cNvSpPr>
              <a:spLocks noChangeArrowheads="1"/>
            </p:cNvSpPr>
            <p:nvPr/>
          </p:nvSpPr>
          <p:spPr bwMode="auto">
            <a:xfrm>
              <a:off x="668" y="206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5" name="Oval 388"/>
            <p:cNvSpPr>
              <a:spLocks noChangeArrowheads="1"/>
            </p:cNvSpPr>
            <p:nvPr/>
          </p:nvSpPr>
          <p:spPr bwMode="auto">
            <a:xfrm>
              <a:off x="564" y="211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6" name="Oval 389"/>
            <p:cNvSpPr>
              <a:spLocks noChangeArrowheads="1"/>
            </p:cNvSpPr>
            <p:nvPr/>
          </p:nvSpPr>
          <p:spPr bwMode="auto">
            <a:xfrm>
              <a:off x="3652" y="116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7" name="Oval 390"/>
            <p:cNvSpPr>
              <a:spLocks noChangeArrowheads="1"/>
            </p:cNvSpPr>
            <p:nvPr/>
          </p:nvSpPr>
          <p:spPr bwMode="auto">
            <a:xfrm>
              <a:off x="3620" y="96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8" name="Oval 391"/>
            <p:cNvSpPr>
              <a:spLocks noChangeArrowheads="1"/>
            </p:cNvSpPr>
            <p:nvPr/>
          </p:nvSpPr>
          <p:spPr bwMode="auto">
            <a:xfrm>
              <a:off x="3492" y="96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49" name="Oval 392"/>
            <p:cNvSpPr>
              <a:spLocks noChangeArrowheads="1"/>
            </p:cNvSpPr>
            <p:nvPr/>
          </p:nvSpPr>
          <p:spPr bwMode="auto">
            <a:xfrm>
              <a:off x="3420" y="102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0" name="Oval 393"/>
            <p:cNvSpPr>
              <a:spLocks noChangeArrowheads="1"/>
            </p:cNvSpPr>
            <p:nvPr/>
          </p:nvSpPr>
          <p:spPr bwMode="auto">
            <a:xfrm>
              <a:off x="3372" y="93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1" name="Oval 394"/>
            <p:cNvSpPr>
              <a:spLocks noChangeArrowheads="1"/>
            </p:cNvSpPr>
            <p:nvPr/>
          </p:nvSpPr>
          <p:spPr bwMode="auto">
            <a:xfrm>
              <a:off x="3586" y="111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2" name="Oval 395"/>
            <p:cNvSpPr>
              <a:spLocks noChangeArrowheads="1"/>
            </p:cNvSpPr>
            <p:nvPr/>
          </p:nvSpPr>
          <p:spPr bwMode="auto">
            <a:xfrm>
              <a:off x="3500" y="110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3" name="Oval 396"/>
            <p:cNvSpPr>
              <a:spLocks noChangeArrowheads="1"/>
            </p:cNvSpPr>
            <p:nvPr/>
          </p:nvSpPr>
          <p:spPr bwMode="auto">
            <a:xfrm>
              <a:off x="3020" y="126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4" name="Oval 397"/>
            <p:cNvSpPr>
              <a:spLocks noChangeArrowheads="1"/>
            </p:cNvSpPr>
            <p:nvPr/>
          </p:nvSpPr>
          <p:spPr bwMode="auto">
            <a:xfrm>
              <a:off x="3288" y="123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5" name="Oval 398"/>
            <p:cNvSpPr>
              <a:spLocks noChangeArrowheads="1"/>
            </p:cNvSpPr>
            <p:nvPr/>
          </p:nvSpPr>
          <p:spPr bwMode="auto">
            <a:xfrm>
              <a:off x="3252" y="153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6" name="Oval 399"/>
            <p:cNvSpPr>
              <a:spLocks noChangeArrowheads="1"/>
            </p:cNvSpPr>
            <p:nvPr/>
          </p:nvSpPr>
          <p:spPr bwMode="auto">
            <a:xfrm>
              <a:off x="3116" y="127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7" name="Oval 400"/>
            <p:cNvSpPr>
              <a:spLocks noChangeArrowheads="1"/>
            </p:cNvSpPr>
            <p:nvPr/>
          </p:nvSpPr>
          <p:spPr bwMode="auto">
            <a:xfrm>
              <a:off x="3340" y="148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8" name="Oval 401"/>
            <p:cNvSpPr>
              <a:spLocks noChangeArrowheads="1"/>
            </p:cNvSpPr>
            <p:nvPr/>
          </p:nvSpPr>
          <p:spPr bwMode="auto">
            <a:xfrm>
              <a:off x="3482" y="139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59" name="Oval 402"/>
            <p:cNvSpPr>
              <a:spLocks noChangeArrowheads="1"/>
            </p:cNvSpPr>
            <p:nvPr/>
          </p:nvSpPr>
          <p:spPr bwMode="auto">
            <a:xfrm>
              <a:off x="3116" y="150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0" name="Oval 403"/>
            <p:cNvSpPr>
              <a:spLocks noChangeArrowheads="1"/>
            </p:cNvSpPr>
            <p:nvPr/>
          </p:nvSpPr>
          <p:spPr bwMode="auto">
            <a:xfrm>
              <a:off x="3378" y="141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1" name="Oval 404"/>
            <p:cNvSpPr>
              <a:spLocks noChangeArrowheads="1"/>
            </p:cNvSpPr>
            <p:nvPr/>
          </p:nvSpPr>
          <p:spPr bwMode="auto">
            <a:xfrm>
              <a:off x="2976" y="134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2" name="Oval 405"/>
            <p:cNvSpPr>
              <a:spLocks noChangeArrowheads="1"/>
            </p:cNvSpPr>
            <p:nvPr/>
          </p:nvSpPr>
          <p:spPr bwMode="auto">
            <a:xfrm>
              <a:off x="1204" y="162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3" name="Oval 406"/>
            <p:cNvSpPr>
              <a:spLocks noChangeArrowheads="1"/>
            </p:cNvSpPr>
            <p:nvPr/>
          </p:nvSpPr>
          <p:spPr bwMode="auto">
            <a:xfrm>
              <a:off x="1300" y="172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4" name="Oval 407"/>
            <p:cNvSpPr>
              <a:spLocks noChangeArrowheads="1"/>
            </p:cNvSpPr>
            <p:nvPr/>
          </p:nvSpPr>
          <p:spPr bwMode="auto">
            <a:xfrm>
              <a:off x="1340" y="141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5" name="Oval 408"/>
            <p:cNvSpPr>
              <a:spLocks noChangeArrowheads="1"/>
            </p:cNvSpPr>
            <p:nvPr/>
          </p:nvSpPr>
          <p:spPr bwMode="auto">
            <a:xfrm>
              <a:off x="1348" y="1616"/>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6" name="Oval 409"/>
            <p:cNvSpPr>
              <a:spLocks noChangeArrowheads="1"/>
            </p:cNvSpPr>
            <p:nvPr/>
          </p:nvSpPr>
          <p:spPr bwMode="auto">
            <a:xfrm>
              <a:off x="1460" y="159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7" name="Oval 410"/>
            <p:cNvSpPr>
              <a:spLocks noChangeArrowheads="1"/>
            </p:cNvSpPr>
            <p:nvPr/>
          </p:nvSpPr>
          <p:spPr bwMode="auto">
            <a:xfrm>
              <a:off x="4764" y="1088"/>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8" name="Oval 411"/>
            <p:cNvSpPr>
              <a:spLocks noChangeArrowheads="1"/>
            </p:cNvSpPr>
            <p:nvPr/>
          </p:nvSpPr>
          <p:spPr bwMode="auto">
            <a:xfrm>
              <a:off x="4932" y="107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69" name="Oval 412"/>
            <p:cNvSpPr>
              <a:spLocks noChangeArrowheads="1"/>
            </p:cNvSpPr>
            <p:nvPr/>
          </p:nvSpPr>
          <p:spPr bwMode="auto">
            <a:xfrm>
              <a:off x="4956" y="83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0" name="Oval 413"/>
            <p:cNvSpPr>
              <a:spLocks noChangeArrowheads="1"/>
            </p:cNvSpPr>
            <p:nvPr/>
          </p:nvSpPr>
          <p:spPr bwMode="auto">
            <a:xfrm>
              <a:off x="5060" y="848"/>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1" name="Oval 414"/>
            <p:cNvSpPr>
              <a:spLocks noChangeArrowheads="1"/>
            </p:cNvSpPr>
            <p:nvPr/>
          </p:nvSpPr>
          <p:spPr bwMode="auto">
            <a:xfrm>
              <a:off x="5516" y="44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2" name="Oval 415"/>
            <p:cNvSpPr>
              <a:spLocks noChangeArrowheads="1"/>
            </p:cNvSpPr>
            <p:nvPr/>
          </p:nvSpPr>
          <p:spPr bwMode="auto">
            <a:xfrm>
              <a:off x="5372" y="44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3" name="Oval 416"/>
            <p:cNvSpPr>
              <a:spLocks noChangeArrowheads="1"/>
            </p:cNvSpPr>
            <p:nvPr/>
          </p:nvSpPr>
          <p:spPr bwMode="auto">
            <a:xfrm>
              <a:off x="5468" y="360"/>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4" name="Oval 417"/>
            <p:cNvSpPr>
              <a:spLocks noChangeArrowheads="1"/>
            </p:cNvSpPr>
            <p:nvPr/>
          </p:nvSpPr>
          <p:spPr bwMode="auto">
            <a:xfrm>
              <a:off x="5380" y="328"/>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5" name="Oval 418"/>
            <p:cNvSpPr>
              <a:spLocks noChangeArrowheads="1"/>
            </p:cNvSpPr>
            <p:nvPr/>
          </p:nvSpPr>
          <p:spPr bwMode="auto">
            <a:xfrm>
              <a:off x="2076" y="187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6" name="Oval 419"/>
            <p:cNvSpPr>
              <a:spLocks noChangeArrowheads="1"/>
            </p:cNvSpPr>
            <p:nvPr/>
          </p:nvSpPr>
          <p:spPr bwMode="auto">
            <a:xfrm>
              <a:off x="2076" y="175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7" name="Oval 420"/>
            <p:cNvSpPr>
              <a:spLocks noChangeArrowheads="1"/>
            </p:cNvSpPr>
            <p:nvPr/>
          </p:nvSpPr>
          <p:spPr bwMode="auto">
            <a:xfrm>
              <a:off x="1892" y="1704"/>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8" name="Oval 421"/>
            <p:cNvSpPr>
              <a:spLocks noChangeArrowheads="1"/>
            </p:cNvSpPr>
            <p:nvPr/>
          </p:nvSpPr>
          <p:spPr bwMode="auto">
            <a:xfrm>
              <a:off x="1908" y="183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79" name="Oval 422"/>
            <p:cNvSpPr>
              <a:spLocks noChangeArrowheads="1"/>
            </p:cNvSpPr>
            <p:nvPr/>
          </p:nvSpPr>
          <p:spPr bwMode="auto">
            <a:xfrm>
              <a:off x="1836" y="63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80" name="Oval 423"/>
            <p:cNvSpPr>
              <a:spLocks noChangeArrowheads="1"/>
            </p:cNvSpPr>
            <p:nvPr/>
          </p:nvSpPr>
          <p:spPr bwMode="auto">
            <a:xfrm>
              <a:off x="1532" y="608"/>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81" name="Oval 424"/>
            <p:cNvSpPr>
              <a:spLocks noChangeArrowheads="1"/>
            </p:cNvSpPr>
            <p:nvPr/>
          </p:nvSpPr>
          <p:spPr bwMode="auto">
            <a:xfrm>
              <a:off x="2652" y="111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382" name="Oval 425"/>
            <p:cNvSpPr>
              <a:spLocks noChangeArrowheads="1"/>
            </p:cNvSpPr>
            <p:nvPr/>
          </p:nvSpPr>
          <p:spPr bwMode="auto">
            <a:xfrm>
              <a:off x="2564" y="672"/>
              <a:ext cx="48" cy="48"/>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grpSp>
      <p:sp>
        <p:nvSpPr>
          <p:cNvPr id="2073" name="Oval 426"/>
          <p:cNvSpPr>
            <a:spLocks noChangeArrowheads="1"/>
          </p:cNvSpPr>
          <p:nvPr/>
        </p:nvSpPr>
        <p:spPr bwMode="auto">
          <a:xfrm>
            <a:off x="7067550" y="245110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74" name="Oval 427"/>
          <p:cNvSpPr>
            <a:spLocks noChangeArrowheads="1"/>
          </p:cNvSpPr>
          <p:nvPr/>
        </p:nvSpPr>
        <p:spPr bwMode="auto">
          <a:xfrm>
            <a:off x="8107363" y="115411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75" name="Oval 428"/>
          <p:cNvSpPr>
            <a:spLocks noChangeArrowheads="1"/>
          </p:cNvSpPr>
          <p:nvPr/>
        </p:nvSpPr>
        <p:spPr bwMode="auto">
          <a:xfrm>
            <a:off x="8135938" y="124936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76" name="Oval 429"/>
          <p:cNvSpPr>
            <a:spLocks noChangeArrowheads="1"/>
          </p:cNvSpPr>
          <p:nvPr/>
        </p:nvSpPr>
        <p:spPr bwMode="auto">
          <a:xfrm>
            <a:off x="8150225" y="134461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77" name="Oval 430"/>
          <p:cNvSpPr>
            <a:spLocks noChangeArrowheads="1"/>
          </p:cNvSpPr>
          <p:nvPr/>
        </p:nvSpPr>
        <p:spPr bwMode="auto">
          <a:xfrm>
            <a:off x="8197850" y="1425575"/>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78" name="Oval 431"/>
          <p:cNvSpPr>
            <a:spLocks noChangeArrowheads="1"/>
          </p:cNvSpPr>
          <p:nvPr/>
        </p:nvSpPr>
        <p:spPr bwMode="auto">
          <a:xfrm>
            <a:off x="8221663" y="153511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79" name="Oval 432"/>
          <p:cNvSpPr>
            <a:spLocks noChangeArrowheads="1"/>
          </p:cNvSpPr>
          <p:nvPr/>
        </p:nvSpPr>
        <p:spPr bwMode="auto">
          <a:xfrm>
            <a:off x="8240713" y="1639888"/>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0" name="Oval 433"/>
          <p:cNvSpPr>
            <a:spLocks noChangeArrowheads="1"/>
          </p:cNvSpPr>
          <p:nvPr/>
        </p:nvSpPr>
        <p:spPr bwMode="auto">
          <a:xfrm>
            <a:off x="7626350" y="381000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1" name="Oval 434"/>
          <p:cNvSpPr>
            <a:spLocks noChangeArrowheads="1"/>
          </p:cNvSpPr>
          <p:nvPr/>
        </p:nvSpPr>
        <p:spPr bwMode="auto">
          <a:xfrm>
            <a:off x="7702550" y="370046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2" name="Oval 435"/>
          <p:cNvSpPr>
            <a:spLocks noChangeArrowheads="1"/>
          </p:cNvSpPr>
          <p:nvPr/>
        </p:nvSpPr>
        <p:spPr bwMode="auto">
          <a:xfrm>
            <a:off x="7531100" y="3881438"/>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3" name="Oval 436"/>
          <p:cNvSpPr>
            <a:spLocks noChangeArrowheads="1"/>
          </p:cNvSpPr>
          <p:nvPr/>
        </p:nvSpPr>
        <p:spPr bwMode="auto">
          <a:xfrm>
            <a:off x="7588250" y="362426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4" name="Oval 437"/>
          <p:cNvSpPr>
            <a:spLocks noChangeArrowheads="1"/>
          </p:cNvSpPr>
          <p:nvPr/>
        </p:nvSpPr>
        <p:spPr bwMode="auto">
          <a:xfrm>
            <a:off x="7597775" y="480536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5" name="Oval 438"/>
          <p:cNvSpPr>
            <a:spLocks noChangeArrowheads="1"/>
          </p:cNvSpPr>
          <p:nvPr/>
        </p:nvSpPr>
        <p:spPr bwMode="auto">
          <a:xfrm>
            <a:off x="7688263" y="5024438"/>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6" name="Oval 439"/>
          <p:cNvSpPr>
            <a:spLocks noChangeArrowheads="1"/>
          </p:cNvSpPr>
          <p:nvPr/>
        </p:nvSpPr>
        <p:spPr bwMode="auto">
          <a:xfrm>
            <a:off x="6029325" y="300831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7" name="Oval 440"/>
          <p:cNvSpPr>
            <a:spLocks noChangeArrowheads="1"/>
          </p:cNvSpPr>
          <p:nvPr/>
        </p:nvSpPr>
        <p:spPr bwMode="auto">
          <a:xfrm>
            <a:off x="4662488" y="353695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8" name="Oval 441"/>
          <p:cNvSpPr>
            <a:spLocks noChangeArrowheads="1"/>
          </p:cNvSpPr>
          <p:nvPr/>
        </p:nvSpPr>
        <p:spPr bwMode="auto">
          <a:xfrm>
            <a:off x="4667250" y="365125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89" name="Oval 442"/>
          <p:cNvSpPr>
            <a:spLocks noChangeArrowheads="1"/>
          </p:cNvSpPr>
          <p:nvPr/>
        </p:nvSpPr>
        <p:spPr bwMode="auto">
          <a:xfrm>
            <a:off x="4776788" y="3570288"/>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0" name="Oval 443"/>
          <p:cNvSpPr>
            <a:spLocks noChangeArrowheads="1"/>
          </p:cNvSpPr>
          <p:nvPr/>
        </p:nvSpPr>
        <p:spPr bwMode="auto">
          <a:xfrm>
            <a:off x="4567238" y="346075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1" name="Oval 444"/>
          <p:cNvSpPr>
            <a:spLocks noChangeArrowheads="1"/>
          </p:cNvSpPr>
          <p:nvPr/>
        </p:nvSpPr>
        <p:spPr bwMode="auto">
          <a:xfrm>
            <a:off x="4457700" y="3494088"/>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2" name="Oval 445"/>
          <p:cNvSpPr>
            <a:spLocks noChangeArrowheads="1"/>
          </p:cNvSpPr>
          <p:nvPr/>
        </p:nvSpPr>
        <p:spPr bwMode="auto">
          <a:xfrm>
            <a:off x="5040313" y="242411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3" name="Oval 446"/>
          <p:cNvSpPr>
            <a:spLocks noChangeArrowheads="1"/>
          </p:cNvSpPr>
          <p:nvPr/>
        </p:nvSpPr>
        <p:spPr bwMode="auto">
          <a:xfrm>
            <a:off x="4868863" y="2457450"/>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4" name="Oval 447"/>
          <p:cNvSpPr>
            <a:spLocks noChangeArrowheads="1"/>
          </p:cNvSpPr>
          <p:nvPr/>
        </p:nvSpPr>
        <p:spPr bwMode="auto">
          <a:xfrm>
            <a:off x="5283200" y="244316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5" name="Oval 448"/>
          <p:cNvSpPr>
            <a:spLocks noChangeArrowheads="1"/>
          </p:cNvSpPr>
          <p:nvPr/>
        </p:nvSpPr>
        <p:spPr bwMode="auto">
          <a:xfrm>
            <a:off x="5440363" y="2328863"/>
            <a:ext cx="76200" cy="76200"/>
          </a:xfrm>
          <a:prstGeom prst="ellipse">
            <a:avLst/>
          </a:prstGeom>
          <a:solidFill>
            <a:srgbClr val="CCFF99"/>
          </a:solidFill>
          <a:ln w="9525">
            <a:solidFill>
              <a:srgbClr val="009900"/>
            </a:solidFill>
            <a:round/>
            <a:headEnd/>
            <a:tailEnd/>
          </a:ln>
        </p:spPr>
        <p:txBody>
          <a:bodyPr wrap="none" anchor="ctr"/>
          <a:lstStyle/>
          <a:p>
            <a:endParaRPr lang="en-US" i="0" dirty="0">
              <a:latin typeface="Arial" charset="0"/>
            </a:endParaRPr>
          </a:p>
        </p:txBody>
      </p:sp>
      <p:sp>
        <p:nvSpPr>
          <p:cNvPr id="2096" name="Oval 449"/>
          <p:cNvSpPr>
            <a:spLocks noChangeArrowheads="1"/>
          </p:cNvSpPr>
          <p:nvPr/>
        </p:nvSpPr>
        <p:spPr bwMode="auto">
          <a:xfrm>
            <a:off x="6961188" y="3733800"/>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097" name="Oval 450"/>
          <p:cNvSpPr>
            <a:spLocks noChangeArrowheads="1"/>
          </p:cNvSpPr>
          <p:nvPr/>
        </p:nvSpPr>
        <p:spPr bwMode="auto">
          <a:xfrm>
            <a:off x="7037388" y="3814763"/>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098" name="Oval 451"/>
          <p:cNvSpPr>
            <a:spLocks noChangeArrowheads="1"/>
          </p:cNvSpPr>
          <p:nvPr/>
        </p:nvSpPr>
        <p:spPr bwMode="auto">
          <a:xfrm>
            <a:off x="6942138" y="3829050"/>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099" name="Oval 452"/>
          <p:cNvSpPr>
            <a:spLocks noChangeArrowheads="1"/>
          </p:cNvSpPr>
          <p:nvPr/>
        </p:nvSpPr>
        <p:spPr bwMode="auto">
          <a:xfrm>
            <a:off x="7023100" y="3910013"/>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100" name="Oval 453"/>
          <p:cNvSpPr>
            <a:spLocks noChangeArrowheads="1"/>
          </p:cNvSpPr>
          <p:nvPr/>
        </p:nvSpPr>
        <p:spPr bwMode="auto">
          <a:xfrm>
            <a:off x="6884988" y="4029075"/>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101" name="Oval 454"/>
          <p:cNvSpPr>
            <a:spLocks noChangeArrowheads="1"/>
          </p:cNvSpPr>
          <p:nvPr/>
        </p:nvSpPr>
        <p:spPr bwMode="auto">
          <a:xfrm>
            <a:off x="7094538" y="4000500"/>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102" name="Oval 455"/>
          <p:cNvSpPr>
            <a:spLocks noChangeArrowheads="1"/>
          </p:cNvSpPr>
          <p:nvPr/>
        </p:nvSpPr>
        <p:spPr bwMode="auto">
          <a:xfrm>
            <a:off x="7175500" y="4071938"/>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sp>
        <p:nvSpPr>
          <p:cNvPr id="2103" name="Oval 456"/>
          <p:cNvSpPr>
            <a:spLocks noChangeArrowheads="1"/>
          </p:cNvSpPr>
          <p:nvPr/>
        </p:nvSpPr>
        <p:spPr bwMode="auto">
          <a:xfrm>
            <a:off x="7265988" y="4171950"/>
            <a:ext cx="76200" cy="76200"/>
          </a:xfrm>
          <a:prstGeom prst="ellipse">
            <a:avLst/>
          </a:prstGeom>
          <a:solidFill>
            <a:srgbClr val="FF9900"/>
          </a:solidFill>
          <a:ln w="9525">
            <a:solidFill>
              <a:srgbClr val="FF9900"/>
            </a:solidFill>
            <a:round/>
            <a:headEnd/>
            <a:tailEnd/>
          </a:ln>
        </p:spPr>
        <p:txBody>
          <a:bodyPr wrap="none" anchor="ctr"/>
          <a:lstStyle/>
          <a:p>
            <a:endParaRPr lang="en-US" i="0" dirty="0">
              <a:latin typeface="Arial" charset="0"/>
            </a:endParaRPr>
          </a:p>
        </p:txBody>
      </p:sp>
      <p:grpSp>
        <p:nvGrpSpPr>
          <p:cNvPr id="8" name="Group 497"/>
          <p:cNvGrpSpPr>
            <a:grpSpLocks/>
          </p:cNvGrpSpPr>
          <p:nvPr/>
        </p:nvGrpSpPr>
        <p:grpSpPr bwMode="auto">
          <a:xfrm>
            <a:off x="609600" y="228600"/>
            <a:ext cx="8258175" cy="1905000"/>
            <a:chOff x="384" y="164"/>
            <a:chExt cx="5202" cy="1200"/>
          </a:xfrm>
        </p:grpSpPr>
        <p:grpSp>
          <p:nvGrpSpPr>
            <p:cNvPr id="9" name="Group 158"/>
            <p:cNvGrpSpPr>
              <a:grpSpLocks/>
            </p:cNvGrpSpPr>
            <p:nvPr/>
          </p:nvGrpSpPr>
          <p:grpSpPr bwMode="auto">
            <a:xfrm>
              <a:off x="384" y="164"/>
              <a:ext cx="4861" cy="1200"/>
              <a:chOff x="348" y="164"/>
              <a:chExt cx="4861" cy="1200"/>
            </a:xfrm>
          </p:grpSpPr>
          <p:grpSp>
            <p:nvGrpSpPr>
              <p:cNvPr id="10" name="Group 159"/>
              <p:cNvGrpSpPr>
                <a:grpSpLocks/>
              </p:cNvGrpSpPr>
              <p:nvPr/>
            </p:nvGrpSpPr>
            <p:grpSpPr bwMode="auto">
              <a:xfrm>
                <a:off x="348" y="524"/>
                <a:ext cx="677" cy="598"/>
                <a:chOff x="348" y="524"/>
                <a:chExt cx="677" cy="598"/>
              </a:xfrm>
            </p:grpSpPr>
            <p:sp>
              <p:nvSpPr>
                <p:cNvPr id="2275" name="Oval 160"/>
                <p:cNvSpPr>
                  <a:spLocks noChangeArrowheads="1"/>
                </p:cNvSpPr>
                <p:nvPr/>
              </p:nvSpPr>
              <p:spPr bwMode="auto">
                <a:xfrm>
                  <a:off x="369" y="86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6" name="Oval 161"/>
                <p:cNvSpPr>
                  <a:spLocks noChangeArrowheads="1"/>
                </p:cNvSpPr>
                <p:nvPr/>
              </p:nvSpPr>
              <p:spPr bwMode="auto">
                <a:xfrm>
                  <a:off x="510" y="52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7" name="Oval 162"/>
                <p:cNvSpPr>
                  <a:spLocks noChangeArrowheads="1"/>
                </p:cNvSpPr>
                <p:nvPr/>
              </p:nvSpPr>
              <p:spPr bwMode="auto">
                <a:xfrm>
                  <a:off x="444" y="83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8" name="Oval 163"/>
                <p:cNvSpPr>
                  <a:spLocks noChangeArrowheads="1"/>
                </p:cNvSpPr>
                <p:nvPr/>
              </p:nvSpPr>
              <p:spPr bwMode="auto">
                <a:xfrm>
                  <a:off x="432" y="92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9" name="Oval 164"/>
                <p:cNvSpPr>
                  <a:spLocks noChangeArrowheads="1"/>
                </p:cNvSpPr>
                <p:nvPr/>
              </p:nvSpPr>
              <p:spPr bwMode="auto">
                <a:xfrm>
                  <a:off x="417" y="77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0" name="Oval 165"/>
                <p:cNvSpPr>
                  <a:spLocks noChangeArrowheads="1"/>
                </p:cNvSpPr>
                <p:nvPr/>
              </p:nvSpPr>
              <p:spPr bwMode="auto">
                <a:xfrm>
                  <a:off x="507" y="74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1" name="Oval 166"/>
                <p:cNvSpPr>
                  <a:spLocks noChangeArrowheads="1"/>
                </p:cNvSpPr>
                <p:nvPr/>
              </p:nvSpPr>
              <p:spPr bwMode="auto">
                <a:xfrm>
                  <a:off x="582" y="69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2" name="Oval 167"/>
                <p:cNvSpPr>
                  <a:spLocks noChangeArrowheads="1"/>
                </p:cNvSpPr>
                <p:nvPr/>
              </p:nvSpPr>
              <p:spPr bwMode="auto">
                <a:xfrm>
                  <a:off x="636" y="63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3" name="Oval 168"/>
                <p:cNvSpPr>
                  <a:spLocks noChangeArrowheads="1"/>
                </p:cNvSpPr>
                <p:nvPr/>
              </p:nvSpPr>
              <p:spPr bwMode="auto">
                <a:xfrm>
                  <a:off x="579" y="77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4" name="Oval 169"/>
                <p:cNvSpPr>
                  <a:spLocks noChangeArrowheads="1"/>
                </p:cNvSpPr>
                <p:nvPr/>
              </p:nvSpPr>
              <p:spPr bwMode="auto">
                <a:xfrm>
                  <a:off x="519" y="81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5" name="Oval 170"/>
                <p:cNvSpPr>
                  <a:spLocks noChangeArrowheads="1"/>
                </p:cNvSpPr>
                <p:nvPr/>
              </p:nvSpPr>
              <p:spPr bwMode="auto">
                <a:xfrm>
                  <a:off x="651" y="69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6" name="Oval 171"/>
                <p:cNvSpPr>
                  <a:spLocks noChangeArrowheads="1"/>
                </p:cNvSpPr>
                <p:nvPr/>
              </p:nvSpPr>
              <p:spPr bwMode="auto">
                <a:xfrm>
                  <a:off x="504" y="89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7" name="Oval 172"/>
                <p:cNvSpPr>
                  <a:spLocks noChangeArrowheads="1"/>
                </p:cNvSpPr>
                <p:nvPr/>
              </p:nvSpPr>
              <p:spPr bwMode="auto">
                <a:xfrm>
                  <a:off x="540" y="92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8" name="Oval 173"/>
                <p:cNvSpPr>
                  <a:spLocks noChangeArrowheads="1"/>
                </p:cNvSpPr>
                <p:nvPr/>
              </p:nvSpPr>
              <p:spPr bwMode="auto">
                <a:xfrm>
                  <a:off x="740" y="66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89" name="Oval 174"/>
                <p:cNvSpPr>
                  <a:spLocks noChangeArrowheads="1"/>
                </p:cNvSpPr>
                <p:nvPr/>
              </p:nvSpPr>
              <p:spPr bwMode="auto">
                <a:xfrm>
                  <a:off x="660" y="76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0" name="Oval 175"/>
                <p:cNvSpPr>
                  <a:spLocks noChangeArrowheads="1"/>
                </p:cNvSpPr>
                <p:nvPr/>
              </p:nvSpPr>
              <p:spPr bwMode="auto">
                <a:xfrm>
                  <a:off x="992" y="69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1" name="Oval 176"/>
                <p:cNvSpPr>
                  <a:spLocks noChangeArrowheads="1"/>
                </p:cNvSpPr>
                <p:nvPr/>
              </p:nvSpPr>
              <p:spPr bwMode="auto">
                <a:xfrm>
                  <a:off x="868" y="108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2" name="Oval 177"/>
                <p:cNvSpPr>
                  <a:spLocks noChangeArrowheads="1"/>
                </p:cNvSpPr>
                <p:nvPr/>
              </p:nvSpPr>
              <p:spPr bwMode="auto">
                <a:xfrm>
                  <a:off x="884" y="97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3" name="Oval 178"/>
                <p:cNvSpPr>
                  <a:spLocks noChangeArrowheads="1"/>
                </p:cNvSpPr>
                <p:nvPr/>
              </p:nvSpPr>
              <p:spPr bwMode="auto">
                <a:xfrm>
                  <a:off x="908" y="86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4" name="Oval 179"/>
                <p:cNvSpPr>
                  <a:spLocks noChangeArrowheads="1"/>
                </p:cNvSpPr>
                <p:nvPr/>
              </p:nvSpPr>
              <p:spPr bwMode="auto">
                <a:xfrm>
                  <a:off x="932" y="76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5" name="Oval 180"/>
                <p:cNvSpPr>
                  <a:spLocks noChangeArrowheads="1"/>
                </p:cNvSpPr>
                <p:nvPr/>
              </p:nvSpPr>
              <p:spPr bwMode="auto">
                <a:xfrm>
                  <a:off x="812" y="102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6" name="Oval 181"/>
                <p:cNvSpPr>
                  <a:spLocks noChangeArrowheads="1"/>
                </p:cNvSpPr>
                <p:nvPr/>
              </p:nvSpPr>
              <p:spPr bwMode="auto">
                <a:xfrm>
                  <a:off x="832" y="91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7" name="Oval 182"/>
                <p:cNvSpPr>
                  <a:spLocks noChangeArrowheads="1"/>
                </p:cNvSpPr>
                <p:nvPr/>
              </p:nvSpPr>
              <p:spPr bwMode="auto">
                <a:xfrm>
                  <a:off x="856" y="81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8" name="Oval 183"/>
                <p:cNvSpPr>
                  <a:spLocks noChangeArrowheads="1"/>
                </p:cNvSpPr>
                <p:nvPr/>
              </p:nvSpPr>
              <p:spPr bwMode="auto">
                <a:xfrm>
                  <a:off x="908" y="70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99" name="Oval 184"/>
                <p:cNvSpPr>
                  <a:spLocks noChangeArrowheads="1"/>
                </p:cNvSpPr>
                <p:nvPr/>
              </p:nvSpPr>
              <p:spPr bwMode="auto">
                <a:xfrm>
                  <a:off x="840" y="66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0" name="Oval 185"/>
                <p:cNvSpPr>
                  <a:spLocks noChangeArrowheads="1"/>
                </p:cNvSpPr>
                <p:nvPr/>
              </p:nvSpPr>
              <p:spPr bwMode="auto">
                <a:xfrm>
                  <a:off x="596" y="83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1" name="Oval 186"/>
                <p:cNvSpPr>
                  <a:spLocks noChangeArrowheads="1"/>
                </p:cNvSpPr>
                <p:nvPr/>
              </p:nvSpPr>
              <p:spPr bwMode="auto">
                <a:xfrm>
                  <a:off x="492" y="98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2" name="Oval 187"/>
                <p:cNvSpPr>
                  <a:spLocks noChangeArrowheads="1"/>
                </p:cNvSpPr>
                <p:nvPr/>
              </p:nvSpPr>
              <p:spPr bwMode="auto">
                <a:xfrm>
                  <a:off x="572" y="99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3" name="Oval 188"/>
                <p:cNvSpPr>
                  <a:spLocks noChangeArrowheads="1"/>
                </p:cNvSpPr>
                <p:nvPr/>
              </p:nvSpPr>
              <p:spPr bwMode="auto">
                <a:xfrm>
                  <a:off x="772" y="107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4" name="Oval 189"/>
                <p:cNvSpPr>
                  <a:spLocks noChangeArrowheads="1"/>
                </p:cNvSpPr>
                <p:nvPr/>
              </p:nvSpPr>
              <p:spPr bwMode="auto">
                <a:xfrm>
                  <a:off x="628" y="102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5" name="Oval 190"/>
                <p:cNvSpPr>
                  <a:spLocks noChangeArrowheads="1"/>
                </p:cNvSpPr>
                <p:nvPr/>
              </p:nvSpPr>
              <p:spPr bwMode="auto">
                <a:xfrm>
                  <a:off x="692" y="104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6" name="Oval 191"/>
                <p:cNvSpPr>
                  <a:spLocks noChangeArrowheads="1"/>
                </p:cNvSpPr>
                <p:nvPr/>
              </p:nvSpPr>
              <p:spPr bwMode="auto">
                <a:xfrm>
                  <a:off x="604" y="93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7" name="Oval 192"/>
                <p:cNvSpPr>
                  <a:spLocks noChangeArrowheads="1"/>
                </p:cNvSpPr>
                <p:nvPr/>
              </p:nvSpPr>
              <p:spPr bwMode="auto">
                <a:xfrm>
                  <a:off x="664" y="97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8" name="Oval 193"/>
                <p:cNvSpPr>
                  <a:spLocks noChangeArrowheads="1"/>
                </p:cNvSpPr>
                <p:nvPr/>
              </p:nvSpPr>
              <p:spPr bwMode="auto">
                <a:xfrm>
                  <a:off x="740" y="99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09" name="Oval 194"/>
                <p:cNvSpPr>
                  <a:spLocks noChangeArrowheads="1"/>
                </p:cNvSpPr>
                <p:nvPr/>
              </p:nvSpPr>
              <p:spPr bwMode="auto">
                <a:xfrm>
                  <a:off x="796" y="96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0" name="Oval 195"/>
                <p:cNvSpPr>
                  <a:spLocks noChangeArrowheads="1"/>
                </p:cNvSpPr>
                <p:nvPr/>
              </p:nvSpPr>
              <p:spPr bwMode="auto">
                <a:xfrm>
                  <a:off x="564" y="88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1" name="Oval 196"/>
                <p:cNvSpPr>
                  <a:spLocks noChangeArrowheads="1"/>
                </p:cNvSpPr>
                <p:nvPr/>
              </p:nvSpPr>
              <p:spPr bwMode="auto">
                <a:xfrm>
                  <a:off x="660" y="87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2" name="Oval 197"/>
                <p:cNvSpPr>
                  <a:spLocks noChangeArrowheads="1"/>
                </p:cNvSpPr>
                <p:nvPr/>
              </p:nvSpPr>
              <p:spPr bwMode="auto">
                <a:xfrm>
                  <a:off x="728" y="90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3" name="Oval 198"/>
                <p:cNvSpPr>
                  <a:spLocks noChangeArrowheads="1"/>
                </p:cNvSpPr>
                <p:nvPr/>
              </p:nvSpPr>
              <p:spPr bwMode="auto">
                <a:xfrm>
                  <a:off x="348" y="94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4" name="Oval 199"/>
                <p:cNvSpPr>
                  <a:spLocks noChangeArrowheads="1"/>
                </p:cNvSpPr>
                <p:nvPr/>
              </p:nvSpPr>
              <p:spPr bwMode="auto">
                <a:xfrm>
                  <a:off x="484" y="60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5" name="Oval 200"/>
                <p:cNvSpPr>
                  <a:spLocks noChangeArrowheads="1"/>
                </p:cNvSpPr>
                <p:nvPr/>
              </p:nvSpPr>
              <p:spPr bwMode="auto">
                <a:xfrm>
                  <a:off x="680" y="81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6" name="Oval 201"/>
                <p:cNvSpPr>
                  <a:spLocks noChangeArrowheads="1"/>
                </p:cNvSpPr>
                <p:nvPr/>
              </p:nvSpPr>
              <p:spPr bwMode="auto">
                <a:xfrm>
                  <a:off x="712" y="72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7" name="Oval 202"/>
                <p:cNvSpPr>
                  <a:spLocks noChangeArrowheads="1"/>
                </p:cNvSpPr>
                <p:nvPr/>
              </p:nvSpPr>
              <p:spPr bwMode="auto">
                <a:xfrm>
                  <a:off x="792" y="71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8" name="Oval 203"/>
                <p:cNvSpPr>
                  <a:spLocks noChangeArrowheads="1"/>
                </p:cNvSpPr>
                <p:nvPr/>
              </p:nvSpPr>
              <p:spPr bwMode="auto">
                <a:xfrm>
                  <a:off x="860" y="74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19" name="Oval 204"/>
                <p:cNvSpPr>
                  <a:spLocks noChangeArrowheads="1"/>
                </p:cNvSpPr>
                <p:nvPr/>
              </p:nvSpPr>
              <p:spPr bwMode="auto">
                <a:xfrm>
                  <a:off x="928" y="93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20" name="Oval 205"/>
                <p:cNvSpPr>
                  <a:spLocks noChangeArrowheads="1"/>
                </p:cNvSpPr>
                <p:nvPr/>
              </p:nvSpPr>
              <p:spPr bwMode="auto">
                <a:xfrm>
                  <a:off x="724" y="78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21" name="Oval 206"/>
                <p:cNvSpPr>
                  <a:spLocks noChangeArrowheads="1"/>
                </p:cNvSpPr>
                <p:nvPr/>
              </p:nvSpPr>
              <p:spPr bwMode="auto">
                <a:xfrm>
                  <a:off x="792" y="77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22" name="Oval 207"/>
                <p:cNvSpPr>
                  <a:spLocks noChangeArrowheads="1"/>
                </p:cNvSpPr>
                <p:nvPr/>
              </p:nvSpPr>
              <p:spPr bwMode="auto">
                <a:xfrm>
                  <a:off x="832" y="85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23" name="Oval 208"/>
                <p:cNvSpPr>
                  <a:spLocks noChangeArrowheads="1"/>
                </p:cNvSpPr>
                <p:nvPr/>
              </p:nvSpPr>
              <p:spPr bwMode="auto">
                <a:xfrm>
                  <a:off x="424" y="70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24" name="Oval 209"/>
                <p:cNvSpPr>
                  <a:spLocks noChangeArrowheads="1"/>
                </p:cNvSpPr>
                <p:nvPr/>
              </p:nvSpPr>
              <p:spPr bwMode="auto">
                <a:xfrm>
                  <a:off x="756" y="83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325" name="Oval 210"/>
                <p:cNvSpPr>
                  <a:spLocks noChangeArrowheads="1"/>
                </p:cNvSpPr>
                <p:nvPr/>
              </p:nvSpPr>
              <p:spPr bwMode="auto">
                <a:xfrm>
                  <a:off x="924" y="64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grpSp>
            <p:nvGrpSpPr>
              <p:cNvPr id="11" name="Group 211"/>
              <p:cNvGrpSpPr>
                <a:grpSpLocks/>
              </p:cNvGrpSpPr>
              <p:nvPr/>
            </p:nvGrpSpPr>
            <p:grpSpPr bwMode="auto">
              <a:xfrm>
                <a:off x="543" y="164"/>
                <a:ext cx="588" cy="465"/>
                <a:chOff x="543" y="164"/>
                <a:chExt cx="588" cy="465"/>
              </a:xfrm>
            </p:grpSpPr>
            <p:sp>
              <p:nvSpPr>
                <p:cNvPr id="2225" name="Oval 212"/>
                <p:cNvSpPr>
                  <a:spLocks noChangeArrowheads="1"/>
                </p:cNvSpPr>
                <p:nvPr/>
              </p:nvSpPr>
              <p:spPr bwMode="auto">
                <a:xfrm>
                  <a:off x="837" y="32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6" name="Oval 213"/>
                <p:cNvSpPr>
                  <a:spLocks noChangeArrowheads="1"/>
                </p:cNvSpPr>
                <p:nvPr/>
              </p:nvSpPr>
              <p:spPr bwMode="auto">
                <a:xfrm>
                  <a:off x="855" y="46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7" name="Oval 214"/>
                <p:cNvSpPr>
                  <a:spLocks noChangeArrowheads="1"/>
                </p:cNvSpPr>
                <p:nvPr/>
              </p:nvSpPr>
              <p:spPr bwMode="auto">
                <a:xfrm>
                  <a:off x="951" y="56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8" name="Oval 215"/>
                <p:cNvSpPr>
                  <a:spLocks noChangeArrowheads="1"/>
                </p:cNvSpPr>
                <p:nvPr/>
              </p:nvSpPr>
              <p:spPr bwMode="auto">
                <a:xfrm>
                  <a:off x="552" y="31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9" name="Oval 216"/>
                <p:cNvSpPr>
                  <a:spLocks noChangeArrowheads="1"/>
                </p:cNvSpPr>
                <p:nvPr/>
              </p:nvSpPr>
              <p:spPr bwMode="auto">
                <a:xfrm>
                  <a:off x="648" y="41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0" name="Oval 217"/>
                <p:cNvSpPr>
                  <a:spLocks noChangeArrowheads="1"/>
                </p:cNvSpPr>
                <p:nvPr/>
              </p:nvSpPr>
              <p:spPr bwMode="auto">
                <a:xfrm>
                  <a:off x="834" y="23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1" name="Oval 218"/>
                <p:cNvSpPr>
                  <a:spLocks noChangeArrowheads="1"/>
                </p:cNvSpPr>
                <p:nvPr/>
              </p:nvSpPr>
              <p:spPr bwMode="auto">
                <a:xfrm>
                  <a:off x="930" y="33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2" name="Oval 219"/>
                <p:cNvSpPr>
                  <a:spLocks noChangeArrowheads="1"/>
                </p:cNvSpPr>
                <p:nvPr/>
              </p:nvSpPr>
              <p:spPr bwMode="auto">
                <a:xfrm>
                  <a:off x="1026" y="42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3" name="Oval 220"/>
                <p:cNvSpPr>
                  <a:spLocks noChangeArrowheads="1"/>
                </p:cNvSpPr>
                <p:nvPr/>
              </p:nvSpPr>
              <p:spPr bwMode="auto">
                <a:xfrm>
                  <a:off x="945" y="28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4" name="Oval 221"/>
                <p:cNvSpPr>
                  <a:spLocks noChangeArrowheads="1"/>
                </p:cNvSpPr>
                <p:nvPr/>
              </p:nvSpPr>
              <p:spPr bwMode="auto">
                <a:xfrm>
                  <a:off x="1008" y="47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5" name="Oval 222"/>
                <p:cNvSpPr>
                  <a:spLocks noChangeArrowheads="1"/>
                </p:cNvSpPr>
                <p:nvPr/>
              </p:nvSpPr>
              <p:spPr bwMode="auto">
                <a:xfrm>
                  <a:off x="1086" y="32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6" name="Oval 223"/>
                <p:cNvSpPr>
                  <a:spLocks noChangeArrowheads="1"/>
                </p:cNvSpPr>
                <p:nvPr/>
              </p:nvSpPr>
              <p:spPr bwMode="auto">
                <a:xfrm>
                  <a:off x="990" y="25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7" name="Oval 224"/>
                <p:cNvSpPr>
                  <a:spLocks noChangeArrowheads="1"/>
                </p:cNvSpPr>
                <p:nvPr/>
              </p:nvSpPr>
              <p:spPr bwMode="auto">
                <a:xfrm>
                  <a:off x="945" y="49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8" name="Oval 225"/>
                <p:cNvSpPr>
                  <a:spLocks noChangeArrowheads="1"/>
                </p:cNvSpPr>
                <p:nvPr/>
              </p:nvSpPr>
              <p:spPr bwMode="auto">
                <a:xfrm>
                  <a:off x="1098" y="27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39" name="Oval 226"/>
                <p:cNvSpPr>
                  <a:spLocks noChangeArrowheads="1"/>
                </p:cNvSpPr>
                <p:nvPr/>
              </p:nvSpPr>
              <p:spPr bwMode="auto">
                <a:xfrm>
                  <a:off x="876" y="39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0" name="Oval 227"/>
                <p:cNvSpPr>
                  <a:spLocks noChangeArrowheads="1"/>
                </p:cNvSpPr>
                <p:nvPr/>
              </p:nvSpPr>
              <p:spPr bwMode="auto">
                <a:xfrm>
                  <a:off x="894" y="52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1" name="Oval 228"/>
                <p:cNvSpPr>
                  <a:spLocks noChangeArrowheads="1"/>
                </p:cNvSpPr>
                <p:nvPr/>
              </p:nvSpPr>
              <p:spPr bwMode="auto">
                <a:xfrm>
                  <a:off x="762" y="54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2" name="Oval 229"/>
                <p:cNvSpPr>
                  <a:spLocks noChangeArrowheads="1"/>
                </p:cNvSpPr>
                <p:nvPr/>
              </p:nvSpPr>
              <p:spPr bwMode="auto">
                <a:xfrm>
                  <a:off x="726" y="43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3" name="Oval 230"/>
                <p:cNvSpPr>
                  <a:spLocks noChangeArrowheads="1"/>
                </p:cNvSpPr>
                <p:nvPr/>
              </p:nvSpPr>
              <p:spPr bwMode="auto">
                <a:xfrm>
                  <a:off x="822" y="53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4" name="Oval 231"/>
                <p:cNvSpPr>
                  <a:spLocks noChangeArrowheads="1"/>
                </p:cNvSpPr>
                <p:nvPr/>
              </p:nvSpPr>
              <p:spPr bwMode="auto">
                <a:xfrm>
                  <a:off x="933" y="42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5" name="Oval 232"/>
                <p:cNvSpPr>
                  <a:spLocks noChangeArrowheads="1"/>
                </p:cNvSpPr>
                <p:nvPr/>
              </p:nvSpPr>
              <p:spPr bwMode="auto">
                <a:xfrm>
                  <a:off x="993" y="37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6" name="Oval 233"/>
                <p:cNvSpPr>
                  <a:spLocks noChangeArrowheads="1"/>
                </p:cNvSpPr>
                <p:nvPr/>
              </p:nvSpPr>
              <p:spPr bwMode="auto">
                <a:xfrm>
                  <a:off x="1056" y="38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7" name="Oval 234"/>
                <p:cNvSpPr>
                  <a:spLocks noChangeArrowheads="1"/>
                </p:cNvSpPr>
                <p:nvPr/>
              </p:nvSpPr>
              <p:spPr bwMode="auto">
                <a:xfrm>
                  <a:off x="1047" y="27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8" name="Oval 235"/>
                <p:cNvSpPr>
                  <a:spLocks noChangeArrowheads="1"/>
                </p:cNvSpPr>
                <p:nvPr/>
              </p:nvSpPr>
              <p:spPr bwMode="auto">
                <a:xfrm>
                  <a:off x="1026" y="53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49" name="Oval 236"/>
                <p:cNvSpPr>
                  <a:spLocks noChangeArrowheads="1"/>
                </p:cNvSpPr>
                <p:nvPr/>
              </p:nvSpPr>
              <p:spPr bwMode="auto">
                <a:xfrm>
                  <a:off x="1005" y="59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0" name="Oval 237"/>
                <p:cNvSpPr>
                  <a:spLocks noChangeArrowheads="1"/>
                </p:cNvSpPr>
                <p:nvPr/>
              </p:nvSpPr>
              <p:spPr bwMode="auto">
                <a:xfrm>
                  <a:off x="876" y="56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1" name="Oval 238"/>
                <p:cNvSpPr>
                  <a:spLocks noChangeArrowheads="1"/>
                </p:cNvSpPr>
                <p:nvPr/>
              </p:nvSpPr>
              <p:spPr bwMode="auto">
                <a:xfrm>
                  <a:off x="678" y="37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2" name="Oval 239"/>
                <p:cNvSpPr>
                  <a:spLocks noChangeArrowheads="1"/>
                </p:cNvSpPr>
                <p:nvPr/>
              </p:nvSpPr>
              <p:spPr bwMode="auto">
                <a:xfrm>
                  <a:off x="804" y="19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3" name="Oval 240"/>
                <p:cNvSpPr>
                  <a:spLocks noChangeArrowheads="1"/>
                </p:cNvSpPr>
                <p:nvPr/>
              </p:nvSpPr>
              <p:spPr bwMode="auto">
                <a:xfrm>
                  <a:off x="600" y="23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4" name="Oval 241"/>
                <p:cNvSpPr>
                  <a:spLocks noChangeArrowheads="1"/>
                </p:cNvSpPr>
                <p:nvPr/>
              </p:nvSpPr>
              <p:spPr bwMode="auto">
                <a:xfrm>
                  <a:off x="798" y="31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5" name="Oval 242"/>
                <p:cNvSpPr>
                  <a:spLocks noChangeArrowheads="1"/>
                </p:cNvSpPr>
                <p:nvPr/>
              </p:nvSpPr>
              <p:spPr bwMode="auto">
                <a:xfrm>
                  <a:off x="639" y="33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6" name="Oval 243"/>
                <p:cNvSpPr>
                  <a:spLocks noChangeArrowheads="1"/>
                </p:cNvSpPr>
                <p:nvPr/>
              </p:nvSpPr>
              <p:spPr bwMode="auto">
                <a:xfrm>
                  <a:off x="885" y="28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7" name="Oval 244"/>
                <p:cNvSpPr>
                  <a:spLocks noChangeArrowheads="1"/>
                </p:cNvSpPr>
                <p:nvPr/>
              </p:nvSpPr>
              <p:spPr bwMode="auto">
                <a:xfrm>
                  <a:off x="546" y="19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8" name="Oval 245"/>
                <p:cNvSpPr>
                  <a:spLocks noChangeArrowheads="1"/>
                </p:cNvSpPr>
                <p:nvPr/>
              </p:nvSpPr>
              <p:spPr bwMode="auto">
                <a:xfrm>
                  <a:off x="705" y="29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59" name="Oval 246"/>
                <p:cNvSpPr>
                  <a:spLocks noChangeArrowheads="1"/>
                </p:cNvSpPr>
                <p:nvPr/>
              </p:nvSpPr>
              <p:spPr bwMode="auto">
                <a:xfrm>
                  <a:off x="582" y="35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0" name="Oval 247"/>
                <p:cNvSpPr>
                  <a:spLocks noChangeArrowheads="1"/>
                </p:cNvSpPr>
                <p:nvPr/>
              </p:nvSpPr>
              <p:spPr bwMode="auto">
                <a:xfrm>
                  <a:off x="543" y="40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1" name="Oval 248"/>
                <p:cNvSpPr>
                  <a:spLocks noChangeArrowheads="1"/>
                </p:cNvSpPr>
                <p:nvPr/>
              </p:nvSpPr>
              <p:spPr bwMode="auto">
                <a:xfrm>
                  <a:off x="891" y="23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2" name="Oval 249"/>
                <p:cNvSpPr>
                  <a:spLocks noChangeArrowheads="1"/>
                </p:cNvSpPr>
                <p:nvPr/>
              </p:nvSpPr>
              <p:spPr bwMode="auto">
                <a:xfrm>
                  <a:off x="741" y="32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3" name="Oval 250"/>
                <p:cNvSpPr>
                  <a:spLocks noChangeArrowheads="1"/>
                </p:cNvSpPr>
                <p:nvPr/>
              </p:nvSpPr>
              <p:spPr bwMode="auto">
                <a:xfrm>
                  <a:off x="792" y="36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4" name="Oval 251"/>
                <p:cNvSpPr>
                  <a:spLocks noChangeArrowheads="1"/>
                </p:cNvSpPr>
                <p:nvPr/>
              </p:nvSpPr>
              <p:spPr bwMode="auto">
                <a:xfrm>
                  <a:off x="801" y="41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5" name="Oval 252"/>
                <p:cNvSpPr>
                  <a:spLocks noChangeArrowheads="1"/>
                </p:cNvSpPr>
                <p:nvPr/>
              </p:nvSpPr>
              <p:spPr bwMode="auto">
                <a:xfrm>
                  <a:off x="585" y="51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6" name="Oval 253"/>
                <p:cNvSpPr>
                  <a:spLocks noChangeArrowheads="1"/>
                </p:cNvSpPr>
                <p:nvPr/>
              </p:nvSpPr>
              <p:spPr bwMode="auto">
                <a:xfrm>
                  <a:off x="750" y="16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7" name="Oval 254"/>
                <p:cNvSpPr>
                  <a:spLocks noChangeArrowheads="1"/>
                </p:cNvSpPr>
                <p:nvPr/>
              </p:nvSpPr>
              <p:spPr bwMode="auto">
                <a:xfrm>
                  <a:off x="660" y="46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8" name="Oval 255"/>
                <p:cNvSpPr>
                  <a:spLocks noChangeArrowheads="1"/>
                </p:cNvSpPr>
                <p:nvPr/>
              </p:nvSpPr>
              <p:spPr bwMode="auto">
                <a:xfrm>
                  <a:off x="654" y="51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69" name="Oval 256"/>
                <p:cNvSpPr>
                  <a:spLocks noChangeArrowheads="1"/>
                </p:cNvSpPr>
                <p:nvPr/>
              </p:nvSpPr>
              <p:spPr bwMode="auto">
                <a:xfrm>
                  <a:off x="702" y="55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0" name="Oval 257"/>
                <p:cNvSpPr>
                  <a:spLocks noChangeArrowheads="1"/>
                </p:cNvSpPr>
                <p:nvPr/>
              </p:nvSpPr>
              <p:spPr bwMode="auto">
                <a:xfrm>
                  <a:off x="735" y="38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1" name="Oval 258"/>
                <p:cNvSpPr>
                  <a:spLocks noChangeArrowheads="1"/>
                </p:cNvSpPr>
                <p:nvPr/>
              </p:nvSpPr>
              <p:spPr bwMode="auto">
                <a:xfrm>
                  <a:off x="588" y="44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2" name="Oval 259"/>
                <p:cNvSpPr>
                  <a:spLocks noChangeArrowheads="1"/>
                </p:cNvSpPr>
                <p:nvPr/>
              </p:nvSpPr>
              <p:spPr bwMode="auto">
                <a:xfrm>
                  <a:off x="555" y="25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3" name="Oval 260"/>
                <p:cNvSpPr>
                  <a:spLocks noChangeArrowheads="1"/>
                </p:cNvSpPr>
                <p:nvPr/>
              </p:nvSpPr>
              <p:spPr bwMode="auto">
                <a:xfrm>
                  <a:off x="732" y="49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74" name="Oval 261"/>
                <p:cNvSpPr>
                  <a:spLocks noChangeArrowheads="1"/>
                </p:cNvSpPr>
                <p:nvPr/>
              </p:nvSpPr>
              <p:spPr bwMode="auto">
                <a:xfrm>
                  <a:off x="795" y="47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grpSp>
            <p:nvGrpSpPr>
              <p:cNvPr id="12" name="Group 262"/>
              <p:cNvGrpSpPr>
                <a:grpSpLocks/>
              </p:cNvGrpSpPr>
              <p:nvPr/>
            </p:nvGrpSpPr>
            <p:grpSpPr bwMode="auto">
              <a:xfrm>
                <a:off x="3566" y="686"/>
                <a:ext cx="726" cy="678"/>
                <a:chOff x="3566" y="686"/>
                <a:chExt cx="726" cy="678"/>
              </a:xfrm>
            </p:grpSpPr>
            <p:sp>
              <p:nvSpPr>
                <p:cNvPr id="2175" name="Oval 263"/>
                <p:cNvSpPr>
                  <a:spLocks noChangeArrowheads="1"/>
                </p:cNvSpPr>
                <p:nvPr/>
              </p:nvSpPr>
              <p:spPr bwMode="auto">
                <a:xfrm>
                  <a:off x="3761" y="86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6" name="Oval 264"/>
                <p:cNvSpPr>
                  <a:spLocks noChangeArrowheads="1"/>
                </p:cNvSpPr>
                <p:nvPr/>
              </p:nvSpPr>
              <p:spPr bwMode="auto">
                <a:xfrm>
                  <a:off x="4103" y="94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7" name="Oval 265"/>
                <p:cNvSpPr>
                  <a:spLocks noChangeArrowheads="1"/>
                </p:cNvSpPr>
                <p:nvPr/>
              </p:nvSpPr>
              <p:spPr bwMode="auto">
                <a:xfrm>
                  <a:off x="3947" y="106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8" name="Oval 266"/>
                <p:cNvSpPr>
                  <a:spLocks noChangeArrowheads="1"/>
                </p:cNvSpPr>
                <p:nvPr/>
              </p:nvSpPr>
              <p:spPr bwMode="auto">
                <a:xfrm>
                  <a:off x="4121" y="119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9" name="Oval 267"/>
                <p:cNvSpPr>
                  <a:spLocks noChangeArrowheads="1"/>
                </p:cNvSpPr>
                <p:nvPr/>
              </p:nvSpPr>
              <p:spPr bwMode="auto">
                <a:xfrm>
                  <a:off x="3644" y="79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0" name="Oval 268"/>
                <p:cNvSpPr>
                  <a:spLocks noChangeArrowheads="1"/>
                </p:cNvSpPr>
                <p:nvPr/>
              </p:nvSpPr>
              <p:spPr bwMode="auto">
                <a:xfrm>
                  <a:off x="3707" y="81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1" name="Oval 269"/>
                <p:cNvSpPr>
                  <a:spLocks noChangeArrowheads="1"/>
                </p:cNvSpPr>
                <p:nvPr/>
              </p:nvSpPr>
              <p:spPr bwMode="auto">
                <a:xfrm>
                  <a:off x="3830" y="80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2" name="Oval 270"/>
                <p:cNvSpPr>
                  <a:spLocks noChangeArrowheads="1"/>
                </p:cNvSpPr>
                <p:nvPr/>
              </p:nvSpPr>
              <p:spPr bwMode="auto">
                <a:xfrm>
                  <a:off x="3920" y="77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3" name="Oval 271"/>
                <p:cNvSpPr>
                  <a:spLocks noChangeArrowheads="1"/>
                </p:cNvSpPr>
                <p:nvPr/>
              </p:nvSpPr>
              <p:spPr bwMode="auto">
                <a:xfrm>
                  <a:off x="4142" y="98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4" name="Oval 272"/>
                <p:cNvSpPr>
                  <a:spLocks noChangeArrowheads="1"/>
                </p:cNvSpPr>
                <p:nvPr/>
              </p:nvSpPr>
              <p:spPr bwMode="auto">
                <a:xfrm>
                  <a:off x="3986" y="110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5" name="Oval 273"/>
                <p:cNvSpPr>
                  <a:spLocks noChangeArrowheads="1"/>
                </p:cNvSpPr>
                <p:nvPr/>
              </p:nvSpPr>
              <p:spPr bwMode="auto">
                <a:xfrm>
                  <a:off x="4055" y="124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6" name="Oval 274"/>
                <p:cNvSpPr>
                  <a:spLocks noChangeArrowheads="1"/>
                </p:cNvSpPr>
                <p:nvPr/>
              </p:nvSpPr>
              <p:spPr bwMode="auto">
                <a:xfrm>
                  <a:off x="4229" y="125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7" name="Oval 275"/>
                <p:cNvSpPr>
                  <a:spLocks noChangeArrowheads="1"/>
                </p:cNvSpPr>
                <p:nvPr/>
              </p:nvSpPr>
              <p:spPr bwMode="auto">
                <a:xfrm>
                  <a:off x="3701" y="76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8" name="Oval 276"/>
                <p:cNvSpPr>
                  <a:spLocks noChangeArrowheads="1"/>
                </p:cNvSpPr>
                <p:nvPr/>
              </p:nvSpPr>
              <p:spPr bwMode="auto">
                <a:xfrm>
                  <a:off x="3881" y="75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89" name="Oval 277"/>
                <p:cNvSpPr>
                  <a:spLocks noChangeArrowheads="1"/>
                </p:cNvSpPr>
                <p:nvPr/>
              </p:nvSpPr>
              <p:spPr bwMode="auto">
                <a:xfrm>
                  <a:off x="4016" y="94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0" name="Oval 278"/>
                <p:cNvSpPr>
                  <a:spLocks noChangeArrowheads="1"/>
                </p:cNvSpPr>
                <p:nvPr/>
              </p:nvSpPr>
              <p:spPr bwMode="auto">
                <a:xfrm>
                  <a:off x="3926" y="111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1" name="Oval 279"/>
                <p:cNvSpPr>
                  <a:spLocks noChangeArrowheads="1"/>
                </p:cNvSpPr>
                <p:nvPr/>
              </p:nvSpPr>
              <p:spPr bwMode="auto">
                <a:xfrm>
                  <a:off x="4031" y="119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2" name="Oval 280"/>
                <p:cNvSpPr>
                  <a:spLocks noChangeArrowheads="1"/>
                </p:cNvSpPr>
                <p:nvPr/>
              </p:nvSpPr>
              <p:spPr bwMode="auto">
                <a:xfrm>
                  <a:off x="4199" y="130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3" name="Oval 281"/>
                <p:cNvSpPr>
                  <a:spLocks noChangeArrowheads="1"/>
                </p:cNvSpPr>
                <p:nvPr/>
              </p:nvSpPr>
              <p:spPr bwMode="auto">
                <a:xfrm>
                  <a:off x="3758" y="80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4" name="Oval 282"/>
                <p:cNvSpPr>
                  <a:spLocks noChangeArrowheads="1"/>
                </p:cNvSpPr>
                <p:nvPr/>
              </p:nvSpPr>
              <p:spPr bwMode="auto">
                <a:xfrm>
                  <a:off x="4022" y="75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5" name="Oval 283"/>
                <p:cNvSpPr>
                  <a:spLocks noChangeArrowheads="1"/>
                </p:cNvSpPr>
                <p:nvPr/>
              </p:nvSpPr>
              <p:spPr bwMode="auto">
                <a:xfrm>
                  <a:off x="4046" y="110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6" name="Oval 284"/>
                <p:cNvSpPr>
                  <a:spLocks noChangeArrowheads="1"/>
                </p:cNvSpPr>
                <p:nvPr/>
              </p:nvSpPr>
              <p:spPr bwMode="auto">
                <a:xfrm>
                  <a:off x="3950" y="116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7" name="Oval 285"/>
                <p:cNvSpPr>
                  <a:spLocks noChangeArrowheads="1"/>
                </p:cNvSpPr>
                <p:nvPr/>
              </p:nvSpPr>
              <p:spPr bwMode="auto">
                <a:xfrm>
                  <a:off x="4151" y="112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8" name="Oval 286"/>
                <p:cNvSpPr>
                  <a:spLocks noChangeArrowheads="1"/>
                </p:cNvSpPr>
                <p:nvPr/>
              </p:nvSpPr>
              <p:spPr bwMode="auto">
                <a:xfrm>
                  <a:off x="4259" y="119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99" name="Oval 287"/>
                <p:cNvSpPr>
                  <a:spLocks noChangeArrowheads="1"/>
                </p:cNvSpPr>
                <p:nvPr/>
              </p:nvSpPr>
              <p:spPr bwMode="auto">
                <a:xfrm>
                  <a:off x="3566" y="77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0" name="Oval 288"/>
                <p:cNvSpPr>
                  <a:spLocks noChangeArrowheads="1"/>
                </p:cNvSpPr>
                <p:nvPr/>
              </p:nvSpPr>
              <p:spPr bwMode="auto">
                <a:xfrm>
                  <a:off x="3641" y="68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1" name="Oval 289"/>
                <p:cNvSpPr>
                  <a:spLocks noChangeArrowheads="1"/>
                </p:cNvSpPr>
                <p:nvPr/>
              </p:nvSpPr>
              <p:spPr bwMode="auto">
                <a:xfrm>
                  <a:off x="3626" y="74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2" name="Oval 290"/>
                <p:cNvSpPr>
                  <a:spLocks noChangeArrowheads="1"/>
                </p:cNvSpPr>
                <p:nvPr/>
              </p:nvSpPr>
              <p:spPr bwMode="auto">
                <a:xfrm>
                  <a:off x="4220" y="106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3" name="Oval 291"/>
                <p:cNvSpPr>
                  <a:spLocks noChangeArrowheads="1"/>
                </p:cNvSpPr>
                <p:nvPr/>
              </p:nvSpPr>
              <p:spPr bwMode="auto">
                <a:xfrm>
                  <a:off x="4058" y="98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4" name="Oval 292"/>
                <p:cNvSpPr>
                  <a:spLocks noChangeArrowheads="1"/>
                </p:cNvSpPr>
                <p:nvPr/>
              </p:nvSpPr>
              <p:spPr bwMode="auto">
                <a:xfrm>
                  <a:off x="4013" y="103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5" name="Oval 293"/>
                <p:cNvSpPr>
                  <a:spLocks noChangeArrowheads="1"/>
                </p:cNvSpPr>
                <p:nvPr/>
              </p:nvSpPr>
              <p:spPr bwMode="auto">
                <a:xfrm>
                  <a:off x="3986" y="126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6" name="Oval 294"/>
                <p:cNvSpPr>
                  <a:spLocks noChangeArrowheads="1"/>
                </p:cNvSpPr>
                <p:nvPr/>
              </p:nvSpPr>
              <p:spPr bwMode="auto">
                <a:xfrm>
                  <a:off x="4103" y="127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7" name="Oval 295"/>
                <p:cNvSpPr>
                  <a:spLocks noChangeArrowheads="1"/>
                </p:cNvSpPr>
                <p:nvPr/>
              </p:nvSpPr>
              <p:spPr bwMode="auto">
                <a:xfrm>
                  <a:off x="4037" y="86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8" name="Oval 296"/>
                <p:cNvSpPr>
                  <a:spLocks noChangeArrowheads="1"/>
                </p:cNvSpPr>
                <p:nvPr/>
              </p:nvSpPr>
              <p:spPr bwMode="auto">
                <a:xfrm>
                  <a:off x="3986" y="98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09" name="Oval 297"/>
                <p:cNvSpPr>
                  <a:spLocks noChangeArrowheads="1"/>
                </p:cNvSpPr>
                <p:nvPr/>
              </p:nvSpPr>
              <p:spPr bwMode="auto">
                <a:xfrm>
                  <a:off x="4094" y="103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0" name="Oval 298"/>
                <p:cNvSpPr>
                  <a:spLocks noChangeArrowheads="1"/>
                </p:cNvSpPr>
                <p:nvPr/>
              </p:nvSpPr>
              <p:spPr bwMode="auto">
                <a:xfrm>
                  <a:off x="4037" y="130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1" name="Oval 299"/>
                <p:cNvSpPr>
                  <a:spLocks noChangeArrowheads="1"/>
                </p:cNvSpPr>
                <p:nvPr/>
              </p:nvSpPr>
              <p:spPr bwMode="auto">
                <a:xfrm>
                  <a:off x="3962" y="133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2" name="Oval 300"/>
                <p:cNvSpPr>
                  <a:spLocks noChangeArrowheads="1"/>
                </p:cNvSpPr>
                <p:nvPr/>
              </p:nvSpPr>
              <p:spPr bwMode="auto">
                <a:xfrm>
                  <a:off x="3935" y="100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3" name="Oval 301"/>
                <p:cNvSpPr>
                  <a:spLocks noChangeArrowheads="1"/>
                </p:cNvSpPr>
                <p:nvPr/>
              </p:nvSpPr>
              <p:spPr bwMode="auto">
                <a:xfrm>
                  <a:off x="4250" y="114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4" name="Oval 302"/>
                <p:cNvSpPr>
                  <a:spLocks noChangeArrowheads="1"/>
                </p:cNvSpPr>
                <p:nvPr/>
              </p:nvSpPr>
              <p:spPr bwMode="auto">
                <a:xfrm>
                  <a:off x="4199" y="111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5" name="Oval 303"/>
                <p:cNvSpPr>
                  <a:spLocks noChangeArrowheads="1"/>
                </p:cNvSpPr>
                <p:nvPr/>
              </p:nvSpPr>
              <p:spPr bwMode="auto">
                <a:xfrm>
                  <a:off x="4187" y="119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6" name="Oval 304"/>
                <p:cNvSpPr>
                  <a:spLocks noChangeArrowheads="1"/>
                </p:cNvSpPr>
                <p:nvPr/>
              </p:nvSpPr>
              <p:spPr bwMode="auto">
                <a:xfrm>
                  <a:off x="3956" y="73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7" name="Oval 305"/>
                <p:cNvSpPr>
                  <a:spLocks noChangeArrowheads="1"/>
                </p:cNvSpPr>
                <p:nvPr/>
              </p:nvSpPr>
              <p:spPr bwMode="auto">
                <a:xfrm>
                  <a:off x="4118" y="89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8" name="Oval 306"/>
                <p:cNvSpPr>
                  <a:spLocks noChangeArrowheads="1"/>
                </p:cNvSpPr>
                <p:nvPr/>
              </p:nvSpPr>
              <p:spPr bwMode="auto">
                <a:xfrm>
                  <a:off x="4103" y="108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19" name="Oval 307"/>
                <p:cNvSpPr>
                  <a:spLocks noChangeArrowheads="1"/>
                </p:cNvSpPr>
                <p:nvPr/>
              </p:nvSpPr>
              <p:spPr bwMode="auto">
                <a:xfrm>
                  <a:off x="3971" y="122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0" name="Oval 308"/>
                <p:cNvSpPr>
                  <a:spLocks noChangeArrowheads="1"/>
                </p:cNvSpPr>
                <p:nvPr/>
              </p:nvSpPr>
              <p:spPr bwMode="auto">
                <a:xfrm>
                  <a:off x="4121" y="132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1" name="Oval 309"/>
                <p:cNvSpPr>
                  <a:spLocks noChangeArrowheads="1"/>
                </p:cNvSpPr>
                <p:nvPr/>
              </p:nvSpPr>
              <p:spPr bwMode="auto">
                <a:xfrm>
                  <a:off x="4061" y="90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2" name="Oval 310"/>
                <p:cNvSpPr>
                  <a:spLocks noChangeArrowheads="1"/>
                </p:cNvSpPr>
                <p:nvPr/>
              </p:nvSpPr>
              <p:spPr bwMode="auto">
                <a:xfrm>
                  <a:off x="4004" y="114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3" name="Oval 311"/>
                <p:cNvSpPr>
                  <a:spLocks noChangeArrowheads="1"/>
                </p:cNvSpPr>
                <p:nvPr/>
              </p:nvSpPr>
              <p:spPr bwMode="auto">
                <a:xfrm>
                  <a:off x="4076" y="114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224" name="Oval 312"/>
                <p:cNvSpPr>
                  <a:spLocks noChangeArrowheads="1"/>
                </p:cNvSpPr>
                <p:nvPr/>
              </p:nvSpPr>
              <p:spPr bwMode="auto">
                <a:xfrm>
                  <a:off x="4160" y="124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grpSp>
            <p:nvGrpSpPr>
              <p:cNvPr id="13" name="Group 313"/>
              <p:cNvGrpSpPr>
                <a:grpSpLocks/>
              </p:cNvGrpSpPr>
              <p:nvPr/>
            </p:nvGrpSpPr>
            <p:grpSpPr bwMode="auto">
              <a:xfrm>
                <a:off x="4644" y="732"/>
                <a:ext cx="565" cy="483"/>
                <a:chOff x="4644" y="732"/>
                <a:chExt cx="565" cy="483"/>
              </a:xfrm>
            </p:grpSpPr>
            <p:sp>
              <p:nvSpPr>
                <p:cNvPr id="2125" name="Oval 314"/>
                <p:cNvSpPr>
                  <a:spLocks noChangeArrowheads="1"/>
                </p:cNvSpPr>
                <p:nvPr/>
              </p:nvSpPr>
              <p:spPr bwMode="auto">
                <a:xfrm>
                  <a:off x="5094" y="115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26" name="Oval 315"/>
                <p:cNvSpPr>
                  <a:spLocks noChangeArrowheads="1"/>
                </p:cNvSpPr>
                <p:nvPr/>
              </p:nvSpPr>
              <p:spPr bwMode="auto">
                <a:xfrm>
                  <a:off x="5176" y="114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27" name="Oval 316"/>
                <p:cNvSpPr>
                  <a:spLocks noChangeArrowheads="1"/>
                </p:cNvSpPr>
                <p:nvPr/>
              </p:nvSpPr>
              <p:spPr bwMode="auto">
                <a:xfrm>
                  <a:off x="4719" y="109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28" name="Oval 317"/>
                <p:cNvSpPr>
                  <a:spLocks noChangeArrowheads="1"/>
                </p:cNvSpPr>
                <p:nvPr/>
              </p:nvSpPr>
              <p:spPr bwMode="auto">
                <a:xfrm>
                  <a:off x="4995" y="91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29" name="Oval 318"/>
                <p:cNvSpPr>
                  <a:spLocks noChangeArrowheads="1"/>
                </p:cNvSpPr>
                <p:nvPr/>
              </p:nvSpPr>
              <p:spPr bwMode="auto">
                <a:xfrm>
                  <a:off x="4920" y="90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0" name="Oval 319"/>
                <p:cNvSpPr>
                  <a:spLocks noChangeArrowheads="1"/>
                </p:cNvSpPr>
                <p:nvPr/>
              </p:nvSpPr>
              <p:spPr bwMode="auto">
                <a:xfrm>
                  <a:off x="4908" y="96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1" name="Oval 320"/>
                <p:cNvSpPr>
                  <a:spLocks noChangeArrowheads="1"/>
                </p:cNvSpPr>
                <p:nvPr/>
              </p:nvSpPr>
              <p:spPr bwMode="auto">
                <a:xfrm>
                  <a:off x="4872" y="106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2" name="Oval 321"/>
                <p:cNvSpPr>
                  <a:spLocks noChangeArrowheads="1"/>
                </p:cNvSpPr>
                <p:nvPr/>
              </p:nvSpPr>
              <p:spPr bwMode="auto">
                <a:xfrm>
                  <a:off x="4965" y="105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3" name="Oval 322"/>
                <p:cNvSpPr>
                  <a:spLocks noChangeArrowheads="1"/>
                </p:cNvSpPr>
                <p:nvPr/>
              </p:nvSpPr>
              <p:spPr bwMode="auto">
                <a:xfrm>
                  <a:off x="5160" y="107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4" name="Oval 323"/>
                <p:cNvSpPr>
                  <a:spLocks noChangeArrowheads="1"/>
                </p:cNvSpPr>
                <p:nvPr/>
              </p:nvSpPr>
              <p:spPr bwMode="auto">
                <a:xfrm>
                  <a:off x="4947" y="84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5" name="Oval 324"/>
                <p:cNvSpPr>
                  <a:spLocks noChangeArrowheads="1"/>
                </p:cNvSpPr>
                <p:nvPr/>
              </p:nvSpPr>
              <p:spPr bwMode="auto">
                <a:xfrm>
                  <a:off x="5124" y="90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6" name="Oval 325"/>
                <p:cNvSpPr>
                  <a:spLocks noChangeArrowheads="1"/>
                </p:cNvSpPr>
                <p:nvPr/>
              </p:nvSpPr>
              <p:spPr bwMode="auto">
                <a:xfrm>
                  <a:off x="4983" y="99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7" name="Oval 326"/>
                <p:cNvSpPr>
                  <a:spLocks noChangeArrowheads="1"/>
                </p:cNvSpPr>
                <p:nvPr/>
              </p:nvSpPr>
              <p:spPr bwMode="auto">
                <a:xfrm>
                  <a:off x="4821" y="104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8" name="Oval 327"/>
                <p:cNvSpPr>
                  <a:spLocks noChangeArrowheads="1"/>
                </p:cNvSpPr>
                <p:nvPr/>
              </p:nvSpPr>
              <p:spPr bwMode="auto">
                <a:xfrm>
                  <a:off x="4869" y="100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39" name="Oval 328"/>
                <p:cNvSpPr>
                  <a:spLocks noChangeArrowheads="1"/>
                </p:cNvSpPr>
                <p:nvPr/>
              </p:nvSpPr>
              <p:spPr bwMode="auto">
                <a:xfrm>
                  <a:off x="5058" y="111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0" name="Oval 329"/>
                <p:cNvSpPr>
                  <a:spLocks noChangeArrowheads="1"/>
                </p:cNvSpPr>
                <p:nvPr/>
              </p:nvSpPr>
              <p:spPr bwMode="auto">
                <a:xfrm>
                  <a:off x="5034" y="88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1" name="Oval 330"/>
                <p:cNvSpPr>
                  <a:spLocks noChangeArrowheads="1"/>
                </p:cNvSpPr>
                <p:nvPr/>
              </p:nvSpPr>
              <p:spPr bwMode="auto">
                <a:xfrm>
                  <a:off x="5072" y="90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2" name="Oval 331"/>
                <p:cNvSpPr>
                  <a:spLocks noChangeArrowheads="1"/>
                </p:cNvSpPr>
                <p:nvPr/>
              </p:nvSpPr>
              <p:spPr bwMode="auto">
                <a:xfrm>
                  <a:off x="4962" y="95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3" name="Oval 332"/>
                <p:cNvSpPr>
                  <a:spLocks noChangeArrowheads="1"/>
                </p:cNvSpPr>
                <p:nvPr/>
              </p:nvSpPr>
              <p:spPr bwMode="auto">
                <a:xfrm>
                  <a:off x="4872" y="112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4" name="Oval 333"/>
                <p:cNvSpPr>
                  <a:spLocks noChangeArrowheads="1"/>
                </p:cNvSpPr>
                <p:nvPr/>
              </p:nvSpPr>
              <p:spPr bwMode="auto">
                <a:xfrm>
                  <a:off x="4905" y="108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5" name="Oval 334"/>
                <p:cNvSpPr>
                  <a:spLocks noChangeArrowheads="1"/>
                </p:cNvSpPr>
                <p:nvPr/>
              </p:nvSpPr>
              <p:spPr bwMode="auto">
                <a:xfrm>
                  <a:off x="4824" y="110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6" name="Oval 335"/>
                <p:cNvSpPr>
                  <a:spLocks noChangeArrowheads="1"/>
                </p:cNvSpPr>
                <p:nvPr/>
              </p:nvSpPr>
              <p:spPr bwMode="auto">
                <a:xfrm>
                  <a:off x="5058" y="106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7" name="Oval 336"/>
                <p:cNvSpPr>
                  <a:spLocks noChangeArrowheads="1"/>
                </p:cNvSpPr>
                <p:nvPr/>
              </p:nvSpPr>
              <p:spPr bwMode="auto">
                <a:xfrm>
                  <a:off x="5088" y="78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8" name="Oval 337"/>
                <p:cNvSpPr>
                  <a:spLocks noChangeArrowheads="1"/>
                </p:cNvSpPr>
                <p:nvPr/>
              </p:nvSpPr>
              <p:spPr bwMode="auto">
                <a:xfrm>
                  <a:off x="5022" y="84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49" name="Oval 338"/>
                <p:cNvSpPr>
                  <a:spLocks noChangeArrowheads="1"/>
                </p:cNvSpPr>
                <p:nvPr/>
              </p:nvSpPr>
              <p:spPr bwMode="auto">
                <a:xfrm>
                  <a:off x="4686" y="113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0" name="Oval 339"/>
                <p:cNvSpPr>
                  <a:spLocks noChangeArrowheads="1"/>
                </p:cNvSpPr>
                <p:nvPr/>
              </p:nvSpPr>
              <p:spPr bwMode="auto">
                <a:xfrm>
                  <a:off x="4773" y="107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1" name="Oval 340"/>
                <p:cNvSpPr>
                  <a:spLocks noChangeArrowheads="1"/>
                </p:cNvSpPr>
                <p:nvPr/>
              </p:nvSpPr>
              <p:spPr bwMode="auto">
                <a:xfrm>
                  <a:off x="4770" y="111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2" name="Oval 341"/>
                <p:cNvSpPr>
                  <a:spLocks noChangeArrowheads="1"/>
                </p:cNvSpPr>
                <p:nvPr/>
              </p:nvSpPr>
              <p:spPr bwMode="auto">
                <a:xfrm>
                  <a:off x="4992" y="76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3" name="Oval 342"/>
                <p:cNvSpPr>
                  <a:spLocks noChangeArrowheads="1"/>
                </p:cNvSpPr>
                <p:nvPr/>
              </p:nvSpPr>
              <p:spPr bwMode="auto">
                <a:xfrm>
                  <a:off x="5043" y="79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4" name="Oval 343"/>
                <p:cNvSpPr>
                  <a:spLocks noChangeArrowheads="1"/>
                </p:cNvSpPr>
                <p:nvPr/>
              </p:nvSpPr>
              <p:spPr bwMode="auto">
                <a:xfrm>
                  <a:off x="4902" y="87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5" name="Oval 344"/>
                <p:cNvSpPr>
                  <a:spLocks noChangeArrowheads="1"/>
                </p:cNvSpPr>
                <p:nvPr/>
              </p:nvSpPr>
              <p:spPr bwMode="auto">
                <a:xfrm>
                  <a:off x="4980" y="82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6" name="Oval 345"/>
                <p:cNvSpPr>
                  <a:spLocks noChangeArrowheads="1"/>
                </p:cNvSpPr>
                <p:nvPr/>
              </p:nvSpPr>
              <p:spPr bwMode="auto">
                <a:xfrm>
                  <a:off x="4728" y="104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7" name="Oval 346"/>
                <p:cNvSpPr>
                  <a:spLocks noChangeArrowheads="1"/>
                </p:cNvSpPr>
                <p:nvPr/>
              </p:nvSpPr>
              <p:spPr bwMode="auto">
                <a:xfrm>
                  <a:off x="4727" y="116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8" name="Oval 347"/>
                <p:cNvSpPr>
                  <a:spLocks noChangeArrowheads="1"/>
                </p:cNvSpPr>
                <p:nvPr/>
              </p:nvSpPr>
              <p:spPr bwMode="auto">
                <a:xfrm>
                  <a:off x="5061" y="73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59" name="Oval 348"/>
                <p:cNvSpPr>
                  <a:spLocks noChangeArrowheads="1"/>
                </p:cNvSpPr>
                <p:nvPr/>
              </p:nvSpPr>
              <p:spPr bwMode="auto">
                <a:xfrm>
                  <a:off x="4944" y="110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0" name="Oval 349"/>
                <p:cNvSpPr>
                  <a:spLocks noChangeArrowheads="1"/>
                </p:cNvSpPr>
                <p:nvPr/>
              </p:nvSpPr>
              <p:spPr bwMode="auto">
                <a:xfrm>
                  <a:off x="4671" y="106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1" name="Oval 350"/>
                <p:cNvSpPr>
                  <a:spLocks noChangeArrowheads="1"/>
                </p:cNvSpPr>
                <p:nvPr/>
              </p:nvSpPr>
              <p:spPr bwMode="auto">
                <a:xfrm>
                  <a:off x="4962" y="88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2" name="Oval 351"/>
                <p:cNvSpPr>
                  <a:spLocks noChangeArrowheads="1"/>
                </p:cNvSpPr>
                <p:nvPr/>
              </p:nvSpPr>
              <p:spPr bwMode="auto">
                <a:xfrm>
                  <a:off x="5085" y="85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3" name="Oval 352"/>
                <p:cNvSpPr>
                  <a:spLocks noChangeArrowheads="1"/>
                </p:cNvSpPr>
                <p:nvPr/>
              </p:nvSpPr>
              <p:spPr bwMode="auto">
                <a:xfrm>
                  <a:off x="5110" y="103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4" name="Oval 353"/>
                <p:cNvSpPr>
                  <a:spLocks noChangeArrowheads="1"/>
                </p:cNvSpPr>
                <p:nvPr/>
              </p:nvSpPr>
              <p:spPr bwMode="auto">
                <a:xfrm>
                  <a:off x="4932" y="80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5" name="Oval 354"/>
                <p:cNvSpPr>
                  <a:spLocks noChangeArrowheads="1"/>
                </p:cNvSpPr>
                <p:nvPr/>
              </p:nvSpPr>
              <p:spPr bwMode="auto">
                <a:xfrm>
                  <a:off x="5091" y="95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6" name="Oval 355"/>
                <p:cNvSpPr>
                  <a:spLocks noChangeArrowheads="1"/>
                </p:cNvSpPr>
                <p:nvPr/>
              </p:nvSpPr>
              <p:spPr bwMode="auto">
                <a:xfrm>
                  <a:off x="5055" y="100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7" name="Oval 356"/>
                <p:cNvSpPr>
                  <a:spLocks noChangeArrowheads="1"/>
                </p:cNvSpPr>
                <p:nvPr/>
              </p:nvSpPr>
              <p:spPr bwMode="auto">
                <a:xfrm>
                  <a:off x="4644" y="118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8" name="Oval 357"/>
                <p:cNvSpPr>
                  <a:spLocks noChangeArrowheads="1"/>
                </p:cNvSpPr>
                <p:nvPr/>
              </p:nvSpPr>
              <p:spPr bwMode="auto">
                <a:xfrm>
                  <a:off x="5155" y="1025"/>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69" name="Oval 358"/>
                <p:cNvSpPr>
                  <a:spLocks noChangeArrowheads="1"/>
                </p:cNvSpPr>
                <p:nvPr/>
              </p:nvSpPr>
              <p:spPr bwMode="auto">
                <a:xfrm>
                  <a:off x="5100" y="1083"/>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0" name="Oval 359"/>
                <p:cNvSpPr>
                  <a:spLocks noChangeArrowheads="1"/>
                </p:cNvSpPr>
                <p:nvPr/>
              </p:nvSpPr>
              <p:spPr bwMode="auto">
                <a:xfrm>
                  <a:off x="5016" y="1038"/>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1" name="Oval 360"/>
                <p:cNvSpPr>
                  <a:spLocks noChangeArrowheads="1"/>
                </p:cNvSpPr>
                <p:nvPr/>
              </p:nvSpPr>
              <p:spPr bwMode="auto">
                <a:xfrm>
                  <a:off x="5127" y="98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2" name="Oval 361"/>
                <p:cNvSpPr>
                  <a:spLocks noChangeArrowheads="1"/>
                </p:cNvSpPr>
                <p:nvPr/>
              </p:nvSpPr>
              <p:spPr bwMode="auto">
                <a:xfrm>
                  <a:off x="5145" y="942"/>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3" name="Oval 362"/>
                <p:cNvSpPr>
                  <a:spLocks noChangeArrowheads="1"/>
                </p:cNvSpPr>
                <p:nvPr/>
              </p:nvSpPr>
              <p:spPr bwMode="auto">
                <a:xfrm>
                  <a:off x="5004" y="108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74" name="Oval 363"/>
                <p:cNvSpPr>
                  <a:spLocks noChangeArrowheads="1"/>
                </p:cNvSpPr>
                <p:nvPr/>
              </p:nvSpPr>
              <p:spPr bwMode="auto">
                <a:xfrm>
                  <a:off x="4806" y="114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grpSp>
        <p:grpSp>
          <p:nvGrpSpPr>
            <p:cNvPr id="14" name="Group 495"/>
            <p:cNvGrpSpPr>
              <a:grpSpLocks/>
            </p:cNvGrpSpPr>
            <p:nvPr/>
          </p:nvGrpSpPr>
          <p:grpSpPr bwMode="auto">
            <a:xfrm>
              <a:off x="5253" y="909"/>
              <a:ext cx="333" cy="153"/>
              <a:chOff x="5253" y="909"/>
              <a:chExt cx="333" cy="153"/>
            </a:xfrm>
          </p:grpSpPr>
          <p:sp>
            <p:nvSpPr>
              <p:cNvPr id="2111" name="Oval 481"/>
              <p:cNvSpPr>
                <a:spLocks noChangeArrowheads="1"/>
              </p:cNvSpPr>
              <p:nvPr/>
            </p:nvSpPr>
            <p:spPr bwMode="auto">
              <a:xfrm>
                <a:off x="5499" y="99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2" name="Oval 486"/>
              <p:cNvSpPr>
                <a:spLocks noChangeArrowheads="1"/>
              </p:cNvSpPr>
              <p:nvPr/>
            </p:nvSpPr>
            <p:spPr bwMode="auto">
              <a:xfrm>
                <a:off x="5406" y="981"/>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3" name="Oval 487"/>
              <p:cNvSpPr>
                <a:spLocks noChangeArrowheads="1"/>
              </p:cNvSpPr>
              <p:nvPr/>
            </p:nvSpPr>
            <p:spPr bwMode="auto">
              <a:xfrm>
                <a:off x="5304" y="1014"/>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4" name="Oval 488"/>
              <p:cNvSpPr>
                <a:spLocks noChangeArrowheads="1"/>
              </p:cNvSpPr>
              <p:nvPr/>
            </p:nvSpPr>
            <p:spPr bwMode="auto">
              <a:xfrm>
                <a:off x="5253" y="102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5" name="Oval 489"/>
              <p:cNvSpPr>
                <a:spLocks noChangeArrowheads="1"/>
              </p:cNvSpPr>
              <p:nvPr/>
            </p:nvSpPr>
            <p:spPr bwMode="auto">
              <a:xfrm>
                <a:off x="5313" y="957"/>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6" name="Oval 490"/>
              <p:cNvSpPr>
                <a:spLocks noChangeArrowheads="1"/>
              </p:cNvSpPr>
              <p:nvPr/>
            </p:nvSpPr>
            <p:spPr bwMode="auto">
              <a:xfrm>
                <a:off x="5553" y="102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7" name="Oval 491"/>
              <p:cNvSpPr>
                <a:spLocks noChangeArrowheads="1"/>
              </p:cNvSpPr>
              <p:nvPr/>
            </p:nvSpPr>
            <p:spPr bwMode="auto">
              <a:xfrm>
                <a:off x="5424" y="93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8" name="Oval 492"/>
              <p:cNvSpPr>
                <a:spLocks noChangeArrowheads="1"/>
              </p:cNvSpPr>
              <p:nvPr/>
            </p:nvSpPr>
            <p:spPr bwMode="auto">
              <a:xfrm>
                <a:off x="5451" y="960"/>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19" name="Oval 493"/>
              <p:cNvSpPr>
                <a:spLocks noChangeArrowheads="1"/>
              </p:cNvSpPr>
              <p:nvPr/>
            </p:nvSpPr>
            <p:spPr bwMode="auto">
              <a:xfrm>
                <a:off x="5361" y="996"/>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sp>
            <p:nvSpPr>
              <p:cNvPr id="2120" name="Oval 494"/>
              <p:cNvSpPr>
                <a:spLocks noChangeArrowheads="1"/>
              </p:cNvSpPr>
              <p:nvPr/>
            </p:nvSpPr>
            <p:spPr bwMode="auto">
              <a:xfrm>
                <a:off x="5457" y="909"/>
                <a:ext cx="33" cy="33"/>
              </a:xfrm>
              <a:prstGeom prst="ellipse">
                <a:avLst/>
              </a:prstGeom>
              <a:solidFill>
                <a:srgbClr val="D3A77B"/>
              </a:solidFill>
              <a:ln w="9525">
                <a:solidFill>
                  <a:srgbClr val="996633"/>
                </a:solidFill>
                <a:round/>
                <a:headEnd/>
                <a:tailEnd/>
              </a:ln>
            </p:spPr>
            <p:txBody>
              <a:bodyPr wrap="none" anchor="ctr"/>
              <a:lstStyle/>
              <a:p>
                <a:endParaRPr lang="en-US" i="0" dirty="0">
                  <a:latin typeface="Arial" charset="0"/>
                </a:endParaRPr>
              </a:p>
            </p:txBody>
          </p:sp>
        </p:grpSp>
      </p:grpSp>
      <p:sp>
        <p:nvSpPr>
          <p:cNvPr id="44489" name="Text Box 457"/>
          <p:cNvSpPr txBox="1">
            <a:spLocks noChangeArrowheads="1"/>
          </p:cNvSpPr>
          <p:nvPr/>
        </p:nvSpPr>
        <p:spPr bwMode="auto">
          <a:xfrm>
            <a:off x="1676400" y="2255838"/>
            <a:ext cx="5105400" cy="1554162"/>
          </a:xfrm>
          <a:prstGeom prst="rect">
            <a:avLst/>
          </a:prstGeom>
          <a:gradFill rotWithShape="1">
            <a:gsLst>
              <a:gs pos="0">
                <a:srgbClr val="003366"/>
              </a:gs>
              <a:gs pos="100000">
                <a:srgbClr val="003366">
                  <a:gamma/>
                  <a:shade val="46275"/>
                  <a:invGamma/>
                </a:srgbClr>
              </a:gs>
            </a:gsLst>
            <a:lin ang="5400000" scaled="1"/>
          </a:gradFill>
          <a:ln w="9525">
            <a:noFill/>
            <a:miter lim="800000"/>
            <a:headEnd/>
            <a:tailEnd/>
          </a:ln>
          <a:effectLst/>
        </p:spPr>
        <p:txBody>
          <a:bodyPr>
            <a:spAutoFit/>
          </a:bodyPr>
          <a:lstStyle/>
          <a:p>
            <a:pPr algn="ctr">
              <a:spcBef>
                <a:spcPct val="50000"/>
              </a:spcBef>
              <a:defRPr/>
            </a:pPr>
            <a:r>
              <a:rPr lang="en-US" sz="3200" b="1" dirty="0">
                <a:solidFill>
                  <a:schemeClr val="bg1"/>
                </a:solidFill>
                <a:effectLst>
                  <a:outerShdw blurRad="38100" dist="38100" dir="2700000" algn="tl">
                    <a:srgbClr val="000000"/>
                  </a:outerShdw>
                </a:effectLst>
                <a:latin typeface="Futura Std Medium" pitchFamily="34" charset="0"/>
              </a:rPr>
              <a:t>Over 13,000 substance abuse treatment providers nationwide.</a:t>
            </a:r>
          </a:p>
        </p:txBody>
      </p:sp>
      <p:pic>
        <p:nvPicPr>
          <p:cNvPr id="2106" name="Picture 19" descr="pptMain_NoTagline"/>
          <p:cNvPicPr>
            <a:picLocks noGrp="1" noChangeAspect="1" noChangeArrowheads="1"/>
          </p:cNvPicPr>
          <p:nvPr>
            <p:ph idx="4294967295"/>
          </p:nvPr>
        </p:nvPicPr>
        <p:blipFill>
          <a:blip r:embed="rId4" cstate="print"/>
          <a:srcRect/>
          <a:stretch>
            <a:fillRect/>
          </a:stretch>
        </p:blipFill>
        <p:spPr bwMode="auto">
          <a:xfrm>
            <a:off x="7938" y="-60325"/>
            <a:ext cx="9128125" cy="7031038"/>
          </a:xfrm>
          <a:prstGeom prst="rect">
            <a:avLst/>
          </a:prstGeom>
          <a:noFill/>
          <a:ln>
            <a:miter lim="800000"/>
            <a:headEnd/>
            <a:tailEnd/>
          </a:ln>
        </p:spPr>
      </p:pic>
      <p:sp>
        <p:nvSpPr>
          <p:cNvPr id="2107" name="Rectangle 458"/>
          <p:cNvSpPr>
            <a:spLocks noChangeArrowheads="1"/>
          </p:cNvSpPr>
          <p:nvPr/>
        </p:nvSpPr>
        <p:spPr bwMode="auto">
          <a:xfrm>
            <a:off x="685800" y="2514600"/>
            <a:ext cx="7772400" cy="1143000"/>
          </a:xfrm>
          <a:prstGeom prst="rect">
            <a:avLst/>
          </a:prstGeom>
          <a:noFill/>
          <a:ln w="9525">
            <a:noFill/>
            <a:miter lim="800000"/>
            <a:headEnd/>
            <a:tailEnd/>
          </a:ln>
        </p:spPr>
        <p:txBody>
          <a:bodyPr anchor="ctr"/>
          <a:lstStyle/>
          <a:p>
            <a:pPr algn="ctr"/>
            <a:r>
              <a:rPr lang="en-US" sz="6600" b="1" i="0" dirty="0">
                <a:solidFill>
                  <a:schemeClr val="bg1"/>
                </a:solidFill>
                <a:latin typeface="Arial" charset="0"/>
              </a:rPr>
              <a:t>Nominal Group Technique</a:t>
            </a:r>
            <a:endParaRPr lang="en-US" sz="6600" b="1" i="0" dirty="0">
              <a:solidFill>
                <a:srgbClr val="007FC4"/>
              </a:solidFill>
              <a:latin typeface="Arial" charset="0"/>
            </a:endParaRPr>
          </a:p>
        </p:txBody>
      </p:sp>
      <p:sp>
        <p:nvSpPr>
          <p:cNvPr id="2108" name="Text Box 459"/>
          <p:cNvSpPr txBox="1">
            <a:spLocks noChangeArrowheads="1"/>
          </p:cNvSpPr>
          <p:nvPr/>
        </p:nvSpPr>
        <p:spPr bwMode="auto">
          <a:xfrm>
            <a:off x="1752600" y="4230687"/>
            <a:ext cx="5791200" cy="1477328"/>
          </a:xfrm>
          <a:prstGeom prst="rect">
            <a:avLst/>
          </a:prstGeom>
          <a:noFill/>
          <a:ln w="9525">
            <a:noFill/>
            <a:miter lim="800000"/>
            <a:headEnd/>
            <a:tailEnd/>
          </a:ln>
        </p:spPr>
        <p:txBody>
          <a:bodyPr>
            <a:spAutoFit/>
          </a:bodyPr>
          <a:lstStyle/>
          <a:p>
            <a:pPr algn="ctr">
              <a:spcBef>
                <a:spcPct val="50000"/>
              </a:spcBef>
            </a:pPr>
            <a:r>
              <a:rPr lang="en-US" sz="3600" b="1" dirty="0" smtClean="0">
                <a:solidFill>
                  <a:schemeClr val="bg1"/>
                </a:solidFill>
                <a:latin typeface="Arial" charset="0"/>
              </a:rPr>
              <a:t>A Tool for Facilitators</a:t>
            </a:r>
          </a:p>
          <a:p>
            <a:pPr algn="ctr">
              <a:spcBef>
                <a:spcPct val="50000"/>
              </a:spcBef>
            </a:pPr>
            <a:endParaRPr lang="en-US" sz="3600" b="1" dirty="0">
              <a:solidFill>
                <a:schemeClr val="bg1"/>
              </a:solidFill>
              <a:latin typeface="Arial" charset="0"/>
            </a:endParaRPr>
          </a:p>
        </p:txBody>
      </p:sp>
      <p:sp>
        <p:nvSpPr>
          <p:cNvPr id="460" name="32-Point Star 459"/>
          <p:cNvSpPr/>
          <p:nvPr/>
        </p:nvSpPr>
        <p:spPr bwMode="auto">
          <a:xfrm rot="1120322">
            <a:off x="6897797" y="265003"/>
            <a:ext cx="1981200" cy="1981200"/>
          </a:xfrm>
          <a:prstGeom prst="star32">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b="1" dirty="0" smtClean="0">
                <a:latin typeface="Times New Roman" charset="0"/>
              </a:rPr>
              <a:t>A</a:t>
            </a:r>
          </a:p>
          <a:p>
            <a:pPr marL="0" marR="0" indent="0" algn="ctr" defTabSz="914400" rtl="0" eaLnBrk="0" fontAlgn="base" latinLnBrk="0" hangingPunct="0">
              <a:lnSpc>
                <a:spcPct val="100000"/>
              </a:lnSpc>
              <a:spcBef>
                <a:spcPct val="0"/>
              </a:spcBef>
              <a:spcAft>
                <a:spcPct val="0"/>
              </a:spcAft>
              <a:buClrTx/>
              <a:buSzTx/>
              <a:buFontTx/>
              <a:buNone/>
              <a:tabLst/>
            </a:pPr>
            <a:r>
              <a:rPr lang="en-US" sz="1800" b="1" dirty="0" smtClean="0">
                <a:latin typeface="Times New Roman" charset="0"/>
              </a:rPr>
              <a:t>Valuable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baseline="0" dirty="0" smtClean="0">
                <a:ln>
                  <a:noFill/>
                </a:ln>
                <a:effectLst/>
                <a:cs typeface="Times New Roman" pitchFamily="18" charset="0"/>
              </a:rPr>
              <a:t>Tool</a:t>
            </a:r>
            <a:endParaRPr kumimoji="0" lang="en-US" sz="2800" b="1" u="none" strike="noStrike" cap="none" normalizeH="0" baseline="0" dirty="0">
              <a:ln>
                <a:noFill/>
              </a:ln>
              <a:effectLst/>
              <a:cs typeface="Times New Roman" pitchFamily="18" charset="0"/>
            </a:endParaRPr>
          </a:p>
        </p:txBody>
      </p:sp>
    </p:spTree>
    <p:extLst>
      <p:ext uri="{BB962C8B-B14F-4D97-AF65-F5344CB8AC3E}">
        <p14:creationId xmlns:p14="http://schemas.microsoft.com/office/powerpoint/2010/main" val="2156887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89"/>
                                        </p:tgtEl>
                                        <p:attrNameLst>
                                          <p:attrName>style.visibility</p:attrName>
                                        </p:attrNameLst>
                                      </p:cBhvr>
                                      <p:to>
                                        <p:strVal val="visible"/>
                                      </p:to>
                                    </p:set>
                                    <p:anim calcmode="lin" valueType="num">
                                      <p:cBhvr additive="base">
                                        <p:cTn id="7" dur="2000" fill="hold"/>
                                        <p:tgtEl>
                                          <p:spTgt spid="44489"/>
                                        </p:tgtEl>
                                        <p:attrNameLst>
                                          <p:attrName>ppt_x</p:attrName>
                                        </p:attrNameLst>
                                      </p:cBhvr>
                                      <p:tavLst>
                                        <p:tav tm="0">
                                          <p:val>
                                            <p:strVal val="0-#ppt_w/2"/>
                                          </p:val>
                                        </p:tav>
                                        <p:tav tm="100000">
                                          <p:val>
                                            <p:strVal val="#ppt_x"/>
                                          </p:val>
                                        </p:tav>
                                      </p:tavLst>
                                    </p:anim>
                                    <p:anim calcmode="lin" valueType="num">
                                      <p:cBhvr additive="base">
                                        <p:cTn id="8" dur="2000" fill="hold"/>
                                        <p:tgtEl>
                                          <p:spTgt spid="44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3075"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dirty="0">
                <a:solidFill>
                  <a:srgbClr val="007FC4"/>
                </a:solidFill>
                <a:latin typeface="Arial" charset="0"/>
              </a:rPr>
              <a:t>Learning Objectives</a:t>
            </a:r>
          </a:p>
        </p:txBody>
      </p:sp>
      <p:sp>
        <p:nvSpPr>
          <p:cNvPr id="3076" name="Rectangle 3"/>
          <p:cNvSpPr txBox="1">
            <a:spLocks noChangeArrowheads="1"/>
          </p:cNvSpPr>
          <p:nvPr/>
        </p:nvSpPr>
        <p:spPr bwMode="auto">
          <a:xfrm>
            <a:off x="838200" y="1524000"/>
            <a:ext cx="8305800" cy="4525963"/>
          </a:xfrm>
          <a:prstGeom prst="rect">
            <a:avLst/>
          </a:prstGeom>
          <a:noFill/>
          <a:ln w="9525">
            <a:noFill/>
            <a:miter lim="800000"/>
            <a:headEnd/>
            <a:tailEnd/>
          </a:ln>
        </p:spPr>
        <p:txBody>
          <a:bodyPr/>
          <a:lstStyle/>
          <a:p>
            <a:pPr marL="342900" indent="-342900">
              <a:spcBef>
                <a:spcPct val="20000"/>
              </a:spcBef>
            </a:pPr>
            <a:r>
              <a:rPr lang="en-US" sz="1700" b="1" dirty="0">
                <a:latin typeface="Arial" charset="0"/>
              </a:rPr>
              <a:t> </a:t>
            </a:r>
            <a:r>
              <a:rPr lang="en-US" sz="3200" b="1" dirty="0">
                <a:latin typeface="Arial" charset="0"/>
              </a:rPr>
              <a:t>To develop an understanding of the foundation of NIATx</a:t>
            </a:r>
          </a:p>
          <a:p>
            <a:pPr marL="342900" indent="-342900">
              <a:spcBef>
                <a:spcPct val="20000"/>
              </a:spcBef>
              <a:buFontTx/>
              <a:buChar char="•"/>
            </a:pPr>
            <a:r>
              <a:rPr lang="en-US" sz="2800" i="0" dirty="0" smtClean="0">
                <a:latin typeface="Arial" charset="0"/>
              </a:rPr>
              <a:t>Aims</a:t>
            </a:r>
            <a:endParaRPr lang="en-US" sz="2800" i="0" dirty="0">
              <a:latin typeface="Arial" charset="0"/>
            </a:endParaRPr>
          </a:p>
          <a:p>
            <a:pPr marL="342900" indent="-342900">
              <a:spcBef>
                <a:spcPct val="20000"/>
              </a:spcBef>
              <a:buFontTx/>
              <a:buChar char="•"/>
            </a:pPr>
            <a:r>
              <a:rPr lang="en-US" sz="2800" i="0" dirty="0">
                <a:latin typeface="Arial" charset="0"/>
              </a:rPr>
              <a:t>Five Key Principles</a:t>
            </a:r>
          </a:p>
          <a:p>
            <a:pPr marL="342900" indent="-342900">
              <a:spcBef>
                <a:spcPct val="20000"/>
              </a:spcBef>
              <a:buFontTx/>
              <a:buChar char="•"/>
            </a:pPr>
            <a:r>
              <a:rPr lang="en-US" sz="2800" i="0" dirty="0">
                <a:latin typeface="Arial" charset="0"/>
              </a:rPr>
              <a:t>The use of rapid-cycle change (PDSA) projects to transform your </a:t>
            </a:r>
            <a:r>
              <a:rPr lang="en-US" sz="2800" i="0" dirty="0" smtClean="0">
                <a:latin typeface="Arial" charset="0"/>
              </a:rPr>
              <a:t>organization</a:t>
            </a:r>
            <a:endParaRPr lang="en-US" sz="2800" i="0" dirty="0">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sp>
        <p:nvSpPr>
          <p:cNvPr id="3075"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pic>
        <p:nvPicPr>
          <p:cNvPr id="3076"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3077" name="Rectangle 5"/>
          <p:cNvSpPr>
            <a:spLocks noChangeArrowheads="1"/>
          </p:cNvSpPr>
          <p:nvPr/>
        </p:nvSpPr>
        <p:spPr bwMode="auto">
          <a:xfrm>
            <a:off x="1066800" y="457200"/>
            <a:ext cx="7772400" cy="1143000"/>
          </a:xfrm>
          <a:prstGeom prst="rect">
            <a:avLst/>
          </a:prstGeom>
          <a:noFill/>
          <a:ln w="9525">
            <a:noFill/>
            <a:miter lim="800000"/>
            <a:headEnd/>
            <a:tailEnd/>
          </a:ln>
        </p:spPr>
        <p:txBody>
          <a:bodyPr anchor="ctr"/>
          <a:lstStyle/>
          <a:p>
            <a:pPr algn="ctr"/>
            <a:r>
              <a:rPr lang="en-US" sz="4400" i="0" dirty="0">
                <a:solidFill>
                  <a:srgbClr val="007FC4"/>
                </a:solidFill>
                <a:latin typeface="Arial" charset="0"/>
              </a:rPr>
              <a:t>Role of a Facilitator</a:t>
            </a:r>
          </a:p>
        </p:txBody>
      </p:sp>
      <p:sp>
        <p:nvSpPr>
          <p:cNvPr id="3078" name="Rectangle 6"/>
          <p:cNvSpPr>
            <a:spLocks noChangeArrowheads="1"/>
          </p:cNvSpPr>
          <p:nvPr/>
        </p:nvSpPr>
        <p:spPr bwMode="auto">
          <a:xfrm>
            <a:off x="1066800" y="1676400"/>
            <a:ext cx="7772400" cy="4267200"/>
          </a:xfrm>
          <a:prstGeom prst="rect">
            <a:avLst/>
          </a:prstGeom>
          <a:noFill/>
          <a:ln w="9525">
            <a:noFill/>
            <a:miter lim="800000"/>
            <a:headEnd/>
            <a:tailEnd/>
          </a:ln>
        </p:spPr>
        <p:txBody>
          <a:bodyPr/>
          <a:lstStyle/>
          <a:p>
            <a:pPr marL="342900" indent="-342900">
              <a:spcBef>
                <a:spcPct val="20000"/>
              </a:spcBef>
            </a:pPr>
            <a:r>
              <a:rPr lang="en-US" sz="2800" i="0" dirty="0" smtClean="0">
                <a:latin typeface="Arial" charset="0"/>
              </a:rPr>
              <a:t>     </a:t>
            </a:r>
            <a:r>
              <a:rPr lang="en-US" sz="2800" b="1" i="0" dirty="0" smtClean="0">
                <a:latin typeface="Arial" charset="0"/>
              </a:rPr>
              <a:t>Help </a:t>
            </a:r>
            <a:r>
              <a:rPr lang="en-US" sz="2800" b="1" i="0" dirty="0">
                <a:latin typeface="Arial" charset="0"/>
              </a:rPr>
              <a:t>a group use better methods for </a:t>
            </a:r>
            <a:endParaRPr lang="en-US" sz="2800" b="1" i="0" dirty="0" smtClean="0">
              <a:latin typeface="Arial" charset="0"/>
            </a:endParaRPr>
          </a:p>
          <a:p>
            <a:pPr marL="342900" indent="-342900">
              <a:spcBef>
                <a:spcPct val="20000"/>
              </a:spcBef>
            </a:pPr>
            <a:r>
              <a:rPr lang="en-US" sz="2800" b="1" i="0" dirty="0" smtClean="0">
                <a:latin typeface="Arial" charset="0"/>
              </a:rPr>
              <a:t>     working together:</a:t>
            </a:r>
            <a:r>
              <a:rPr lang="en-US" sz="2800" i="0" dirty="0" smtClean="0">
                <a:latin typeface="Arial" charset="0"/>
              </a:rPr>
              <a:t> </a:t>
            </a:r>
            <a:endParaRPr lang="en-US" sz="2800" i="0" dirty="0">
              <a:latin typeface="Arial" charset="0"/>
            </a:endParaRPr>
          </a:p>
          <a:p>
            <a:pPr marL="914400" lvl="1" indent="-457200">
              <a:spcBef>
                <a:spcPct val="20000"/>
              </a:spcBef>
              <a:buFont typeface="+mj-lt"/>
              <a:buAutoNum type="arabicPeriod"/>
            </a:pPr>
            <a:r>
              <a:rPr lang="en-US" i="0" dirty="0">
                <a:latin typeface="Arial" charset="0"/>
              </a:rPr>
              <a:t>H</a:t>
            </a:r>
            <a:r>
              <a:rPr lang="en-US" i="0" dirty="0" smtClean="0">
                <a:latin typeface="Arial" charset="0"/>
              </a:rPr>
              <a:t>ow </a:t>
            </a:r>
            <a:r>
              <a:rPr lang="en-US" i="0" dirty="0">
                <a:latin typeface="Arial" charset="0"/>
              </a:rPr>
              <a:t>meetings are organized and run</a:t>
            </a:r>
          </a:p>
          <a:p>
            <a:pPr marL="914400" lvl="1" indent="-457200">
              <a:spcBef>
                <a:spcPct val="20000"/>
              </a:spcBef>
              <a:buFont typeface="+mj-lt"/>
              <a:buAutoNum type="arabicPeriod"/>
            </a:pPr>
            <a:r>
              <a:rPr lang="en-US" i="0" dirty="0">
                <a:latin typeface="Arial" charset="0"/>
              </a:rPr>
              <a:t>W</a:t>
            </a:r>
            <a:r>
              <a:rPr lang="en-US" i="0" dirty="0" smtClean="0">
                <a:latin typeface="Arial" charset="0"/>
              </a:rPr>
              <a:t>hat </a:t>
            </a:r>
            <a:r>
              <a:rPr lang="en-US" i="0" dirty="0">
                <a:latin typeface="Arial" charset="0"/>
              </a:rPr>
              <a:t>happens before, during, and after discussions</a:t>
            </a:r>
          </a:p>
          <a:p>
            <a:pPr marL="914400" lvl="1" indent="-457200">
              <a:spcBef>
                <a:spcPct val="20000"/>
              </a:spcBef>
              <a:buFont typeface="+mj-lt"/>
              <a:buAutoNum type="arabicPeriod"/>
            </a:pPr>
            <a:r>
              <a:rPr lang="en-US" i="0" dirty="0">
                <a:latin typeface="Arial" charset="0"/>
              </a:rPr>
              <a:t>S</a:t>
            </a:r>
            <a:r>
              <a:rPr lang="en-US" i="0" dirty="0" smtClean="0">
                <a:latin typeface="Arial" charset="0"/>
              </a:rPr>
              <a:t>tructuring </a:t>
            </a:r>
            <a:r>
              <a:rPr lang="en-US" i="0" dirty="0">
                <a:latin typeface="Arial" charset="0"/>
              </a:rPr>
              <a:t>the decision-making process</a:t>
            </a:r>
          </a:p>
          <a:p>
            <a:pPr marL="914400" lvl="1" indent="-457200">
              <a:spcBef>
                <a:spcPct val="20000"/>
              </a:spcBef>
              <a:buFont typeface="+mj-lt"/>
              <a:buAutoNum type="arabicPeriod"/>
            </a:pPr>
            <a:r>
              <a:rPr lang="en-US" i="0" dirty="0">
                <a:latin typeface="Arial" charset="0"/>
              </a:rPr>
              <a:t>E</a:t>
            </a:r>
            <a:r>
              <a:rPr lang="en-US" i="0" dirty="0" smtClean="0">
                <a:latin typeface="Arial" charset="0"/>
              </a:rPr>
              <a:t>xploiting </a:t>
            </a:r>
            <a:r>
              <a:rPr lang="en-US" i="0" dirty="0">
                <a:latin typeface="Arial" charset="0"/>
              </a:rPr>
              <a:t>all the talent at the table</a:t>
            </a:r>
          </a:p>
          <a:p>
            <a:pPr marL="914400" lvl="1" indent="-457200">
              <a:spcBef>
                <a:spcPct val="20000"/>
              </a:spcBef>
              <a:buFont typeface="+mj-lt"/>
              <a:buAutoNum type="arabicPeriod"/>
            </a:pPr>
            <a:r>
              <a:rPr lang="en-US" i="0" dirty="0">
                <a:latin typeface="Arial" charset="0"/>
              </a:rPr>
              <a:t>D</a:t>
            </a:r>
            <a:r>
              <a:rPr lang="en-US" i="0" dirty="0" smtClean="0">
                <a:latin typeface="Arial" charset="0"/>
              </a:rPr>
              <a:t>ealing </a:t>
            </a:r>
            <a:r>
              <a:rPr lang="en-US" i="0" dirty="0">
                <a:latin typeface="Arial" charset="0"/>
              </a:rPr>
              <a:t>with roadblocks (a lack of participation, conflict between members, confusion about purpose or outcomes)</a:t>
            </a:r>
          </a:p>
        </p:txBody>
      </p:sp>
    </p:spTree>
    <p:extLst>
      <p:ext uri="{BB962C8B-B14F-4D97-AF65-F5344CB8AC3E}">
        <p14:creationId xmlns:p14="http://schemas.microsoft.com/office/powerpoint/2010/main" val="2884324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sp>
        <p:nvSpPr>
          <p:cNvPr id="4099"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pic>
        <p:nvPicPr>
          <p:cNvPr id="4100"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4101" name="Rectangle 5"/>
          <p:cNvSpPr>
            <a:spLocks noChangeArrowheads="1"/>
          </p:cNvSpPr>
          <p:nvPr/>
        </p:nvSpPr>
        <p:spPr bwMode="auto">
          <a:xfrm>
            <a:off x="1066800" y="457200"/>
            <a:ext cx="7772400" cy="1143000"/>
          </a:xfrm>
          <a:prstGeom prst="rect">
            <a:avLst/>
          </a:prstGeom>
          <a:noFill/>
          <a:ln w="9525">
            <a:noFill/>
            <a:miter lim="800000"/>
            <a:headEnd/>
            <a:tailEnd/>
          </a:ln>
        </p:spPr>
        <p:txBody>
          <a:bodyPr anchor="ctr"/>
          <a:lstStyle/>
          <a:p>
            <a:pPr algn="ctr"/>
            <a:r>
              <a:rPr lang="en-US" sz="4400" i="0" dirty="0">
                <a:solidFill>
                  <a:srgbClr val="007FC4"/>
                </a:solidFill>
                <a:latin typeface="Arial" charset="0"/>
              </a:rPr>
              <a:t>Making Better Decisions</a:t>
            </a:r>
          </a:p>
        </p:txBody>
      </p:sp>
      <p:sp>
        <p:nvSpPr>
          <p:cNvPr id="4102" name="Rectangle 6"/>
          <p:cNvSpPr>
            <a:spLocks noChangeArrowheads="1"/>
          </p:cNvSpPr>
          <p:nvPr/>
        </p:nvSpPr>
        <p:spPr bwMode="auto">
          <a:xfrm>
            <a:off x="2209800" y="2057400"/>
            <a:ext cx="7772400" cy="4267200"/>
          </a:xfrm>
          <a:prstGeom prst="rect">
            <a:avLst/>
          </a:prstGeom>
          <a:noFill/>
          <a:ln w="9525">
            <a:noFill/>
            <a:miter lim="800000"/>
            <a:headEnd/>
            <a:tailEnd/>
          </a:ln>
        </p:spPr>
        <p:txBody>
          <a:bodyPr/>
          <a:lstStyle/>
          <a:p>
            <a:pPr marL="342900" indent="-342900">
              <a:spcBef>
                <a:spcPct val="20000"/>
              </a:spcBef>
            </a:pPr>
            <a:r>
              <a:rPr lang="en-US" sz="3200" b="1" i="0" dirty="0">
                <a:latin typeface="Arial" charset="0"/>
              </a:rPr>
              <a:t>What is a “good” decision?</a:t>
            </a:r>
            <a:endParaRPr lang="en-US" sz="3200" i="0" dirty="0">
              <a:latin typeface="Arial" charset="0"/>
            </a:endParaRPr>
          </a:p>
          <a:p>
            <a:pPr marL="342900" indent="-342900">
              <a:spcBef>
                <a:spcPct val="20000"/>
              </a:spcBef>
            </a:pPr>
            <a:endParaRPr lang="en-US" sz="3200" i="0" dirty="0">
              <a:latin typeface="Arial" charset="0"/>
            </a:endParaRPr>
          </a:p>
        </p:txBody>
      </p:sp>
    </p:spTree>
    <p:extLst>
      <p:ext uri="{BB962C8B-B14F-4D97-AF65-F5344CB8AC3E}">
        <p14:creationId xmlns:p14="http://schemas.microsoft.com/office/powerpoint/2010/main" val="40206190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sp>
        <p:nvSpPr>
          <p:cNvPr id="5123"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pic>
        <p:nvPicPr>
          <p:cNvPr id="5124"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5125" name="Rectangle 5"/>
          <p:cNvSpPr>
            <a:spLocks noChangeArrowheads="1"/>
          </p:cNvSpPr>
          <p:nvPr/>
        </p:nvSpPr>
        <p:spPr bwMode="auto">
          <a:xfrm>
            <a:off x="1066800" y="457200"/>
            <a:ext cx="7772400" cy="1143000"/>
          </a:xfrm>
          <a:prstGeom prst="rect">
            <a:avLst/>
          </a:prstGeom>
          <a:noFill/>
          <a:ln w="9525">
            <a:noFill/>
            <a:miter lim="800000"/>
            <a:headEnd/>
            <a:tailEnd/>
          </a:ln>
        </p:spPr>
        <p:txBody>
          <a:bodyPr anchor="ctr"/>
          <a:lstStyle/>
          <a:p>
            <a:pPr algn="ctr"/>
            <a:r>
              <a:rPr lang="en-US" sz="4400" i="0" dirty="0">
                <a:solidFill>
                  <a:srgbClr val="007FC4"/>
                </a:solidFill>
                <a:latin typeface="Arial" charset="0"/>
              </a:rPr>
              <a:t>Characteristics of a </a:t>
            </a:r>
            <a:br>
              <a:rPr lang="en-US" sz="4400" i="0" dirty="0">
                <a:solidFill>
                  <a:srgbClr val="007FC4"/>
                </a:solidFill>
                <a:latin typeface="Arial" charset="0"/>
              </a:rPr>
            </a:br>
            <a:r>
              <a:rPr lang="en-US" sz="4400" b="1" dirty="0">
                <a:solidFill>
                  <a:srgbClr val="007FC4"/>
                </a:solidFill>
                <a:latin typeface="Arial" charset="0"/>
              </a:rPr>
              <a:t>Good Decision</a:t>
            </a:r>
          </a:p>
        </p:txBody>
      </p:sp>
      <p:sp>
        <p:nvSpPr>
          <p:cNvPr id="5126" name="Rectangle 6"/>
          <p:cNvSpPr>
            <a:spLocks noChangeArrowheads="1"/>
          </p:cNvSpPr>
          <p:nvPr/>
        </p:nvSpPr>
        <p:spPr bwMode="auto">
          <a:xfrm>
            <a:off x="1066800" y="1828800"/>
            <a:ext cx="7772400" cy="4267200"/>
          </a:xfrm>
          <a:prstGeom prst="rect">
            <a:avLst/>
          </a:prstGeom>
          <a:noFill/>
          <a:ln w="9525">
            <a:noFill/>
            <a:miter lim="800000"/>
            <a:headEnd/>
            <a:tailEnd/>
          </a:ln>
        </p:spPr>
        <p:txBody>
          <a:bodyPr/>
          <a:lstStyle/>
          <a:p>
            <a:pPr marL="457200" indent="-457200">
              <a:lnSpc>
                <a:spcPct val="90000"/>
              </a:lnSpc>
              <a:spcBef>
                <a:spcPct val="20000"/>
              </a:spcBef>
              <a:buFont typeface="+mj-lt"/>
              <a:buAutoNum type="arabicPeriod"/>
            </a:pPr>
            <a:r>
              <a:rPr lang="en-US" i="0" dirty="0" smtClean="0">
                <a:latin typeface="Arial" charset="0"/>
              </a:rPr>
              <a:t>Supported by the people who are affected by it</a:t>
            </a:r>
          </a:p>
          <a:p>
            <a:pPr marL="457200" indent="-457200">
              <a:lnSpc>
                <a:spcPct val="90000"/>
              </a:lnSpc>
              <a:spcBef>
                <a:spcPct val="20000"/>
              </a:spcBef>
              <a:buFont typeface="+mj-lt"/>
              <a:buAutoNum type="arabicPeriod"/>
            </a:pPr>
            <a:r>
              <a:rPr lang="en-US" i="0" dirty="0" smtClean="0">
                <a:latin typeface="Arial" charset="0"/>
              </a:rPr>
              <a:t>Based </a:t>
            </a:r>
            <a:r>
              <a:rPr lang="en-US" i="0" dirty="0">
                <a:latin typeface="Arial" charset="0"/>
              </a:rPr>
              <a:t>on all available facts and data (drawn from many people and sources) rather than opinion</a:t>
            </a:r>
          </a:p>
          <a:p>
            <a:pPr marL="457200" indent="-457200">
              <a:lnSpc>
                <a:spcPct val="90000"/>
              </a:lnSpc>
              <a:spcBef>
                <a:spcPct val="20000"/>
              </a:spcBef>
              <a:buFont typeface="+mj-lt"/>
              <a:buAutoNum type="arabicPeriod"/>
            </a:pPr>
            <a:r>
              <a:rPr lang="en-US" i="0" dirty="0">
                <a:latin typeface="Arial" charset="0"/>
              </a:rPr>
              <a:t>Consistent with prior experience</a:t>
            </a:r>
          </a:p>
          <a:p>
            <a:pPr marL="457200" indent="-457200">
              <a:lnSpc>
                <a:spcPct val="90000"/>
              </a:lnSpc>
              <a:spcBef>
                <a:spcPct val="20000"/>
              </a:spcBef>
              <a:buFont typeface="+mj-lt"/>
              <a:buAutoNum type="arabicPeriod"/>
            </a:pPr>
            <a:r>
              <a:rPr lang="en-US" i="0" dirty="0">
                <a:latin typeface="Arial" charset="0"/>
              </a:rPr>
              <a:t>Negative side effects are determined ahead of time and minimized</a:t>
            </a:r>
          </a:p>
          <a:p>
            <a:pPr marL="457200" indent="-457200">
              <a:lnSpc>
                <a:spcPct val="90000"/>
              </a:lnSpc>
              <a:spcBef>
                <a:spcPct val="20000"/>
              </a:spcBef>
              <a:buFont typeface="+mj-lt"/>
              <a:buAutoNum type="arabicPeriod"/>
            </a:pPr>
            <a:r>
              <a:rPr lang="en-US" i="0" dirty="0">
                <a:latin typeface="Arial" charset="0"/>
              </a:rPr>
              <a:t>Meets the needs of those affected by the decision (e.g., customers, the team, </a:t>
            </a:r>
            <a:r>
              <a:rPr lang="en-US" i="0" dirty="0" smtClean="0">
                <a:latin typeface="Arial" charset="0"/>
              </a:rPr>
              <a:t>co-workers</a:t>
            </a:r>
            <a:r>
              <a:rPr lang="en-US" i="0" dirty="0">
                <a:latin typeface="Arial" charset="0"/>
              </a:rPr>
              <a:t>)</a:t>
            </a:r>
          </a:p>
          <a:p>
            <a:pPr marL="457200" indent="-457200">
              <a:lnSpc>
                <a:spcPct val="90000"/>
              </a:lnSpc>
              <a:spcBef>
                <a:spcPct val="20000"/>
              </a:spcBef>
              <a:buFont typeface="+mj-lt"/>
              <a:buAutoNum type="arabicPeriod"/>
            </a:pPr>
            <a:r>
              <a:rPr lang="en-US" i="0" dirty="0" smtClean="0">
                <a:latin typeface="Arial" charset="0"/>
              </a:rPr>
              <a:t>Meets business needs—made on time, consistent with limits (scope, budget), serves the defined purpose</a:t>
            </a:r>
            <a:endParaRPr lang="en-US" sz="2800" i="0" dirty="0">
              <a:latin typeface="Arial" charset="0"/>
            </a:endParaRPr>
          </a:p>
        </p:txBody>
      </p:sp>
    </p:spTree>
    <p:extLst>
      <p:ext uri="{BB962C8B-B14F-4D97-AF65-F5344CB8AC3E}">
        <p14:creationId xmlns:p14="http://schemas.microsoft.com/office/powerpoint/2010/main" val="3513990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sp>
        <p:nvSpPr>
          <p:cNvPr id="614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pic>
        <p:nvPicPr>
          <p:cNvPr id="6148"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6149" name="Rectangle 5"/>
          <p:cNvSpPr>
            <a:spLocks noChangeArrowheads="1"/>
          </p:cNvSpPr>
          <p:nvPr/>
        </p:nvSpPr>
        <p:spPr bwMode="auto">
          <a:xfrm>
            <a:off x="1066800" y="457200"/>
            <a:ext cx="7772400" cy="1143000"/>
          </a:xfrm>
          <a:prstGeom prst="rect">
            <a:avLst/>
          </a:prstGeom>
          <a:noFill/>
          <a:ln w="9525">
            <a:noFill/>
            <a:miter lim="800000"/>
            <a:headEnd/>
            <a:tailEnd/>
          </a:ln>
        </p:spPr>
        <p:txBody>
          <a:bodyPr anchor="ctr"/>
          <a:lstStyle/>
          <a:p>
            <a:pPr algn="ctr"/>
            <a:r>
              <a:rPr lang="en-US" sz="4400" i="0" dirty="0">
                <a:solidFill>
                  <a:srgbClr val="007FC4"/>
                </a:solidFill>
                <a:latin typeface="Arial" charset="0"/>
              </a:rPr>
              <a:t>Two Ways You Can </a:t>
            </a:r>
            <a:br>
              <a:rPr lang="en-US" sz="4400" i="0" dirty="0">
                <a:solidFill>
                  <a:srgbClr val="007FC4"/>
                </a:solidFill>
                <a:latin typeface="Arial" charset="0"/>
              </a:rPr>
            </a:br>
            <a:r>
              <a:rPr lang="en-US" sz="4400" i="0" dirty="0">
                <a:solidFill>
                  <a:srgbClr val="007FC4"/>
                </a:solidFill>
                <a:latin typeface="Arial" charset="0"/>
              </a:rPr>
              <a:t>Help Decision Making</a:t>
            </a:r>
          </a:p>
        </p:txBody>
      </p:sp>
      <p:sp>
        <p:nvSpPr>
          <p:cNvPr id="6150" name="Rectangle 6"/>
          <p:cNvSpPr>
            <a:spLocks noChangeArrowheads="1"/>
          </p:cNvSpPr>
          <p:nvPr/>
        </p:nvSpPr>
        <p:spPr bwMode="auto">
          <a:xfrm>
            <a:off x="1143000" y="2133600"/>
            <a:ext cx="7772400" cy="4267200"/>
          </a:xfrm>
          <a:prstGeom prst="rect">
            <a:avLst/>
          </a:prstGeom>
          <a:noFill/>
          <a:ln w="9525">
            <a:noFill/>
            <a:miter lim="800000"/>
            <a:headEnd/>
            <a:tailEnd/>
          </a:ln>
        </p:spPr>
        <p:txBody>
          <a:bodyPr/>
          <a:lstStyle/>
          <a:p>
            <a:pPr marL="609600" indent="-609600">
              <a:spcBef>
                <a:spcPct val="20000"/>
              </a:spcBef>
              <a:buFontTx/>
              <a:buAutoNum type="arabicParenR"/>
            </a:pPr>
            <a:r>
              <a:rPr lang="en-US" sz="3200" i="0" dirty="0" smtClean="0">
                <a:latin typeface="Arial" charset="0"/>
              </a:rPr>
              <a:t>Be clear </a:t>
            </a:r>
            <a:r>
              <a:rPr lang="en-US" sz="3200" i="0" dirty="0">
                <a:latin typeface="Arial" charset="0"/>
              </a:rPr>
              <a:t>about what decision is being </a:t>
            </a:r>
            <a:r>
              <a:rPr lang="en-US" sz="3200" i="0" dirty="0" smtClean="0">
                <a:latin typeface="Arial" charset="0"/>
              </a:rPr>
              <a:t>made.</a:t>
            </a:r>
            <a:endParaRPr lang="en-US" sz="3200" i="0" dirty="0">
              <a:latin typeface="Arial" charset="0"/>
            </a:endParaRPr>
          </a:p>
          <a:p>
            <a:pPr marL="609600" indent="-609600">
              <a:spcBef>
                <a:spcPct val="20000"/>
              </a:spcBef>
              <a:buFontTx/>
              <a:buAutoNum type="arabicParenR"/>
            </a:pPr>
            <a:r>
              <a:rPr lang="en-US" sz="3200" i="0" dirty="0" smtClean="0">
                <a:latin typeface="Arial" charset="0"/>
              </a:rPr>
              <a:t>Add structure to your decision </a:t>
            </a:r>
            <a:r>
              <a:rPr lang="en-US" sz="3200" i="0" dirty="0">
                <a:latin typeface="Arial" charset="0"/>
              </a:rPr>
              <a:t>making </a:t>
            </a:r>
            <a:r>
              <a:rPr lang="en-US" sz="3200" i="0" dirty="0" smtClean="0">
                <a:latin typeface="Arial" charset="0"/>
              </a:rPr>
              <a:t>process.</a:t>
            </a:r>
            <a:endParaRPr lang="en-US" sz="3200" i="0" dirty="0">
              <a:latin typeface="Arial" charset="0"/>
            </a:endParaRPr>
          </a:p>
          <a:p>
            <a:pPr marL="990600" lvl="1" indent="-533400">
              <a:spcBef>
                <a:spcPct val="20000"/>
              </a:spcBef>
              <a:buFontTx/>
              <a:buChar char="–"/>
            </a:pPr>
            <a:endParaRPr lang="en-US" sz="2800" i="0" dirty="0">
              <a:latin typeface="Arial" charset="0"/>
            </a:endParaRPr>
          </a:p>
          <a:p>
            <a:pPr marL="609600" indent="-609600">
              <a:spcBef>
                <a:spcPct val="20000"/>
              </a:spcBef>
              <a:buFontTx/>
              <a:buChar char="•"/>
            </a:pPr>
            <a:endParaRPr lang="en-US" sz="3200" i="0" dirty="0">
              <a:latin typeface="Arial" charset="0"/>
            </a:endParaRPr>
          </a:p>
        </p:txBody>
      </p:sp>
    </p:spTree>
    <p:extLst>
      <p:ext uri="{BB962C8B-B14F-4D97-AF65-F5344CB8AC3E}">
        <p14:creationId xmlns:p14="http://schemas.microsoft.com/office/powerpoint/2010/main" val="23587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 calcmode="lin" valueType="num">
                                      <p:cBhvr additive="base">
                                        <p:cTn id="7" dur="500" fill="hold"/>
                                        <p:tgtEl>
                                          <p:spTgt spid="61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0">
                                            <p:txEl>
                                              <p:pRg st="1" end="1"/>
                                            </p:txEl>
                                          </p:spTgt>
                                        </p:tgtEl>
                                        <p:attrNameLst>
                                          <p:attrName>style.visibility</p:attrName>
                                        </p:attrNameLst>
                                      </p:cBhvr>
                                      <p:to>
                                        <p:strVal val="visible"/>
                                      </p:to>
                                    </p:set>
                                    <p:anim calcmode="lin" valueType="num">
                                      <p:cBhvr additive="base">
                                        <p:cTn id="13" dur="500" fill="hold"/>
                                        <p:tgtEl>
                                          <p:spTgt spid="61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5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sp>
        <p:nvSpPr>
          <p:cNvPr id="7171"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pic>
        <p:nvPicPr>
          <p:cNvPr id="7172"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7173" name="Rectangle 5"/>
          <p:cNvSpPr>
            <a:spLocks noChangeArrowheads="1"/>
          </p:cNvSpPr>
          <p:nvPr/>
        </p:nvSpPr>
        <p:spPr bwMode="auto">
          <a:xfrm>
            <a:off x="1066800" y="457200"/>
            <a:ext cx="7772400" cy="1143000"/>
          </a:xfrm>
          <a:prstGeom prst="rect">
            <a:avLst/>
          </a:prstGeom>
          <a:noFill/>
          <a:ln w="9525">
            <a:noFill/>
            <a:miter lim="800000"/>
            <a:headEnd/>
            <a:tailEnd/>
          </a:ln>
        </p:spPr>
        <p:txBody>
          <a:bodyPr anchor="ctr"/>
          <a:lstStyle/>
          <a:p>
            <a:pPr algn="ctr"/>
            <a:r>
              <a:rPr lang="en-US" sz="4400" i="0" dirty="0">
                <a:solidFill>
                  <a:srgbClr val="007FC4"/>
                </a:solidFill>
                <a:latin typeface="Arial" charset="0"/>
              </a:rPr>
              <a:t>Adding </a:t>
            </a:r>
            <a:r>
              <a:rPr lang="en-US" sz="4400" i="0" u="sng" dirty="0">
                <a:solidFill>
                  <a:srgbClr val="007FC4"/>
                </a:solidFill>
                <a:latin typeface="Arial" charset="0"/>
              </a:rPr>
              <a:t>Structure</a:t>
            </a:r>
            <a:r>
              <a:rPr lang="en-US" sz="4400" i="0" dirty="0">
                <a:solidFill>
                  <a:srgbClr val="007FC4"/>
                </a:solidFill>
                <a:latin typeface="Arial" charset="0"/>
              </a:rPr>
              <a:t> to </a:t>
            </a:r>
            <a:br>
              <a:rPr lang="en-US" sz="4400" i="0" dirty="0">
                <a:solidFill>
                  <a:srgbClr val="007FC4"/>
                </a:solidFill>
                <a:latin typeface="Arial" charset="0"/>
              </a:rPr>
            </a:br>
            <a:r>
              <a:rPr lang="en-US" sz="4400" i="0" dirty="0">
                <a:solidFill>
                  <a:srgbClr val="007FC4"/>
                </a:solidFill>
                <a:latin typeface="Arial" charset="0"/>
              </a:rPr>
              <a:t>Decision Making…</a:t>
            </a:r>
          </a:p>
        </p:txBody>
      </p:sp>
      <p:sp>
        <p:nvSpPr>
          <p:cNvPr id="7174" name="Rectangle 6"/>
          <p:cNvSpPr>
            <a:spLocks noChangeArrowheads="1"/>
          </p:cNvSpPr>
          <p:nvPr/>
        </p:nvSpPr>
        <p:spPr bwMode="auto">
          <a:xfrm>
            <a:off x="1066800" y="1828800"/>
            <a:ext cx="7772400" cy="4267200"/>
          </a:xfrm>
          <a:prstGeom prst="rect">
            <a:avLst/>
          </a:prstGeom>
          <a:noFill/>
          <a:ln w="9525">
            <a:noFill/>
            <a:miter lim="800000"/>
            <a:headEnd/>
            <a:tailEnd/>
          </a:ln>
        </p:spPr>
        <p:txBody>
          <a:bodyPr/>
          <a:lstStyle/>
          <a:p>
            <a:pPr marL="342900" indent="-342900">
              <a:spcBef>
                <a:spcPct val="20000"/>
              </a:spcBef>
              <a:buFontTx/>
              <a:buChar char="•"/>
            </a:pPr>
            <a:r>
              <a:rPr lang="en-US" sz="3200" i="0" dirty="0">
                <a:latin typeface="Arial" charset="0"/>
              </a:rPr>
              <a:t>Makes it </a:t>
            </a:r>
            <a:r>
              <a:rPr lang="en-US" sz="3200" i="0" dirty="0" smtClean="0">
                <a:latin typeface="Arial" charset="0"/>
              </a:rPr>
              <a:t>clear </a:t>
            </a:r>
            <a:r>
              <a:rPr lang="en-US" sz="3200" i="0" dirty="0">
                <a:latin typeface="Arial" charset="0"/>
              </a:rPr>
              <a:t>what decision is being made</a:t>
            </a:r>
          </a:p>
          <a:p>
            <a:pPr marL="342900" indent="-342900">
              <a:spcBef>
                <a:spcPct val="20000"/>
              </a:spcBef>
              <a:buFontTx/>
              <a:buChar char="•"/>
            </a:pPr>
            <a:r>
              <a:rPr lang="en-US" sz="3200" i="0" dirty="0">
                <a:latin typeface="Arial" charset="0"/>
              </a:rPr>
              <a:t>Allows everyone to participate</a:t>
            </a:r>
          </a:p>
          <a:p>
            <a:pPr marL="742950" lvl="1" indent="-285750">
              <a:spcBef>
                <a:spcPct val="20000"/>
              </a:spcBef>
              <a:buFontTx/>
              <a:buChar char="–"/>
            </a:pPr>
            <a:r>
              <a:rPr lang="en-US" sz="2800" i="0" dirty="0">
                <a:latin typeface="Arial" charset="0"/>
              </a:rPr>
              <a:t>Prevents people with authority or with loud voices from dominating</a:t>
            </a:r>
          </a:p>
          <a:p>
            <a:pPr marL="342900" indent="-342900">
              <a:spcBef>
                <a:spcPct val="20000"/>
              </a:spcBef>
              <a:buFontTx/>
              <a:buChar char="•"/>
            </a:pPr>
            <a:r>
              <a:rPr lang="en-US" sz="3200" i="0" dirty="0">
                <a:latin typeface="Arial" charset="0"/>
              </a:rPr>
              <a:t>Often leads to a better decision as a result</a:t>
            </a:r>
          </a:p>
        </p:txBody>
      </p:sp>
    </p:spTree>
    <p:extLst>
      <p:ext uri="{BB962C8B-B14F-4D97-AF65-F5344CB8AC3E}">
        <p14:creationId xmlns:p14="http://schemas.microsoft.com/office/powerpoint/2010/main" val="1213171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sp>
        <p:nvSpPr>
          <p:cNvPr id="8195"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ea typeface="ＭＳ Ｐゴシック" pitchFamily="-107" charset="-128"/>
            </a:endParaRPr>
          </a:p>
        </p:txBody>
      </p:sp>
      <p:pic>
        <p:nvPicPr>
          <p:cNvPr id="8196"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8197" name="Rectangle 5"/>
          <p:cNvSpPr>
            <a:spLocks noChangeArrowheads="1"/>
          </p:cNvSpPr>
          <p:nvPr/>
        </p:nvSpPr>
        <p:spPr bwMode="auto">
          <a:xfrm>
            <a:off x="990600" y="304800"/>
            <a:ext cx="7772400" cy="1143000"/>
          </a:xfrm>
          <a:prstGeom prst="rect">
            <a:avLst/>
          </a:prstGeom>
          <a:noFill/>
          <a:ln w="9525">
            <a:noFill/>
            <a:miter lim="800000"/>
            <a:headEnd/>
            <a:tailEnd/>
          </a:ln>
        </p:spPr>
        <p:txBody>
          <a:bodyPr anchor="ctr"/>
          <a:lstStyle/>
          <a:p>
            <a:pPr algn="ctr"/>
            <a:r>
              <a:rPr lang="en-US" sz="4000" i="0" dirty="0">
                <a:solidFill>
                  <a:srgbClr val="007FC4"/>
                </a:solidFill>
                <a:latin typeface="Arial" charset="0"/>
              </a:rPr>
              <a:t>Nominal Group Technique (NGT)</a:t>
            </a:r>
          </a:p>
        </p:txBody>
      </p:sp>
      <p:sp>
        <p:nvSpPr>
          <p:cNvPr id="8198" name="Rectangle 6"/>
          <p:cNvSpPr>
            <a:spLocks noChangeArrowheads="1"/>
          </p:cNvSpPr>
          <p:nvPr/>
        </p:nvSpPr>
        <p:spPr bwMode="auto">
          <a:xfrm>
            <a:off x="990600" y="1524000"/>
            <a:ext cx="7772400" cy="4800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i="0" dirty="0">
                <a:latin typeface="Arial" charset="0"/>
              </a:rPr>
              <a:t>Designed to promote group participation in the decision making process </a:t>
            </a:r>
          </a:p>
          <a:p>
            <a:pPr marL="342900" indent="-342900">
              <a:lnSpc>
                <a:spcPct val="90000"/>
              </a:lnSpc>
              <a:spcBef>
                <a:spcPct val="20000"/>
              </a:spcBef>
            </a:pPr>
            <a:endParaRPr lang="en-US" sz="2800" i="0" dirty="0">
              <a:latin typeface="Arial" charset="0"/>
            </a:endParaRPr>
          </a:p>
          <a:p>
            <a:pPr marL="342900" indent="-342900">
              <a:lnSpc>
                <a:spcPct val="90000"/>
              </a:lnSpc>
              <a:spcBef>
                <a:spcPct val="20000"/>
              </a:spcBef>
              <a:buFontTx/>
              <a:buChar char="•"/>
            </a:pPr>
            <a:r>
              <a:rPr lang="en-US" sz="2800" i="0" dirty="0">
                <a:latin typeface="Arial" charset="0"/>
              </a:rPr>
              <a:t>Uses priorities of each group member to discover the overall priorities of the group</a:t>
            </a:r>
          </a:p>
          <a:p>
            <a:pPr marL="342900" indent="-342900">
              <a:lnSpc>
                <a:spcPct val="90000"/>
              </a:lnSpc>
              <a:spcBef>
                <a:spcPct val="20000"/>
              </a:spcBef>
            </a:pPr>
            <a:endParaRPr lang="en-US" sz="2800" i="0" dirty="0">
              <a:latin typeface="Arial" charset="0"/>
            </a:endParaRPr>
          </a:p>
          <a:p>
            <a:pPr marL="342900" indent="-342900">
              <a:lnSpc>
                <a:spcPct val="90000"/>
              </a:lnSpc>
              <a:spcBef>
                <a:spcPct val="20000"/>
              </a:spcBef>
              <a:buFontTx/>
              <a:buChar char="•"/>
            </a:pPr>
            <a:r>
              <a:rPr lang="en-US" sz="2800" i="0" dirty="0">
                <a:latin typeface="Arial" charset="0"/>
              </a:rPr>
              <a:t>Used by small groups to </a:t>
            </a:r>
          </a:p>
          <a:p>
            <a:pPr marL="742950" lvl="1" indent="-285750">
              <a:lnSpc>
                <a:spcPct val="90000"/>
              </a:lnSpc>
              <a:spcBef>
                <a:spcPct val="20000"/>
              </a:spcBef>
              <a:buFontTx/>
              <a:buChar char="–"/>
            </a:pPr>
            <a:r>
              <a:rPr lang="en-US" i="0" dirty="0">
                <a:latin typeface="Arial" charset="0"/>
              </a:rPr>
              <a:t>Reach consensus on the identification of key problems (NIATx Key Principle </a:t>
            </a:r>
            <a:r>
              <a:rPr lang="en-US" i="0" dirty="0" smtClean="0">
                <a:latin typeface="Arial" charset="0"/>
              </a:rPr>
              <a:t>#2</a:t>
            </a:r>
            <a:r>
              <a:rPr lang="en-US" i="0" dirty="0">
                <a:latin typeface="Arial" charset="0"/>
              </a:rPr>
              <a:t>) </a:t>
            </a:r>
            <a:r>
              <a:rPr lang="en-US" i="0" u="sng" dirty="0">
                <a:solidFill>
                  <a:srgbClr val="C00000"/>
                </a:solidFill>
                <a:latin typeface="Arial" charset="0"/>
              </a:rPr>
              <a:t>or</a:t>
            </a:r>
            <a:r>
              <a:rPr lang="en-US" i="0" dirty="0">
                <a:latin typeface="Arial" charset="0"/>
              </a:rPr>
              <a:t> </a:t>
            </a:r>
          </a:p>
          <a:p>
            <a:pPr marL="742950" lvl="1" indent="-285750">
              <a:lnSpc>
                <a:spcPct val="90000"/>
              </a:lnSpc>
              <a:spcBef>
                <a:spcPct val="20000"/>
              </a:spcBef>
              <a:buFontTx/>
              <a:buChar char="–"/>
            </a:pPr>
            <a:r>
              <a:rPr lang="en-US" i="0" dirty="0">
                <a:latin typeface="Arial" charset="0"/>
              </a:rPr>
              <a:t>Develop solutions that can be tested using rapid cycles (NIATx Key Principle </a:t>
            </a:r>
            <a:r>
              <a:rPr lang="en-US" i="0" dirty="0" smtClean="0">
                <a:latin typeface="Arial" charset="0"/>
              </a:rPr>
              <a:t>#5</a:t>
            </a:r>
            <a:r>
              <a:rPr lang="en-US" i="0" dirty="0">
                <a:latin typeface="Arial" charset="0"/>
              </a:rPr>
              <a:t>)</a:t>
            </a:r>
            <a:r>
              <a:rPr lang="en-US" sz="2800" i="0" dirty="0">
                <a:latin typeface="Arial" charset="0"/>
              </a:rPr>
              <a:t> </a:t>
            </a:r>
          </a:p>
          <a:p>
            <a:pPr marL="342900" indent="-342900">
              <a:lnSpc>
                <a:spcPct val="90000"/>
              </a:lnSpc>
              <a:spcBef>
                <a:spcPct val="20000"/>
              </a:spcBef>
            </a:pPr>
            <a:endParaRPr lang="en-US" sz="3200" i="0" dirty="0">
              <a:latin typeface="Arial" charset="0"/>
            </a:endParaRPr>
          </a:p>
        </p:txBody>
      </p:sp>
    </p:spTree>
    <p:extLst>
      <p:ext uri="{BB962C8B-B14F-4D97-AF65-F5344CB8AC3E}">
        <p14:creationId xmlns:p14="http://schemas.microsoft.com/office/powerpoint/2010/main" val="15318583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p:cNvPicPr>
          <p:nvPr/>
        </p:nvPicPr>
        <p:blipFill>
          <a:blip r:embed="rId2" cstate="print"/>
          <a:srcRect/>
          <a:stretch>
            <a:fillRect/>
          </a:stretch>
        </p:blipFill>
        <p:spPr bwMode="auto">
          <a:xfrm>
            <a:off x="0" y="-171450"/>
            <a:ext cx="9144000" cy="7029450"/>
          </a:xfrm>
          <a:prstGeom prst="rect">
            <a:avLst/>
          </a:prstGeom>
          <a:noFill/>
          <a:ln w="9525">
            <a:noFill/>
            <a:miter lim="800000"/>
            <a:headEnd/>
            <a:tailEnd/>
          </a:ln>
        </p:spPr>
      </p:pic>
      <p:sp>
        <p:nvSpPr>
          <p:cNvPr id="9219"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dirty="0">
                <a:solidFill>
                  <a:srgbClr val="007FC4"/>
                </a:solidFill>
                <a:latin typeface="Arial" charset="0"/>
              </a:rPr>
              <a:t>Generating Solutions</a:t>
            </a:r>
          </a:p>
        </p:txBody>
      </p:sp>
      <p:sp>
        <p:nvSpPr>
          <p:cNvPr id="9220" name="Rectangle 3"/>
          <p:cNvSpPr txBox="1">
            <a:spLocks noChangeArrowheads="1"/>
          </p:cNvSpPr>
          <p:nvPr/>
        </p:nvSpPr>
        <p:spPr bwMode="auto">
          <a:xfrm>
            <a:off x="1295400" y="1447800"/>
            <a:ext cx="8229600" cy="4525963"/>
          </a:xfrm>
          <a:prstGeom prst="rect">
            <a:avLst/>
          </a:prstGeom>
          <a:noFill/>
          <a:ln w="9525">
            <a:noFill/>
            <a:miter lim="800000"/>
            <a:headEnd/>
            <a:tailEnd/>
          </a:ln>
        </p:spPr>
        <p:txBody>
          <a:bodyPr/>
          <a:lstStyle/>
          <a:p>
            <a:pPr marL="514350" indent="-514350">
              <a:spcBef>
                <a:spcPct val="20000"/>
              </a:spcBef>
              <a:buFont typeface="+mj-lt"/>
              <a:buAutoNum type="arabicPeriod"/>
            </a:pPr>
            <a:r>
              <a:rPr lang="en-US" sz="3200" i="0" dirty="0">
                <a:latin typeface="Arial" charset="0"/>
              </a:rPr>
              <a:t>We have done a walk-through</a:t>
            </a:r>
          </a:p>
          <a:p>
            <a:pPr marL="514350" indent="-514350">
              <a:spcBef>
                <a:spcPct val="20000"/>
              </a:spcBef>
              <a:buFont typeface="+mj-lt"/>
              <a:buAutoNum type="arabicPeriod"/>
            </a:pPr>
            <a:r>
              <a:rPr lang="en-US" sz="3200" i="0" dirty="0">
                <a:latin typeface="Arial" charset="0"/>
              </a:rPr>
              <a:t>We have created a flowchart</a:t>
            </a:r>
          </a:p>
          <a:p>
            <a:pPr marL="514350" indent="-514350">
              <a:spcBef>
                <a:spcPct val="20000"/>
              </a:spcBef>
              <a:buFont typeface="+mj-lt"/>
              <a:buAutoNum type="arabicPeriod"/>
            </a:pPr>
            <a:r>
              <a:rPr lang="en-US" sz="3200" i="0" dirty="0">
                <a:latin typeface="Arial" charset="0"/>
              </a:rPr>
              <a:t>We have started to identify barriers</a:t>
            </a:r>
          </a:p>
          <a:p>
            <a:pPr marL="342900" indent="-342900">
              <a:spcBef>
                <a:spcPct val="20000"/>
              </a:spcBef>
              <a:buFontTx/>
              <a:buChar char="•"/>
            </a:pPr>
            <a:endParaRPr lang="en-US" sz="3200" i="0" dirty="0">
              <a:latin typeface="Arial" charset="0"/>
            </a:endParaRPr>
          </a:p>
          <a:p>
            <a:pPr marL="342900" indent="-342900">
              <a:spcBef>
                <a:spcPct val="20000"/>
              </a:spcBef>
            </a:pPr>
            <a:r>
              <a:rPr lang="en-US" sz="3200" i="0" dirty="0">
                <a:latin typeface="Arial" charset="0"/>
              </a:rPr>
              <a:t>Now we need to identify </a:t>
            </a:r>
            <a:r>
              <a:rPr lang="en-US" sz="3200" i="0" dirty="0" smtClean="0">
                <a:solidFill>
                  <a:srgbClr val="C00000"/>
                </a:solidFill>
                <a:latin typeface="Arial" charset="0"/>
              </a:rPr>
              <a:t>problems</a:t>
            </a:r>
            <a:r>
              <a:rPr lang="en-US" sz="3200" i="0" dirty="0" smtClean="0">
                <a:latin typeface="Arial" charset="0"/>
              </a:rPr>
              <a:t> and</a:t>
            </a:r>
          </a:p>
          <a:p>
            <a:pPr marL="342900" indent="-342900">
              <a:spcBef>
                <a:spcPct val="20000"/>
              </a:spcBef>
            </a:pPr>
            <a:r>
              <a:rPr lang="en-US" sz="3200" i="0" dirty="0" smtClean="0">
                <a:latin typeface="Arial" charset="0"/>
              </a:rPr>
              <a:t>possible</a:t>
            </a:r>
            <a:r>
              <a:rPr lang="en-US" sz="3200" i="0" dirty="0" smtClean="0">
                <a:solidFill>
                  <a:srgbClr val="C00000"/>
                </a:solidFill>
                <a:latin typeface="Arial" charset="0"/>
              </a:rPr>
              <a:t> solutions </a:t>
            </a:r>
            <a:r>
              <a:rPr lang="en-US" sz="3200" i="0" dirty="0" smtClean="0">
                <a:latin typeface="Arial" charset="0"/>
              </a:rPr>
              <a:t>to test.</a:t>
            </a:r>
            <a:endParaRPr lang="en-US" sz="3200" i="0" dirty="0">
              <a:solidFill>
                <a:srgbClr val="C00000"/>
              </a:solidFill>
              <a:latin typeface="Arial" charset="0"/>
            </a:endParaRPr>
          </a:p>
          <a:p>
            <a:pPr marL="742950" lvl="1" indent="-285750">
              <a:spcBef>
                <a:spcPct val="20000"/>
              </a:spcBef>
            </a:pPr>
            <a:r>
              <a:rPr lang="en-US" sz="2800" i="0" dirty="0" smtClean="0">
                <a:latin typeface="Arial" charset="0"/>
              </a:rPr>
              <a:t>					</a:t>
            </a:r>
            <a:endParaRPr lang="en-US" sz="2800" i="0" dirty="0">
              <a:latin typeface="Arial" charset="0"/>
            </a:endParaRPr>
          </a:p>
          <a:p>
            <a:pPr marL="342900" indent="-342900">
              <a:spcBef>
                <a:spcPct val="20000"/>
              </a:spcBef>
            </a:pPr>
            <a:endParaRPr lang="en-US" sz="3200" i="0" dirty="0">
              <a:latin typeface="Arial" charset="0"/>
            </a:endParaRPr>
          </a:p>
        </p:txBody>
      </p:sp>
      <p:sp>
        <p:nvSpPr>
          <p:cNvPr id="5" name="Oval 4"/>
          <p:cNvSpPr/>
          <p:nvPr/>
        </p:nvSpPr>
        <p:spPr bwMode="auto">
          <a:xfrm>
            <a:off x="4648200" y="5105400"/>
            <a:ext cx="3962400" cy="762000"/>
          </a:xfrm>
          <a:prstGeom prst="ellipse">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i="0" dirty="0" smtClean="0">
                <a:latin typeface="Arial" charset="0"/>
              </a:rPr>
              <a:t>The NGT can help!</a:t>
            </a:r>
            <a:endParaRPr kumimoji="0" lang="en-US" sz="2400" b="0" i="1"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1323297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0243" name="Rectangle 2"/>
          <p:cNvSpPr txBox="1">
            <a:spLocks noChangeArrowheads="1"/>
          </p:cNvSpPr>
          <p:nvPr/>
        </p:nvSpPr>
        <p:spPr bwMode="auto">
          <a:xfrm>
            <a:off x="762000" y="228600"/>
            <a:ext cx="8229600" cy="1143000"/>
          </a:xfrm>
          <a:prstGeom prst="rect">
            <a:avLst/>
          </a:prstGeom>
          <a:noFill/>
          <a:ln w="9525">
            <a:noFill/>
            <a:miter lim="800000"/>
            <a:headEnd/>
            <a:tailEnd/>
          </a:ln>
        </p:spPr>
        <p:txBody>
          <a:bodyPr/>
          <a:lstStyle/>
          <a:p>
            <a:pPr algn="ctr"/>
            <a:r>
              <a:rPr lang="en-US" sz="4400" i="0" dirty="0" smtClean="0">
                <a:solidFill>
                  <a:srgbClr val="007FC4"/>
                </a:solidFill>
                <a:latin typeface="Arial" charset="0"/>
              </a:rPr>
              <a:t>NGT (7 Steps)</a:t>
            </a:r>
            <a:endParaRPr lang="en-US" sz="4400" i="0" dirty="0">
              <a:solidFill>
                <a:srgbClr val="007FC4"/>
              </a:solidFill>
              <a:latin typeface="Arial" charset="0"/>
            </a:endParaRPr>
          </a:p>
        </p:txBody>
      </p:sp>
      <p:sp>
        <p:nvSpPr>
          <p:cNvPr id="10244" name="Rectangle 3"/>
          <p:cNvSpPr txBox="1">
            <a:spLocks noChangeArrowheads="1"/>
          </p:cNvSpPr>
          <p:nvPr/>
        </p:nvSpPr>
        <p:spPr bwMode="auto">
          <a:xfrm>
            <a:off x="1600200" y="1143000"/>
            <a:ext cx="7307263" cy="4525963"/>
          </a:xfrm>
          <a:prstGeom prst="rect">
            <a:avLst/>
          </a:prstGeom>
          <a:noFill/>
          <a:ln w="9525">
            <a:noFill/>
            <a:miter lim="800000"/>
            <a:headEnd/>
            <a:tailEnd/>
          </a:ln>
        </p:spPr>
        <p:txBody>
          <a:bodyPr/>
          <a:lstStyle/>
          <a:p>
            <a:pPr marL="457200" indent="-457200">
              <a:lnSpc>
                <a:spcPct val="80000"/>
              </a:lnSpc>
              <a:spcBef>
                <a:spcPct val="20000"/>
              </a:spcBef>
              <a:buFont typeface="+mj-lt"/>
              <a:buAutoNum type="arabicPeriod"/>
            </a:pPr>
            <a:r>
              <a:rPr lang="en-US" i="0" dirty="0">
                <a:latin typeface="Arial" charset="0"/>
              </a:rPr>
              <a:t>Preparation (e.g., room and question)</a:t>
            </a:r>
          </a:p>
          <a:p>
            <a:pPr marL="457200" indent="-457200">
              <a:lnSpc>
                <a:spcPct val="80000"/>
              </a:lnSpc>
              <a:spcBef>
                <a:spcPct val="20000"/>
              </a:spcBef>
              <a:buFont typeface="+mj-lt"/>
              <a:buAutoNum type="arabicPeriod"/>
            </a:pPr>
            <a:endParaRPr lang="en-US" i="0" dirty="0">
              <a:latin typeface="Arial" charset="0"/>
            </a:endParaRPr>
          </a:p>
          <a:p>
            <a:pPr marL="457200" indent="-457200">
              <a:lnSpc>
                <a:spcPct val="80000"/>
              </a:lnSpc>
              <a:spcBef>
                <a:spcPct val="20000"/>
              </a:spcBef>
              <a:buFont typeface="+mj-lt"/>
              <a:buAutoNum type="arabicPeriod"/>
            </a:pPr>
            <a:r>
              <a:rPr lang="en-US" i="0" dirty="0" smtClean="0">
                <a:latin typeface="Arial" charset="0"/>
              </a:rPr>
              <a:t>Silent idea </a:t>
            </a:r>
            <a:r>
              <a:rPr lang="en-US" i="0" dirty="0">
                <a:latin typeface="Arial" charset="0"/>
              </a:rPr>
              <a:t>generation</a:t>
            </a:r>
          </a:p>
          <a:p>
            <a:pPr marL="457200" indent="-457200">
              <a:lnSpc>
                <a:spcPct val="80000"/>
              </a:lnSpc>
              <a:spcBef>
                <a:spcPct val="20000"/>
              </a:spcBef>
              <a:buFont typeface="+mj-lt"/>
              <a:buAutoNum type="arabicPeriod"/>
            </a:pPr>
            <a:endParaRPr lang="en-US" i="0" dirty="0">
              <a:latin typeface="Arial" charset="0"/>
            </a:endParaRPr>
          </a:p>
          <a:p>
            <a:pPr marL="457200" indent="-457200">
              <a:lnSpc>
                <a:spcPct val="80000"/>
              </a:lnSpc>
              <a:spcBef>
                <a:spcPct val="20000"/>
              </a:spcBef>
              <a:buFont typeface="+mj-lt"/>
              <a:buAutoNum type="arabicPeriod"/>
            </a:pPr>
            <a:r>
              <a:rPr lang="en-US" i="0" dirty="0">
                <a:latin typeface="Arial" charset="0"/>
              </a:rPr>
              <a:t>Recording of ideas</a:t>
            </a:r>
          </a:p>
          <a:p>
            <a:pPr marL="457200" indent="-457200">
              <a:lnSpc>
                <a:spcPct val="80000"/>
              </a:lnSpc>
              <a:spcBef>
                <a:spcPct val="20000"/>
              </a:spcBef>
              <a:buFont typeface="+mj-lt"/>
              <a:buAutoNum type="arabicPeriod"/>
            </a:pPr>
            <a:endParaRPr lang="en-US" i="0" dirty="0">
              <a:latin typeface="Arial" charset="0"/>
            </a:endParaRPr>
          </a:p>
          <a:p>
            <a:pPr marL="457200" indent="-457200">
              <a:lnSpc>
                <a:spcPct val="80000"/>
              </a:lnSpc>
              <a:spcBef>
                <a:spcPct val="20000"/>
              </a:spcBef>
              <a:buFont typeface="+mj-lt"/>
              <a:buAutoNum type="arabicPeriod"/>
            </a:pPr>
            <a:r>
              <a:rPr lang="en-US" i="0" dirty="0">
                <a:latin typeface="Arial" charset="0"/>
              </a:rPr>
              <a:t>Idea discussion</a:t>
            </a:r>
          </a:p>
          <a:p>
            <a:pPr marL="457200" indent="-457200">
              <a:lnSpc>
                <a:spcPct val="80000"/>
              </a:lnSpc>
              <a:spcBef>
                <a:spcPct val="20000"/>
              </a:spcBef>
              <a:buFont typeface="+mj-lt"/>
              <a:buAutoNum type="arabicPeriod"/>
            </a:pPr>
            <a:endParaRPr lang="en-US" i="0" dirty="0">
              <a:latin typeface="Arial" charset="0"/>
            </a:endParaRPr>
          </a:p>
          <a:p>
            <a:pPr marL="457200" indent="-457200">
              <a:lnSpc>
                <a:spcPct val="80000"/>
              </a:lnSpc>
              <a:spcBef>
                <a:spcPct val="20000"/>
              </a:spcBef>
              <a:buFont typeface="+mj-lt"/>
              <a:buAutoNum type="arabicPeriod"/>
            </a:pPr>
            <a:r>
              <a:rPr lang="en-US" i="0" dirty="0">
                <a:latin typeface="Arial" charset="0"/>
              </a:rPr>
              <a:t>Preliminary voting</a:t>
            </a:r>
          </a:p>
          <a:p>
            <a:pPr marL="457200" indent="-457200">
              <a:lnSpc>
                <a:spcPct val="80000"/>
              </a:lnSpc>
              <a:spcBef>
                <a:spcPct val="20000"/>
              </a:spcBef>
              <a:buFont typeface="+mj-lt"/>
              <a:buAutoNum type="arabicPeriod"/>
            </a:pPr>
            <a:endParaRPr lang="en-US" i="0" dirty="0">
              <a:latin typeface="Arial" charset="0"/>
            </a:endParaRPr>
          </a:p>
          <a:p>
            <a:pPr marL="457200" indent="-457200">
              <a:lnSpc>
                <a:spcPct val="80000"/>
              </a:lnSpc>
              <a:spcBef>
                <a:spcPct val="20000"/>
              </a:spcBef>
              <a:buFont typeface="+mj-lt"/>
              <a:buAutoNum type="arabicPeriod"/>
            </a:pPr>
            <a:r>
              <a:rPr lang="en-US" i="0" dirty="0">
                <a:latin typeface="Arial" charset="0"/>
              </a:rPr>
              <a:t>Discussion of preliminary voting</a:t>
            </a:r>
          </a:p>
          <a:p>
            <a:pPr marL="457200" indent="-457200">
              <a:lnSpc>
                <a:spcPct val="80000"/>
              </a:lnSpc>
              <a:spcBef>
                <a:spcPct val="20000"/>
              </a:spcBef>
              <a:buFont typeface="+mj-lt"/>
              <a:buAutoNum type="arabicPeriod"/>
            </a:pPr>
            <a:endParaRPr lang="en-US" i="0" dirty="0">
              <a:latin typeface="Arial" charset="0"/>
            </a:endParaRPr>
          </a:p>
          <a:p>
            <a:pPr marL="457200" indent="-457200">
              <a:lnSpc>
                <a:spcPct val="80000"/>
              </a:lnSpc>
              <a:spcBef>
                <a:spcPct val="20000"/>
              </a:spcBef>
              <a:buFont typeface="+mj-lt"/>
              <a:buAutoNum type="arabicPeriod"/>
            </a:pPr>
            <a:r>
              <a:rPr lang="en-US" i="0" dirty="0">
                <a:latin typeface="Arial" charset="0"/>
              </a:rPr>
              <a:t>Final voting on ideas</a:t>
            </a:r>
          </a:p>
        </p:txBody>
      </p:sp>
    </p:spTree>
    <p:extLst>
      <p:ext uri="{BB962C8B-B14F-4D97-AF65-F5344CB8AC3E}">
        <p14:creationId xmlns:p14="http://schemas.microsoft.com/office/powerpoint/2010/main" val="6931348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1267" name="Rectangle 2"/>
          <p:cNvSpPr txBox="1">
            <a:spLocks noChangeArrowheads="1"/>
          </p:cNvSpPr>
          <p:nvPr/>
        </p:nvSpPr>
        <p:spPr bwMode="auto">
          <a:xfrm>
            <a:off x="762000" y="274638"/>
            <a:ext cx="8229600" cy="1143000"/>
          </a:xfrm>
          <a:prstGeom prst="rect">
            <a:avLst/>
          </a:prstGeom>
          <a:noFill/>
          <a:ln w="9525">
            <a:noFill/>
            <a:miter lim="800000"/>
            <a:headEnd/>
            <a:tailEnd/>
          </a:ln>
        </p:spPr>
        <p:txBody>
          <a:bodyPr/>
          <a:lstStyle/>
          <a:p>
            <a:pPr algn="ctr"/>
            <a:r>
              <a:rPr lang="en-US" sz="4400" i="0" dirty="0">
                <a:solidFill>
                  <a:srgbClr val="007FC4"/>
                </a:solidFill>
                <a:latin typeface="Arial" charset="0"/>
              </a:rPr>
              <a:t>Change Team Assignment</a:t>
            </a:r>
          </a:p>
        </p:txBody>
      </p:sp>
      <p:sp>
        <p:nvSpPr>
          <p:cNvPr id="11268" name="Rectangle 3"/>
          <p:cNvSpPr txBox="1">
            <a:spLocks noChangeArrowheads="1"/>
          </p:cNvSpPr>
          <p:nvPr/>
        </p:nvSpPr>
        <p:spPr bwMode="auto">
          <a:xfrm>
            <a:off x="1600200" y="2408237"/>
            <a:ext cx="8229600" cy="4525963"/>
          </a:xfrm>
          <a:prstGeom prst="rect">
            <a:avLst/>
          </a:prstGeom>
          <a:noFill/>
          <a:ln w="9525">
            <a:noFill/>
            <a:miter lim="800000"/>
            <a:headEnd/>
            <a:tailEnd/>
          </a:ln>
        </p:spPr>
        <p:txBody>
          <a:bodyPr/>
          <a:lstStyle/>
          <a:p>
            <a:pPr marL="342900" indent="-342900">
              <a:spcBef>
                <a:spcPct val="20000"/>
              </a:spcBef>
            </a:pPr>
            <a:r>
              <a:rPr lang="en-US" sz="3200" i="0" dirty="0" smtClean="0">
                <a:latin typeface="Arial" charset="0"/>
              </a:rPr>
              <a:t>Assign </a:t>
            </a:r>
            <a:r>
              <a:rPr lang="en-US" sz="3200" i="0" dirty="0">
                <a:latin typeface="Arial" charset="0"/>
              </a:rPr>
              <a:t>a Change Leader to </a:t>
            </a:r>
            <a:r>
              <a:rPr lang="en-US" sz="3200" i="0" dirty="0" smtClean="0">
                <a:latin typeface="Arial" charset="0"/>
              </a:rPr>
              <a:t>facilitate. </a:t>
            </a:r>
            <a:endParaRPr lang="en-US" sz="3200" i="0" dirty="0">
              <a:latin typeface="Arial" charset="0"/>
            </a:endParaRPr>
          </a:p>
        </p:txBody>
      </p:sp>
    </p:spTree>
    <p:extLst>
      <p:ext uri="{BB962C8B-B14F-4D97-AF65-F5344CB8AC3E}">
        <p14:creationId xmlns:p14="http://schemas.microsoft.com/office/powerpoint/2010/main" val="2190836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2291" name="Rectangle 3"/>
          <p:cNvSpPr txBox="1">
            <a:spLocks noChangeArrowheads="1"/>
          </p:cNvSpPr>
          <p:nvPr/>
        </p:nvSpPr>
        <p:spPr bwMode="auto">
          <a:xfrm>
            <a:off x="1066801" y="990600"/>
            <a:ext cx="7620000" cy="5334000"/>
          </a:xfrm>
          <a:prstGeom prst="rect">
            <a:avLst/>
          </a:prstGeom>
          <a:noFill/>
          <a:ln w="9525">
            <a:noFill/>
            <a:miter lim="800000"/>
            <a:headEnd/>
            <a:tailEnd/>
          </a:ln>
        </p:spPr>
        <p:txBody>
          <a:bodyPr/>
          <a:lstStyle/>
          <a:p>
            <a:pPr marL="800100" lvl="3" indent="-342900">
              <a:lnSpc>
                <a:spcPct val="80000"/>
              </a:lnSpc>
              <a:spcBef>
                <a:spcPct val="20000"/>
              </a:spcBef>
              <a:buFontTx/>
              <a:buChar char="•"/>
            </a:pPr>
            <a:endParaRPr lang="en-US" sz="3200" i="0" dirty="0">
              <a:latin typeface="Arial" charset="0"/>
            </a:endParaRPr>
          </a:p>
          <a:p>
            <a:pPr marL="342900" indent="-342900">
              <a:lnSpc>
                <a:spcPct val="80000"/>
              </a:lnSpc>
              <a:spcBef>
                <a:spcPct val="20000"/>
              </a:spcBef>
            </a:pPr>
            <a:r>
              <a:rPr lang="en-US" sz="3200" i="0" dirty="0">
                <a:latin typeface="Arial" charset="0"/>
              </a:rPr>
              <a:t>Prepare the </a:t>
            </a:r>
            <a:r>
              <a:rPr lang="en-US" sz="3200" i="0" dirty="0" smtClean="0">
                <a:latin typeface="Arial" charset="0"/>
              </a:rPr>
              <a:t>room: </a:t>
            </a:r>
            <a:endParaRPr lang="en-US" sz="3200" i="0" dirty="0">
              <a:latin typeface="Arial" charset="0"/>
            </a:endParaRPr>
          </a:p>
          <a:p>
            <a:pPr marL="1257300" lvl="2" indent="-342900">
              <a:lnSpc>
                <a:spcPct val="80000"/>
              </a:lnSpc>
              <a:spcBef>
                <a:spcPct val="20000"/>
              </a:spcBef>
              <a:buFontTx/>
              <a:buChar char="•"/>
            </a:pPr>
            <a:r>
              <a:rPr lang="en-US" sz="3200" i="0" dirty="0">
                <a:latin typeface="Arial" charset="0"/>
              </a:rPr>
              <a:t>Flip chart or wall to post ideas</a:t>
            </a:r>
          </a:p>
          <a:p>
            <a:pPr marL="1257300" lvl="2" indent="-342900">
              <a:lnSpc>
                <a:spcPct val="80000"/>
              </a:lnSpc>
              <a:spcBef>
                <a:spcPct val="20000"/>
              </a:spcBef>
              <a:buFontTx/>
              <a:buChar char="•"/>
            </a:pPr>
            <a:r>
              <a:rPr lang="en-US" sz="3200" i="0" dirty="0">
                <a:latin typeface="Arial" charset="0"/>
              </a:rPr>
              <a:t>Post-it notes</a:t>
            </a:r>
          </a:p>
          <a:p>
            <a:pPr marL="1257300" lvl="2" indent="-342900">
              <a:lnSpc>
                <a:spcPct val="80000"/>
              </a:lnSpc>
              <a:spcBef>
                <a:spcPct val="20000"/>
              </a:spcBef>
              <a:buFontTx/>
              <a:buChar char="•"/>
            </a:pPr>
            <a:r>
              <a:rPr lang="en-US" sz="3200" i="0" dirty="0">
                <a:latin typeface="Arial" charset="0"/>
              </a:rPr>
              <a:t>Two colors of sticky dots for </a:t>
            </a:r>
            <a:r>
              <a:rPr lang="en-US" sz="3200" i="0" dirty="0" smtClean="0">
                <a:latin typeface="Arial" charset="0"/>
              </a:rPr>
              <a:t>voting</a:t>
            </a:r>
          </a:p>
          <a:p>
            <a:pPr marL="342900" indent="-342900">
              <a:lnSpc>
                <a:spcPct val="80000"/>
              </a:lnSpc>
              <a:spcBef>
                <a:spcPct val="20000"/>
              </a:spcBef>
            </a:pPr>
            <a:r>
              <a:rPr lang="en-US" sz="3200" i="0" dirty="0" smtClean="0">
                <a:latin typeface="Arial" charset="0"/>
              </a:rPr>
              <a:t>Preparation: </a:t>
            </a:r>
          </a:p>
          <a:p>
            <a:pPr marL="800100" lvl="3" indent="-342900">
              <a:lnSpc>
                <a:spcPct val="80000"/>
              </a:lnSpc>
              <a:spcBef>
                <a:spcPct val="20000"/>
              </a:spcBef>
              <a:buFontTx/>
              <a:buChar char="•"/>
            </a:pPr>
            <a:r>
              <a:rPr lang="en-US" sz="3200" i="0" dirty="0" smtClean="0">
                <a:latin typeface="Arial" charset="0"/>
              </a:rPr>
              <a:t>What is the question or problem statement? </a:t>
            </a:r>
          </a:p>
          <a:p>
            <a:pPr marL="800100" lvl="3" indent="-342900">
              <a:lnSpc>
                <a:spcPct val="80000"/>
              </a:lnSpc>
              <a:spcBef>
                <a:spcPct val="20000"/>
              </a:spcBef>
              <a:buFontTx/>
              <a:buChar char="•"/>
            </a:pPr>
            <a:r>
              <a:rPr lang="en-US" sz="3200" i="0" dirty="0" smtClean="0">
                <a:solidFill>
                  <a:srgbClr val="C00000"/>
                </a:solidFill>
                <a:latin typeface="Arial" charset="0"/>
              </a:rPr>
              <a:t>Write it at the top of your flip chart paper.</a:t>
            </a:r>
          </a:p>
          <a:p>
            <a:pPr marL="342900" indent="-342900">
              <a:lnSpc>
                <a:spcPct val="80000"/>
              </a:lnSpc>
              <a:spcBef>
                <a:spcPct val="20000"/>
              </a:spcBef>
              <a:buFontTx/>
              <a:buChar char="•"/>
            </a:pPr>
            <a:endParaRPr lang="en-US" sz="3200" i="0" dirty="0">
              <a:latin typeface="Arial" charset="0"/>
            </a:endParaRPr>
          </a:p>
          <a:p>
            <a:pPr marL="1257300" lvl="2" indent="-342900">
              <a:lnSpc>
                <a:spcPct val="80000"/>
              </a:lnSpc>
              <a:spcBef>
                <a:spcPct val="20000"/>
              </a:spcBef>
              <a:buFontTx/>
              <a:buChar char="•"/>
            </a:pPr>
            <a:endParaRPr lang="en-US" sz="3200" i="0" dirty="0">
              <a:latin typeface="Arial" charset="0"/>
            </a:endParaRPr>
          </a:p>
          <a:p>
            <a:pPr marL="1257300" lvl="2" indent="-342900">
              <a:lnSpc>
                <a:spcPct val="80000"/>
              </a:lnSpc>
              <a:spcBef>
                <a:spcPct val="20000"/>
              </a:spcBef>
              <a:buFontTx/>
              <a:buChar char="•"/>
            </a:pPr>
            <a:endParaRPr lang="en-US" sz="3200" i="0" dirty="0">
              <a:latin typeface="Arial" charset="0"/>
            </a:endParaRPr>
          </a:p>
          <a:p>
            <a:pPr marL="1257300" lvl="2" indent="-342900">
              <a:lnSpc>
                <a:spcPct val="80000"/>
              </a:lnSpc>
              <a:spcBef>
                <a:spcPct val="20000"/>
              </a:spcBef>
            </a:pPr>
            <a:r>
              <a:rPr lang="en-US" sz="3200" i="0" dirty="0">
                <a:latin typeface="Arial" charset="0"/>
              </a:rPr>
              <a:t> </a:t>
            </a:r>
          </a:p>
          <a:p>
            <a:pPr marL="342900" indent="-342900">
              <a:lnSpc>
                <a:spcPct val="80000"/>
              </a:lnSpc>
              <a:spcBef>
                <a:spcPct val="20000"/>
              </a:spcBef>
              <a:buFontTx/>
              <a:buChar char="•"/>
            </a:pPr>
            <a:endParaRPr lang="en-US" sz="2000" i="0" dirty="0">
              <a:latin typeface="Arial" charset="0"/>
            </a:endParaRPr>
          </a:p>
        </p:txBody>
      </p:sp>
      <p:sp>
        <p:nvSpPr>
          <p:cNvPr id="4" name="Rectangle 2"/>
          <p:cNvSpPr txBox="1">
            <a:spLocks noChangeArrowheads="1"/>
          </p:cNvSpPr>
          <p:nvPr/>
        </p:nvSpPr>
        <p:spPr bwMode="auto">
          <a:xfrm>
            <a:off x="762000" y="274638"/>
            <a:ext cx="8229600" cy="1143000"/>
          </a:xfrm>
          <a:prstGeom prst="rect">
            <a:avLst/>
          </a:prstGeom>
          <a:noFill/>
          <a:ln w="9525">
            <a:noFill/>
            <a:miter lim="800000"/>
            <a:headEnd/>
            <a:tailEnd/>
          </a:ln>
        </p:spPr>
        <p:txBody>
          <a:bodyPr/>
          <a:lstStyle/>
          <a:p>
            <a:pPr algn="ctr"/>
            <a:r>
              <a:rPr lang="en-US" sz="4400" i="0" u="sng" dirty="0" smtClean="0">
                <a:solidFill>
                  <a:srgbClr val="007FC4"/>
                </a:solidFill>
                <a:latin typeface="Arial" charset="0"/>
              </a:rPr>
              <a:t>Step #1</a:t>
            </a:r>
            <a:endParaRPr lang="en-US" sz="4400" i="0" u="sng" dirty="0">
              <a:solidFill>
                <a:srgbClr val="007FC4"/>
              </a:solidFill>
              <a:latin typeface="Arial" charset="0"/>
            </a:endParaRPr>
          </a:p>
        </p:txBody>
      </p:sp>
    </p:spTree>
    <p:extLst>
      <p:ext uri="{BB962C8B-B14F-4D97-AF65-F5344CB8AC3E}">
        <p14:creationId xmlns:p14="http://schemas.microsoft.com/office/powerpoint/2010/main" val="3775290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en-US" dirty="0" smtClean="0"/>
              <a:t>Small Changes, Big Impacts</a:t>
            </a:r>
          </a:p>
        </p:txBody>
      </p:sp>
      <p:sp>
        <p:nvSpPr>
          <p:cNvPr id="6147" name="Content Placeholder 2"/>
          <p:cNvSpPr>
            <a:spLocks noGrp="1"/>
          </p:cNvSpPr>
          <p:nvPr>
            <p:ph idx="1"/>
          </p:nvPr>
        </p:nvSpPr>
        <p:spPr bwMode="auto">
          <a:xfrm>
            <a:off x="685800" y="2179637"/>
            <a:ext cx="5105400" cy="4525963"/>
          </a:xfrm>
          <a:noFill/>
          <a:ln>
            <a:miter lim="800000"/>
            <a:headEnd/>
            <a:tailEnd/>
          </a:ln>
        </p:spPr>
        <p:txBody>
          <a:bodyPr wrap="square" lIns="91440" tIns="45720" rIns="91440" bIns="45720" numCol="1" anchor="t" anchorCtr="0" compatLnSpc="1">
            <a:prstTxWarp prst="textNoShape">
              <a:avLst/>
            </a:prstTxWarp>
          </a:bodyPr>
          <a:lstStyle/>
          <a:p>
            <a:r>
              <a:rPr lang="en-US" dirty="0" smtClean="0"/>
              <a:t>Small changes create a big difference for both customers and staff</a:t>
            </a:r>
          </a:p>
          <a:p>
            <a:r>
              <a:rPr lang="en-US" dirty="0" smtClean="0"/>
              <a:t>Effective changes don’t have to be expensive</a:t>
            </a:r>
          </a:p>
        </p:txBody>
      </p:sp>
      <p:pic>
        <p:nvPicPr>
          <p:cNvPr id="1026" name="Picture 2"/>
          <p:cNvPicPr>
            <a:picLocks noChangeAspect="1" noChangeArrowheads="1"/>
          </p:cNvPicPr>
          <p:nvPr/>
        </p:nvPicPr>
        <p:blipFill>
          <a:blip r:embed="rId2"/>
          <a:srcRect/>
          <a:stretch>
            <a:fillRect/>
          </a:stretch>
        </p:blipFill>
        <p:spPr bwMode="auto">
          <a:xfrm>
            <a:off x="5638800" y="1409700"/>
            <a:ext cx="3171825" cy="4762500"/>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6564554" y="1885890"/>
            <a:ext cx="1440010"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8F8F8"/>
                </a:solidFill>
                <a:effectLst>
                  <a:outerShdw blurRad="25400" algn="tl" rotWithShape="0">
                    <a:srgbClr val="000000">
                      <a:alpha val="43000"/>
                    </a:srgbClr>
                  </a:outerShdw>
                </a:effectLst>
                <a:latin typeface="+mn-lt"/>
              </a:rPr>
              <a:t>Welcome</a:t>
            </a:r>
            <a:endParaRPr lang="en-US" sz="2000" b="1" cap="none" spc="150" dirty="0">
              <a:ln w="11430"/>
              <a:solidFill>
                <a:srgbClr val="F8F8F8"/>
              </a:solidFill>
              <a:effectLst>
                <a:outerShdw blurRad="25400" algn="tl" rotWithShape="0">
                  <a:srgbClr val="000000">
                    <a:alpha val="43000"/>
                  </a:srgbClr>
                </a:outerShdw>
              </a:effectLst>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3315"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u="sng" dirty="0">
                <a:solidFill>
                  <a:srgbClr val="007FC4"/>
                </a:solidFill>
                <a:latin typeface="Arial" charset="0"/>
              </a:rPr>
              <a:t>Step </a:t>
            </a:r>
            <a:r>
              <a:rPr lang="en-US" sz="4400" i="0" u="sng" dirty="0" smtClean="0">
                <a:solidFill>
                  <a:srgbClr val="007FC4"/>
                </a:solidFill>
                <a:latin typeface="Arial" charset="0"/>
              </a:rPr>
              <a:t>#2</a:t>
            </a:r>
            <a:endParaRPr lang="en-US" sz="4400" i="0" u="sng" dirty="0">
              <a:solidFill>
                <a:srgbClr val="007FC4"/>
              </a:solidFill>
              <a:latin typeface="Arial" charset="0"/>
            </a:endParaRPr>
          </a:p>
        </p:txBody>
      </p:sp>
      <p:sp>
        <p:nvSpPr>
          <p:cNvPr id="23556" name="Rectangle 3"/>
          <p:cNvSpPr txBox="1">
            <a:spLocks noChangeArrowheads="1"/>
          </p:cNvSpPr>
          <p:nvPr/>
        </p:nvSpPr>
        <p:spPr bwMode="auto">
          <a:xfrm>
            <a:off x="914400" y="1600200"/>
            <a:ext cx="7307263" cy="4525963"/>
          </a:xfrm>
          <a:prstGeom prst="rect">
            <a:avLst/>
          </a:prstGeom>
          <a:noFill/>
          <a:ln w="9525">
            <a:noFill/>
            <a:miter lim="800000"/>
            <a:headEnd/>
            <a:tailEnd/>
          </a:ln>
        </p:spPr>
        <p:txBody>
          <a:bodyPr/>
          <a:lstStyle/>
          <a:p>
            <a:pPr marL="342900" lvl="1" indent="-342900" algn="ctr">
              <a:lnSpc>
                <a:spcPct val="80000"/>
              </a:lnSpc>
              <a:spcBef>
                <a:spcPct val="20000"/>
              </a:spcBef>
              <a:defRPr/>
            </a:pPr>
            <a:r>
              <a:rPr lang="en-US" sz="3200" i="0" dirty="0" smtClean="0">
                <a:solidFill>
                  <a:srgbClr val="007FC4"/>
                </a:solidFill>
                <a:latin typeface="Arial" charset="0"/>
              </a:rPr>
              <a:t>(5 Minutes)</a:t>
            </a:r>
            <a:endParaRPr lang="en-US" sz="3200" i="0" dirty="0">
              <a:solidFill>
                <a:srgbClr val="007FC4"/>
              </a:solidFill>
              <a:latin typeface="Arial" charset="0"/>
            </a:endParaRPr>
          </a:p>
          <a:p>
            <a:pPr marL="342900" lvl="1" indent="-342900" algn="ctr">
              <a:lnSpc>
                <a:spcPct val="80000"/>
              </a:lnSpc>
              <a:spcBef>
                <a:spcPct val="20000"/>
              </a:spcBef>
              <a:defRPr/>
            </a:pPr>
            <a:endParaRPr lang="en-US" sz="3600" b="1" i="0" u="sng" dirty="0">
              <a:latin typeface="Arial" charset="0"/>
            </a:endParaRPr>
          </a:p>
          <a:p>
            <a:pPr marL="342900" indent="-342900">
              <a:lnSpc>
                <a:spcPct val="80000"/>
              </a:lnSpc>
              <a:spcBef>
                <a:spcPct val="20000"/>
              </a:spcBef>
              <a:defRPr/>
            </a:pPr>
            <a:r>
              <a:rPr lang="en-US" sz="3600" b="1" i="0" dirty="0">
                <a:latin typeface="Arial" charset="0"/>
              </a:rPr>
              <a:t>Silent</a:t>
            </a:r>
            <a:r>
              <a:rPr lang="en-US" sz="3200" i="0" dirty="0">
                <a:latin typeface="Arial" charset="0"/>
              </a:rPr>
              <a:t> idea generation</a:t>
            </a:r>
          </a:p>
          <a:p>
            <a:pPr marL="800100" lvl="1" indent="-342900">
              <a:lnSpc>
                <a:spcPct val="80000"/>
              </a:lnSpc>
              <a:spcBef>
                <a:spcPct val="20000"/>
              </a:spcBef>
              <a:buFontTx/>
              <a:buChar char="•"/>
              <a:defRPr/>
            </a:pPr>
            <a:r>
              <a:rPr lang="en-US" sz="3200" i="0" dirty="0">
                <a:latin typeface="Arial" charset="0"/>
              </a:rPr>
              <a:t>Record each idea you have on a separate sticky note</a:t>
            </a:r>
          </a:p>
        </p:txBody>
      </p:sp>
    </p:spTree>
    <p:extLst>
      <p:ext uri="{BB962C8B-B14F-4D97-AF65-F5344CB8AC3E}">
        <p14:creationId xmlns:p14="http://schemas.microsoft.com/office/powerpoint/2010/main" val="4227093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4339" name="Rectangle 2"/>
          <p:cNvSpPr txBox="1">
            <a:spLocks noChangeArrowheads="1"/>
          </p:cNvSpPr>
          <p:nvPr/>
        </p:nvSpPr>
        <p:spPr bwMode="auto">
          <a:xfrm>
            <a:off x="457200" y="0"/>
            <a:ext cx="8229600" cy="1143000"/>
          </a:xfrm>
          <a:prstGeom prst="rect">
            <a:avLst/>
          </a:prstGeom>
          <a:noFill/>
          <a:ln w="9525">
            <a:noFill/>
            <a:miter lim="800000"/>
            <a:headEnd/>
            <a:tailEnd/>
          </a:ln>
        </p:spPr>
        <p:txBody>
          <a:bodyPr/>
          <a:lstStyle/>
          <a:p>
            <a:pPr algn="ctr"/>
            <a:r>
              <a:rPr lang="en-US" sz="4400" i="0" u="sng" dirty="0">
                <a:solidFill>
                  <a:srgbClr val="007FC4"/>
                </a:solidFill>
                <a:latin typeface="Arial" charset="0"/>
              </a:rPr>
              <a:t>Step </a:t>
            </a:r>
            <a:r>
              <a:rPr lang="en-US" sz="4400" i="0" u="sng" dirty="0" smtClean="0">
                <a:solidFill>
                  <a:srgbClr val="007FC4"/>
                </a:solidFill>
                <a:latin typeface="Arial" charset="0"/>
              </a:rPr>
              <a:t>#3</a:t>
            </a:r>
            <a:endParaRPr lang="en-US" sz="4400" i="0" u="sng" dirty="0">
              <a:solidFill>
                <a:srgbClr val="007FC4"/>
              </a:solidFill>
              <a:latin typeface="Arial" charset="0"/>
            </a:endParaRPr>
          </a:p>
          <a:p>
            <a:pPr algn="ctr"/>
            <a:endParaRPr lang="en-US" sz="1400" i="0" dirty="0" smtClean="0">
              <a:solidFill>
                <a:srgbClr val="007FC4"/>
              </a:solidFill>
              <a:latin typeface="Arial" charset="0"/>
            </a:endParaRPr>
          </a:p>
          <a:p>
            <a:pPr algn="ctr"/>
            <a:r>
              <a:rPr lang="en-US" sz="3200" i="0" dirty="0" smtClean="0">
                <a:solidFill>
                  <a:srgbClr val="007FC4"/>
                </a:solidFill>
                <a:latin typeface="Arial" charset="0"/>
              </a:rPr>
              <a:t>(3 </a:t>
            </a:r>
            <a:r>
              <a:rPr lang="en-US" sz="3200" i="0" dirty="0">
                <a:solidFill>
                  <a:srgbClr val="007FC4"/>
                </a:solidFill>
                <a:latin typeface="Arial" charset="0"/>
              </a:rPr>
              <a:t>Minutes)</a:t>
            </a:r>
          </a:p>
        </p:txBody>
      </p:sp>
      <p:sp>
        <p:nvSpPr>
          <p:cNvPr id="14340" name="Rectangle 3"/>
          <p:cNvSpPr txBox="1">
            <a:spLocks noChangeArrowheads="1"/>
          </p:cNvSpPr>
          <p:nvPr/>
        </p:nvSpPr>
        <p:spPr bwMode="auto">
          <a:xfrm>
            <a:off x="1066800" y="1570037"/>
            <a:ext cx="7307263" cy="5059363"/>
          </a:xfrm>
          <a:prstGeom prst="rect">
            <a:avLst/>
          </a:prstGeom>
          <a:noFill/>
          <a:ln w="9525">
            <a:noFill/>
            <a:miter lim="800000"/>
            <a:headEnd/>
            <a:tailEnd/>
          </a:ln>
        </p:spPr>
        <p:txBody>
          <a:bodyPr/>
          <a:lstStyle/>
          <a:p>
            <a:pPr marL="342900" indent="-342900">
              <a:lnSpc>
                <a:spcPct val="80000"/>
              </a:lnSpc>
              <a:spcBef>
                <a:spcPct val="20000"/>
              </a:spcBef>
            </a:pPr>
            <a:r>
              <a:rPr lang="en-US" sz="3200" i="0" dirty="0">
                <a:latin typeface="Arial" charset="0"/>
              </a:rPr>
              <a:t>Recording of ideas (round robin)</a:t>
            </a:r>
            <a:endParaRPr lang="en-US" sz="2000" i="0" dirty="0">
              <a:latin typeface="Arial" charset="0"/>
            </a:endParaRPr>
          </a:p>
          <a:p>
            <a:pPr marL="971550" lvl="1" indent="-514350">
              <a:lnSpc>
                <a:spcPct val="80000"/>
              </a:lnSpc>
              <a:spcBef>
                <a:spcPct val="20000"/>
              </a:spcBef>
              <a:buFont typeface="Arial" pitchFamily="34" charset="0"/>
              <a:buChar char="•"/>
            </a:pPr>
            <a:r>
              <a:rPr lang="en-US" sz="3200" i="0" dirty="0">
                <a:latin typeface="Arial" charset="0"/>
              </a:rPr>
              <a:t>Go around the table and ask for each person to read one idea from their list; next person reads one idea--and so on</a:t>
            </a:r>
          </a:p>
          <a:p>
            <a:pPr marL="514350" indent="-514350">
              <a:lnSpc>
                <a:spcPct val="80000"/>
              </a:lnSpc>
              <a:spcBef>
                <a:spcPct val="20000"/>
              </a:spcBef>
              <a:buFont typeface="Arial" pitchFamily="34" charset="0"/>
              <a:buChar char="•"/>
            </a:pPr>
            <a:endParaRPr lang="en-US" sz="3200" i="0" dirty="0">
              <a:latin typeface="Arial" charset="0"/>
            </a:endParaRPr>
          </a:p>
          <a:p>
            <a:pPr marL="971550" lvl="1" indent="-514350">
              <a:lnSpc>
                <a:spcPct val="80000"/>
              </a:lnSpc>
              <a:spcBef>
                <a:spcPct val="20000"/>
              </a:spcBef>
              <a:buFont typeface="Arial" pitchFamily="34" charset="0"/>
              <a:buChar char="•"/>
            </a:pPr>
            <a:r>
              <a:rPr lang="en-US" sz="3200" i="0" dirty="0">
                <a:latin typeface="Arial" charset="0"/>
              </a:rPr>
              <a:t>Post each idea as it is read on the flip chart</a:t>
            </a:r>
          </a:p>
          <a:p>
            <a:pPr marL="514350" indent="-514350">
              <a:lnSpc>
                <a:spcPct val="80000"/>
              </a:lnSpc>
              <a:spcBef>
                <a:spcPct val="20000"/>
              </a:spcBef>
              <a:buFont typeface="Arial" pitchFamily="34" charset="0"/>
              <a:buChar char="•"/>
            </a:pPr>
            <a:endParaRPr lang="en-US" sz="3200" i="0" dirty="0">
              <a:latin typeface="Arial" charset="0"/>
            </a:endParaRPr>
          </a:p>
          <a:p>
            <a:pPr marL="971550" lvl="1" indent="-514350">
              <a:lnSpc>
                <a:spcPct val="80000"/>
              </a:lnSpc>
              <a:spcBef>
                <a:spcPct val="20000"/>
              </a:spcBef>
              <a:buFont typeface="Arial" pitchFamily="34" charset="0"/>
              <a:buChar char="•"/>
            </a:pPr>
            <a:r>
              <a:rPr lang="en-US" sz="3200" i="0" dirty="0">
                <a:latin typeface="Arial" charset="0"/>
              </a:rPr>
              <a:t>Refrain from discussion or clarification of ideas</a:t>
            </a:r>
          </a:p>
          <a:p>
            <a:pPr marL="342900" indent="-342900">
              <a:lnSpc>
                <a:spcPct val="80000"/>
              </a:lnSpc>
              <a:spcBef>
                <a:spcPct val="20000"/>
              </a:spcBef>
              <a:buFontTx/>
              <a:buChar char="•"/>
            </a:pPr>
            <a:endParaRPr lang="en-US" sz="3200" i="0" dirty="0">
              <a:latin typeface="Arial" charset="0"/>
            </a:endParaRPr>
          </a:p>
        </p:txBody>
      </p:sp>
    </p:spTree>
    <p:extLst>
      <p:ext uri="{BB962C8B-B14F-4D97-AF65-F5344CB8AC3E}">
        <p14:creationId xmlns:p14="http://schemas.microsoft.com/office/powerpoint/2010/main" val="2024068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5363"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u="sng" dirty="0">
                <a:solidFill>
                  <a:srgbClr val="007FC4"/>
                </a:solidFill>
                <a:latin typeface="Arial" charset="0"/>
              </a:rPr>
              <a:t>Step </a:t>
            </a:r>
            <a:r>
              <a:rPr lang="en-US" sz="4400" i="0" u="sng" dirty="0" smtClean="0">
                <a:solidFill>
                  <a:srgbClr val="007FC4"/>
                </a:solidFill>
                <a:latin typeface="Arial" charset="0"/>
              </a:rPr>
              <a:t>#4</a:t>
            </a:r>
            <a:endParaRPr lang="en-US" sz="4400" i="0" u="sng" dirty="0">
              <a:solidFill>
                <a:srgbClr val="007FC4"/>
              </a:solidFill>
              <a:latin typeface="Arial" charset="0"/>
            </a:endParaRPr>
          </a:p>
          <a:p>
            <a:pPr algn="ctr"/>
            <a:endParaRPr lang="en-US" sz="3200" i="0" dirty="0" smtClean="0">
              <a:solidFill>
                <a:srgbClr val="007FC4"/>
              </a:solidFill>
              <a:latin typeface="Arial" charset="0"/>
            </a:endParaRPr>
          </a:p>
          <a:p>
            <a:pPr algn="ctr"/>
            <a:r>
              <a:rPr lang="en-US" sz="3200" i="0" dirty="0" smtClean="0">
                <a:solidFill>
                  <a:srgbClr val="007FC4"/>
                </a:solidFill>
                <a:latin typeface="Arial" charset="0"/>
              </a:rPr>
              <a:t>(5 </a:t>
            </a:r>
            <a:r>
              <a:rPr lang="en-US" sz="3200" i="0" dirty="0">
                <a:solidFill>
                  <a:srgbClr val="007FC4"/>
                </a:solidFill>
                <a:latin typeface="Arial" charset="0"/>
              </a:rPr>
              <a:t>Minutes)</a:t>
            </a:r>
          </a:p>
        </p:txBody>
      </p:sp>
      <p:sp>
        <p:nvSpPr>
          <p:cNvPr id="15364" name="Rectangle 3"/>
          <p:cNvSpPr txBox="1">
            <a:spLocks noChangeArrowheads="1"/>
          </p:cNvSpPr>
          <p:nvPr/>
        </p:nvSpPr>
        <p:spPr bwMode="auto">
          <a:xfrm>
            <a:off x="1066800" y="1600200"/>
            <a:ext cx="7307263" cy="4525963"/>
          </a:xfrm>
          <a:prstGeom prst="rect">
            <a:avLst/>
          </a:prstGeom>
          <a:noFill/>
          <a:ln w="9525">
            <a:noFill/>
            <a:miter lim="800000"/>
            <a:headEnd/>
            <a:tailEnd/>
          </a:ln>
        </p:spPr>
        <p:txBody>
          <a:bodyPr/>
          <a:lstStyle/>
          <a:p>
            <a:pPr marL="342900" indent="-342900">
              <a:lnSpc>
                <a:spcPct val="80000"/>
              </a:lnSpc>
              <a:spcBef>
                <a:spcPct val="20000"/>
              </a:spcBef>
              <a:buFontTx/>
              <a:buChar char="•"/>
            </a:pPr>
            <a:endParaRPr lang="en-US" sz="2000" i="0" dirty="0">
              <a:latin typeface="Arial" charset="0"/>
            </a:endParaRPr>
          </a:p>
          <a:p>
            <a:pPr marL="342900" indent="-342900">
              <a:lnSpc>
                <a:spcPct val="80000"/>
              </a:lnSpc>
              <a:spcBef>
                <a:spcPct val="20000"/>
              </a:spcBef>
            </a:pPr>
            <a:endParaRPr lang="en-US" sz="3200" i="0" dirty="0" smtClean="0">
              <a:latin typeface="Arial" charset="0"/>
            </a:endParaRPr>
          </a:p>
          <a:p>
            <a:pPr marL="342900" indent="-342900">
              <a:lnSpc>
                <a:spcPct val="80000"/>
              </a:lnSpc>
              <a:spcBef>
                <a:spcPct val="20000"/>
              </a:spcBef>
            </a:pPr>
            <a:r>
              <a:rPr lang="en-US" sz="3200" i="0" dirty="0" smtClean="0">
                <a:latin typeface="Arial" charset="0"/>
              </a:rPr>
              <a:t>Idea discussion</a:t>
            </a:r>
          </a:p>
          <a:p>
            <a:pPr marL="342900" indent="-342900">
              <a:lnSpc>
                <a:spcPct val="80000"/>
              </a:lnSpc>
              <a:spcBef>
                <a:spcPct val="20000"/>
              </a:spcBef>
            </a:pPr>
            <a:endParaRPr lang="en-US" sz="3200" i="0" dirty="0" smtClean="0">
              <a:latin typeface="Arial" charset="0"/>
            </a:endParaRPr>
          </a:p>
          <a:p>
            <a:pPr marL="800100" lvl="1" indent="-342900">
              <a:lnSpc>
                <a:spcPct val="80000"/>
              </a:lnSpc>
              <a:spcBef>
                <a:spcPct val="20000"/>
              </a:spcBef>
              <a:buFontTx/>
              <a:buChar char="•"/>
            </a:pPr>
            <a:r>
              <a:rPr lang="en-US" sz="3200" i="0" dirty="0" smtClean="0">
                <a:latin typeface="Arial" charset="0"/>
              </a:rPr>
              <a:t>Group </a:t>
            </a:r>
            <a:r>
              <a:rPr lang="en-US" sz="3200" i="0" dirty="0">
                <a:latin typeface="Arial" charset="0"/>
              </a:rPr>
              <a:t>can ask </a:t>
            </a:r>
            <a:r>
              <a:rPr lang="en-US" sz="3200" i="0" dirty="0" smtClean="0">
                <a:latin typeface="Arial" charset="0"/>
              </a:rPr>
              <a:t>questions of each other </a:t>
            </a:r>
            <a:r>
              <a:rPr lang="en-US" sz="3200" i="0" dirty="0">
                <a:latin typeface="Arial" charset="0"/>
              </a:rPr>
              <a:t>to clarify the meaning of each </a:t>
            </a:r>
            <a:r>
              <a:rPr lang="en-US" sz="3200" i="0" dirty="0" smtClean="0">
                <a:latin typeface="Arial" charset="0"/>
              </a:rPr>
              <a:t>idea.</a:t>
            </a:r>
            <a:endParaRPr lang="en-US" sz="3200" i="0" dirty="0">
              <a:latin typeface="Arial" charset="0"/>
            </a:endParaRPr>
          </a:p>
          <a:p>
            <a:pPr marL="800100" lvl="1" indent="-342900">
              <a:lnSpc>
                <a:spcPct val="80000"/>
              </a:lnSpc>
              <a:spcBef>
                <a:spcPct val="20000"/>
              </a:spcBef>
              <a:buFontTx/>
              <a:buChar char="•"/>
            </a:pPr>
            <a:endParaRPr lang="en-US" sz="2000" i="0" dirty="0">
              <a:latin typeface="Arial" charset="0"/>
            </a:endParaRPr>
          </a:p>
        </p:txBody>
      </p:sp>
    </p:spTree>
    <p:extLst>
      <p:ext uri="{BB962C8B-B14F-4D97-AF65-F5344CB8AC3E}">
        <p14:creationId xmlns:p14="http://schemas.microsoft.com/office/powerpoint/2010/main" val="3613481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6387"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u="sng" dirty="0">
                <a:solidFill>
                  <a:srgbClr val="007FC4"/>
                </a:solidFill>
                <a:latin typeface="Arial" charset="0"/>
              </a:rPr>
              <a:t>Step </a:t>
            </a:r>
            <a:r>
              <a:rPr lang="en-US" sz="4400" i="0" u="sng" dirty="0" smtClean="0">
                <a:solidFill>
                  <a:srgbClr val="007FC4"/>
                </a:solidFill>
                <a:latin typeface="Arial" charset="0"/>
              </a:rPr>
              <a:t>#5</a:t>
            </a:r>
            <a:endParaRPr lang="en-US" sz="4400" i="0" u="sng" dirty="0">
              <a:solidFill>
                <a:srgbClr val="007FC4"/>
              </a:solidFill>
              <a:latin typeface="Arial" charset="0"/>
            </a:endParaRPr>
          </a:p>
          <a:p>
            <a:pPr algn="ctr"/>
            <a:endParaRPr lang="en-US" sz="3200" i="0" dirty="0" smtClean="0">
              <a:solidFill>
                <a:srgbClr val="007FC4"/>
              </a:solidFill>
              <a:latin typeface="Arial" charset="0"/>
            </a:endParaRPr>
          </a:p>
          <a:p>
            <a:pPr algn="ctr"/>
            <a:r>
              <a:rPr lang="en-US" sz="3200" i="0" dirty="0" smtClean="0">
                <a:solidFill>
                  <a:srgbClr val="007FC4"/>
                </a:solidFill>
                <a:latin typeface="Arial" charset="0"/>
              </a:rPr>
              <a:t>(1 Minute)</a:t>
            </a:r>
            <a:endParaRPr lang="en-US" sz="3200" i="0" dirty="0">
              <a:solidFill>
                <a:srgbClr val="007FC4"/>
              </a:solidFill>
              <a:latin typeface="Arial" charset="0"/>
            </a:endParaRPr>
          </a:p>
        </p:txBody>
      </p:sp>
      <p:sp>
        <p:nvSpPr>
          <p:cNvPr id="16388" name="Rectangle 3"/>
          <p:cNvSpPr txBox="1">
            <a:spLocks noChangeArrowheads="1"/>
          </p:cNvSpPr>
          <p:nvPr/>
        </p:nvSpPr>
        <p:spPr bwMode="auto">
          <a:xfrm>
            <a:off x="1066800" y="2103437"/>
            <a:ext cx="7307263" cy="4525963"/>
          </a:xfrm>
          <a:prstGeom prst="rect">
            <a:avLst/>
          </a:prstGeom>
          <a:noFill/>
          <a:ln w="9525">
            <a:noFill/>
            <a:miter lim="800000"/>
            <a:headEnd/>
            <a:tailEnd/>
          </a:ln>
        </p:spPr>
        <p:txBody>
          <a:bodyPr/>
          <a:lstStyle/>
          <a:p>
            <a:pPr marL="342900" indent="-342900">
              <a:lnSpc>
                <a:spcPct val="80000"/>
              </a:lnSpc>
              <a:spcBef>
                <a:spcPct val="20000"/>
              </a:spcBef>
            </a:pPr>
            <a:r>
              <a:rPr lang="en-US" sz="3200" b="1" i="0" dirty="0">
                <a:solidFill>
                  <a:srgbClr val="C00000"/>
                </a:solidFill>
                <a:latin typeface="Arial" charset="0"/>
              </a:rPr>
              <a:t>Preliminary </a:t>
            </a:r>
            <a:r>
              <a:rPr lang="en-US" sz="3200" b="1" i="0" dirty="0" smtClean="0">
                <a:solidFill>
                  <a:srgbClr val="C00000"/>
                </a:solidFill>
                <a:latin typeface="Arial" charset="0"/>
              </a:rPr>
              <a:t>voting</a:t>
            </a:r>
            <a:r>
              <a:rPr lang="en-US" sz="3200" i="0" dirty="0" smtClean="0">
                <a:latin typeface="Arial" charset="0"/>
              </a:rPr>
              <a:t> – “What ideas can</a:t>
            </a:r>
          </a:p>
          <a:p>
            <a:pPr marL="342900" indent="-342900">
              <a:lnSpc>
                <a:spcPct val="80000"/>
              </a:lnSpc>
              <a:spcBef>
                <a:spcPct val="20000"/>
              </a:spcBef>
            </a:pPr>
            <a:r>
              <a:rPr lang="en-US" sz="3200" i="0" dirty="0" smtClean="0">
                <a:latin typeface="Arial" charset="0"/>
              </a:rPr>
              <a:t>we test first?”</a:t>
            </a:r>
            <a:endParaRPr lang="en-US" sz="3200" i="0" dirty="0">
              <a:latin typeface="Arial" charset="0"/>
            </a:endParaRPr>
          </a:p>
          <a:p>
            <a:pPr marL="800100" lvl="1" indent="-342900">
              <a:lnSpc>
                <a:spcPct val="80000"/>
              </a:lnSpc>
              <a:spcBef>
                <a:spcPct val="20000"/>
              </a:spcBef>
              <a:buFontTx/>
              <a:buChar char="•"/>
            </a:pPr>
            <a:endParaRPr lang="en-US" sz="2000" i="0" dirty="0">
              <a:latin typeface="Arial" charset="0"/>
            </a:endParaRPr>
          </a:p>
          <a:p>
            <a:pPr marL="800100" lvl="1" indent="-342900">
              <a:lnSpc>
                <a:spcPct val="80000"/>
              </a:lnSpc>
              <a:spcBef>
                <a:spcPct val="20000"/>
              </a:spcBef>
              <a:buFontTx/>
              <a:buChar char="•"/>
            </a:pPr>
            <a:r>
              <a:rPr lang="en-US" sz="3200" i="0" dirty="0">
                <a:latin typeface="Arial" charset="0"/>
              </a:rPr>
              <a:t>Each participant is allowed to cast votes for the idea they judge as most important</a:t>
            </a:r>
          </a:p>
          <a:p>
            <a:pPr marL="800100" lvl="1" indent="-342900">
              <a:lnSpc>
                <a:spcPct val="80000"/>
              </a:lnSpc>
              <a:spcBef>
                <a:spcPct val="20000"/>
              </a:spcBef>
              <a:buFontTx/>
              <a:buChar char="•"/>
            </a:pPr>
            <a:endParaRPr lang="en-US" sz="3200" i="0" dirty="0">
              <a:latin typeface="Arial" charset="0"/>
            </a:endParaRPr>
          </a:p>
          <a:p>
            <a:pPr marL="800100" lvl="1" indent="-342900">
              <a:lnSpc>
                <a:spcPct val="80000"/>
              </a:lnSpc>
              <a:spcBef>
                <a:spcPct val="20000"/>
              </a:spcBef>
              <a:buFontTx/>
              <a:buChar char="•"/>
            </a:pPr>
            <a:r>
              <a:rPr lang="en-US" sz="3200" i="0" dirty="0">
                <a:latin typeface="Arial" charset="0"/>
              </a:rPr>
              <a:t>For this </a:t>
            </a:r>
            <a:r>
              <a:rPr lang="en-US" sz="3200" i="0" dirty="0" smtClean="0">
                <a:latin typeface="Arial" charset="0"/>
              </a:rPr>
              <a:t>step, </a:t>
            </a:r>
            <a:r>
              <a:rPr lang="en-US" sz="3200" i="0" dirty="0">
                <a:latin typeface="Arial" charset="0"/>
              </a:rPr>
              <a:t>you will each have </a:t>
            </a:r>
            <a:r>
              <a:rPr lang="en-US" sz="3200" i="0" u="sng" dirty="0" smtClean="0">
                <a:latin typeface="Arial" charset="0"/>
              </a:rPr>
              <a:t>three</a:t>
            </a:r>
            <a:r>
              <a:rPr lang="en-US" sz="3200" i="0" dirty="0" smtClean="0">
                <a:latin typeface="Arial" charset="0"/>
              </a:rPr>
              <a:t> </a:t>
            </a:r>
            <a:r>
              <a:rPr lang="en-US" sz="3200" i="0" dirty="0">
                <a:latin typeface="Arial" charset="0"/>
              </a:rPr>
              <a:t>votes to cast</a:t>
            </a:r>
          </a:p>
        </p:txBody>
      </p:sp>
    </p:spTree>
    <p:extLst>
      <p:ext uri="{BB962C8B-B14F-4D97-AF65-F5344CB8AC3E}">
        <p14:creationId xmlns:p14="http://schemas.microsoft.com/office/powerpoint/2010/main" val="3667869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7411"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u="sng" dirty="0">
                <a:solidFill>
                  <a:srgbClr val="007FC4"/>
                </a:solidFill>
                <a:latin typeface="Arial" charset="0"/>
              </a:rPr>
              <a:t>Step </a:t>
            </a:r>
            <a:r>
              <a:rPr lang="en-US" sz="4400" i="0" u="sng" dirty="0" smtClean="0">
                <a:solidFill>
                  <a:srgbClr val="007FC4"/>
                </a:solidFill>
                <a:latin typeface="Arial" charset="0"/>
              </a:rPr>
              <a:t>#6</a:t>
            </a:r>
            <a:endParaRPr lang="en-US" sz="4400" i="0" u="sng" dirty="0">
              <a:solidFill>
                <a:srgbClr val="007FC4"/>
              </a:solidFill>
              <a:latin typeface="Arial" charset="0"/>
            </a:endParaRPr>
          </a:p>
          <a:p>
            <a:pPr algn="ctr"/>
            <a:endParaRPr lang="en-US" sz="3200" i="0" dirty="0" smtClean="0">
              <a:solidFill>
                <a:srgbClr val="007FC4"/>
              </a:solidFill>
              <a:latin typeface="Arial" charset="0"/>
            </a:endParaRPr>
          </a:p>
          <a:p>
            <a:pPr algn="ctr"/>
            <a:r>
              <a:rPr lang="en-US" sz="3200" i="0" dirty="0" smtClean="0">
                <a:solidFill>
                  <a:srgbClr val="007FC4"/>
                </a:solidFill>
                <a:latin typeface="Arial" charset="0"/>
              </a:rPr>
              <a:t>(</a:t>
            </a:r>
            <a:r>
              <a:rPr lang="en-US" sz="3200" i="0" dirty="0">
                <a:solidFill>
                  <a:srgbClr val="007FC4"/>
                </a:solidFill>
                <a:latin typeface="Arial" charset="0"/>
              </a:rPr>
              <a:t>5 Minutes)</a:t>
            </a:r>
          </a:p>
        </p:txBody>
      </p:sp>
      <p:sp>
        <p:nvSpPr>
          <p:cNvPr id="17412" name="Rectangle 3"/>
          <p:cNvSpPr txBox="1">
            <a:spLocks noChangeArrowheads="1"/>
          </p:cNvSpPr>
          <p:nvPr/>
        </p:nvSpPr>
        <p:spPr bwMode="auto">
          <a:xfrm>
            <a:off x="1066800" y="2560637"/>
            <a:ext cx="7307263" cy="4525963"/>
          </a:xfrm>
          <a:prstGeom prst="rect">
            <a:avLst/>
          </a:prstGeom>
          <a:noFill/>
          <a:ln w="9525">
            <a:noFill/>
            <a:miter lim="800000"/>
            <a:headEnd/>
            <a:tailEnd/>
          </a:ln>
        </p:spPr>
        <p:txBody>
          <a:bodyPr/>
          <a:lstStyle/>
          <a:p>
            <a:pPr marL="342900" indent="-342900">
              <a:lnSpc>
                <a:spcPct val="80000"/>
              </a:lnSpc>
              <a:spcBef>
                <a:spcPct val="20000"/>
              </a:spcBef>
            </a:pPr>
            <a:r>
              <a:rPr lang="en-US" sz="3200" i="0" dirty="0">
                <a:latin typeface="Arial" charset="0"/>
              </a:rPr>
              <a:t>Discussion of preliminary </a:t>
            </a:r>
            <a:r>
              <a:rPr lang="en-US" sz="3200" i="0" dirty="0" smtClean="0">
                <a:latin typeface="Arial" charset="0"/>
              </a:rPr>
              <a:t>voting:</a:t>
            </a:r>
            <a:endParaRPr lang="en-US" sz="3200" i="0" dirty="0">
              <a:latin typeface="Arial" charset="0"/>
            </a:endParaRPr>
          </a:p>
          <a:p>
            <a:pPr marL="342900" indent="-342900">
              <a:lnSpc>
                <a:spcPct val="80000"/>
              </a:lnSpc>
              <a:spcBef>
                <a:spcPct val="20000"/>
              </a:spcBef>
              <a:buFontTx/>
              <a:buChar char="•"/>
            </a:pPr>
            <a:endParaRPr lang="en-US" sz="2000" i="0" dirty="0">
              <a:latin typeface="Arial" charset="0"/>
            </a:endParaRPr>
          </a:p>
          <a:p>
            <a:pPr marL="800100" lvl="1" indent="-342900">
              <a:lnSpc>
                <a:spcPct val="80000"/>
              </a:lnSpc>
              <a:spcBef>
                <a:spcPct val="20000"/>
              </a:spcBef>
              <a:buFontTx/>
              <a:buChar char="•"/>
            </a:pPr>
            <a:r>
              <a:rPr lang="en-US" sz="3200" i="0" dirty="0">
                <a:latin typeface="Arial" charset="0"/>
              </a:rPr>
              <a:t>Brief discussion to ensure that everyone has the information they need to cast a </a:t>
            </a:r>
            <a:r>
              <a:rPr lang="en-US" sz="3200" i="0" dirty="0">
                <a:solidFill>
                  <a:srgbClr val="C00000"/>
                </a:solidFill>
                <a:latin typeface="Arial" charset="0"/>
              </a:rPr>
              <a:t>final </a:t>
            </a:r>
            <a:r>
              <a:rPr lang="en-US" sz="3200" i="0" dirty="0" smtClean="0">
                <a:solidFill>
                  <a:srgbClr val="C00000"/>
                </a:solidFill>
                <a:latin typeface="Arial" charset="0"/>
              </a:rPr>
              <a:t>vote</a:t>
            </a:r>
            <a:r>
              <a:rPr lang="en-US" sz="3200" i="0" dirty="0" smtClean="0">
                <a:latin typeface="Arial" charset="0"/>
              </a:rPr>
              <a:t>.</a:t>
            </a:r>
            <a:endParaRPr lang="en-US" sz="3200" i="0" dirty="0">
              <a:latin typeface="Arial" charset="0"/>
            </a:endParaRPr>
          </a:p>
        </p:txBody>
      </p:sp>
    </p:spTree>
    <p:extLst>
      <p:ext uri="{BB962C8B-B14F-4D97-AF65-F5344CB8AC3E}">
        <p14:creationId xmlns:p14="http://schemas.microsoft.com/office/powerpoint/2010/main" val="14558266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18435"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algn="ctr"/>
            <a:r>
              <a:rPr lang="en-US" sz="4400" i="0" u="sng" dirty="0">
                <a:solidFill>
                  <a:srgbClr val="007FC4"/>
                </a:solidFill>
                <a:latin typeface="Arial" charset="0"/>
              </a:rPr>
              <a:t>Step </a:t>
            </a:r>
            <a:r>
              <a:rPr lang="en-US" sz="4400" i="0" u="sng" dirty="0" smtClean="0">
                <a:solidFill>
                  <a:srgbClr val="007FC4"/>
                </a:solidFill>
                <a:latin typeface="Arial" charset="0"/>
              </a:rPr>
              <a:t>#7</a:t>
            </a:r>
            <a:endParaRPr lang="en-US" sz="4400" i="0" u="sng" dirty="0">
              <a:solidFill>
                <a:srgbClr val="007FC4"/>
              </a:solidFill>
              <a:latin typeface="Arial" charset="0"/>
            </a:endParaRPr>
          </a:p>
          <a:p>
            <a:pPr algn="ctr"/>
            <a:endParaRPr lang="en-US" sz="3200" i="0" dirty="0" smtClean="0">
              <a:solidFill>
                <a:srgbClr val="007FC4"/>
              </a:solidFill>
              <a:latin typeface="Arial" charset="0"/>
            </a:endParaRPr>
          </a:p>
          <a:p>
            <a:pPr algn="ctr"/>
            <a:r>
              <a:rPr lang="en-US" sz="3200" i="0" dirty="0" smtClean="0">
                <a:solidFill>
                  <a:srgbClr val="007FC4"/>
                </a:solidFill>
                <a:latin typeface="Arial" charset="0"/>
              </a:rPr>
              <a:t>(</a:t>
            </a:r>
            <a:r>
              <a:rPr lang="en-US" sz="3200" i="0" dirty="0">
                <a:solidFill>
                  <a:srgbClr val="007FC4"/>
                </a:solidFill>
                <a:latin typeface="Arial" charset="0"/>
              </a:rPr>
              <a:t>2 Minutes)</a:t>
            </a:r>
          </a:p>
        </p:txBody>
      </p:sp>
      <p:sp>
        <p:nvSpPr>
          <p:cNvPr id="18436" name="Rectangle 3"/>
          <p:cNvSpPr txBox="1">
            <a:spLocks noChangeArrowheads="1"/>
          </p:cNvSpPr>
          <p:nvPr/>
        </p:nvSpPr>
        <p:spPr bwMode="auto">
          <a:xfrm>
            <a:off x="1066800" y="2332037"/>
            <a:ext cx="7307263" cy="4525963"/>
          </a:xfrm>
          <a:prstGeom prst="rect">
            <a:avLst/>
          </a:prstGeom>
          <a:noFill/>
          <a:ln w="9525">
            <a:noFill/>
            <a:miter lim="800000"/>
            <a:headEnd/>
            <a:tailEnd/>
          </a:ln>
        </p:spPr>
        <p:txBody>
          <a:bodyPr/>
          <a:lstStyle/>
          <a:p>
            <a:pPr marL="342900" indent="-342900">
              <a:lnSpc>
                <a:spcPct val="80000"/>
              </a:lnSpc>
              <a:spcBef>
                <a:spcPct val="20000"/>
              </a:spcBef>
            </a:pPr>
            <a:r>
              <a:rPr lang="en-US" sz="3200" i="0" dirty="0">
                <a:latin typeface="Arial" charset="0"/>
              </a:rPr>
              <a:t>Final voting on </a:t>
            </a:r>
            <a:r>
              <a:rPr lang="en-US" sz="3200" i="0" dirty="0" smtClean="0">
                <a:latin typeface="Arial" charset="0"/>
              </a:rPr>
              <a:t>ideas:</a:t>
            </a:r>
            <a:endParaRPr lang="en-US" sz="3200" i="0" dirty="0">
              <a:latin typeface="Arial" charset="0"/>
            </a:endParaRPr>
          </a:p>
          <a:p>
            <a:pPr marL="342900" indent="-342900">
              <a:lnSpc>
                <a:spcPct val="80000"/>
              </a:lnSpc>
              <a:spcBef>
                <a:spcPct val="20000"/>
              </a:spcBef>
              <a:buFontTx/>
              <a:buChar char="•"/>
            </a:pPr>
            <a:endParaRPr lang="en-US" sz="3200" i="0" dirty="0">
              <a:latin typeface="Arial" charset="0"/>
            </a:endParaRPr>
          </a:p>
          <a:p>
            <a:pPr marL="800100" lvl="1" indent="-342900">
              <a:lnSpc>
                <a:spcPct val="80000"/>
              </a:lnSpc>
              <a:spcBef>
                <a:spcPct val="20000"/>
              </a:spcBef>
              <a:buFontTx/>
              <a:buChar char="•"/>
            </a:pPr>
            <a:r>
              <a:rPr lang="en-US" sz="3200" i="0" dirty="0">
                <a:latin typeface="Arial" charset="0"/>
              </a:rPr>
              <a:t>Each participant casts </a:t>
            </a:r>
            <a:r>
              <a:rPr lang="en-US" sz="3200" i="0" u="sng" dirty="0">
                <a:latin typeface="Arial" charset="0"/>
              </a:rPr>
              <a:t>one</a:t>
            </a:r>
            <a:r>
              <a:rPr lang="en-US" sz="3200" i="0" dirty="0">
                <a:latin typeface="Arial" charset="0"/>
              </a:rPr>
              <a:t> final vote</a:t>
            </a:r>
          </a:p>
          <a:p>
            <a:pPr marL="800100" lvl="1" indent="-342900">
              <a:lnSpc>
                <a:spcPct val="80000"/>
              </a:lnSpc>
              <a:spcBef>
                <a:spcPct val="20000"/>
              </a:spcBef>
              <a:buFontTx/>
              <a:buChar char="•"/>
            </a:pPr>
            <a:endParaRPr lang="en-US" sz="3200" i="0" dirty="0">
              <a:latin typeface="Arial" charset="0"/>
            </a:endParaRPr>
          </a:p>
          <a:p>
            <a:pPr marL="800100" lvl="1" indent="-342900">
              <a:lnSpc>
                <a:spcPct val="80000"/>
              </a:lnSpc>
              <a:spcBef>
                <a:spcPct val="20000"/>
              </a:spcBef>
              <a:buFontTx/>
              <a:buChar char="•"/>
            </a:pPr>
            <a:r>
              <a:rPr lang="en-US" sz="3200" i="0" dirty="0">
                <a:latin typeface="Arial" charset="0"/>
              </a:rPr>
              <a:t>Record all ideas for future reference and possible PDSA Cycles</a:t>
            </a:r>
          </a:p>
        </p:txBody>
      </p:sp>
    </p:spTree>
    <p:extLst>
      <p:ext uri="{BB962C8B-B14F-4D97-AF65-F5344CB8AC3E}">
        <p14:creationId xmlns:p14="http://schemas.microsoft.com/office/powerpoint/2010/main" val="2676895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382000" cy="2468562"/>
          </a:xfrm>
        </p:spPr>
        <p:txBody>
          <a:bodyPr>
            <a:normAutofit fontScale="90000"/>
          </a:bodyPr>
          <a:lstStyle/>
          <a:p>
            <a:r>
              <a:rPr lang="en-US" b="1" dirty="0" smtClean="0">
                <a:effectLst>
                  <a:outerShdw blurRad="38100" dist="38100" dir="2700000" algn="tl">
                    <a:srgbClr val="000000">
                      <a:alpha val="43137"/>
                    </a:srgbClr>
                  </a:outerShdw>
                </a:effectLst>
              </a:rPr>
              <a:t>Lunch (30 minutes)</a:t>
            </a:r>
            <a:br>
              <a:rPr lang="en-US" b="1" dirty="0" smtClean="0">
                <a:effectLst>
                  <a:outerShdw blurRad="38100" dist="38100" dir="2700000" algn="tl">
                    <a:srgbClr val="000000">
                      <a:alpha val="43137"/>
                    </a:srgbClr>
                  </a:outerShdw>
                </a:effectLst>
              </a:rPr>
            </a:br>
            <a:r>
              <a:rPr lang="en-US" sz="4900" b="1" baseline="-25000" dirty="0" smtClean="0">
                <a:effectLst>
                  <a:outerShdw blurRad="38100" dist="38100" dir="2700000" algn="tl">
                    <a:srgbClr val="000000">
                      <a:alpha val="43137"/>
                    </a:srgbClr>
                  </a:outerShdw>
                </a:effectLst>
              </a:rPr>
              <a:t>and</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30 minutes to meet w/your coach </a:t>
            </a:r>
            <a:endParaRPr lang="en-US" b="1" dirty="0">
              <a:effectLst>
                <a:outerShdw blurRad="38100" dist="38100" dir="2700000" algn="tl">
                  <a:srgbClr val="000000">
                    <a:alpha val="43137"/>
                  </a:srgbClr>
                </a:outerShdw>
              </a:effectLst>
            </a:endParaRPr>
          </a:p>
        </p:txBody>
      </p:sp>
      <p:pic>
        <p:nvPicPr>
          <p:cNvPr id="1029" name="Picture 5" descr="C:\Users\wheelock\AppData\Local\Microsoft\Windows\Temporary Internet Files\Content.IE5\CN0PF0UL\MP900439444[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29000" y="2895600"/>
            <a:ext cx="55626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0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609600" y="2133600"/>
            <a:ext cx="7924800" cy="3733800"/>
          </a:xfrm>
          <a:prstGeom prst="rect">
            <a:avLst/>
          </a:prstGeom>
          <a:noFill/>
          <a:ln w="9525">
            <a:noFill/>
            <a:miter lim="800000"/>
            <a:headEnd/>
            <a:tailEnd/>
          </a:ln>
        </p:spPr>
        <p:txBody>
          <a:bodyPr anchor="ctr"/>
          <a:lstStyle/>
          <a:p>
            <a:pPr algn="ctr" eaLnBrk="0" hangingPunct="0"/>
            <a:r>
              <a:rPr lang="en-US" sz="8000" b="1" i="0">
                <a:solidFill>
                  <a:schemeClr val="bg1"/>
                </a:solidFill>
                <a:latin typeface="Arial" pitchFamily="34" charset="0"/>
              </a:rPr>
              <a:t>Overview</a:t>
            </a:r>
            <a:endParaRPr lang="en-US" sz="8000" b="1" i="0">
              <a:solidFill>
                <a:srgbClr val="4B4B4B"/>
              </a:solidFill>
              <a:latin typeface="Arial" pitchFamily="34" charset="0"/>
            </a:endParaRPr>
          </a:p>
        </p:txBody>
      </p:sp>
      <p:pic>
        <p:nvPicPr>
          <p:cNvPr id="2051" name="Picture 6"/>
          <p:cNvPicPr>
            <a:picLocks noChangeAspect="1"/>
          </p:cNvPicPr>
          <p:nvPr/>
        </p:nvPicPr>
        <p:blipFill>
          <a:blip r:embed="rId3"/>
          <a:srcRect/>
          <a:stretch>
            <a:fillRect/>
          </a:stretch>
        </p:blipFill>
        <p:spPr bwMode="auto">
          <a:xfrm>
            <a:off x="138752" y="-89563"/>
            <a:ext cx="9144000" cy="7029450"/>
          </a:xfrm>
          <a:prstGeom prst="rect">
            <a:avLst/>
          </a:prstGeom>
          <a:noFill/>
          <a:ln w="9525">
            <a:noFill/>
            <a:miter lim="800000"/>
            <a:headEnd/>
            <a:tailEnd/>
          </a:ln>
        </p:spPr>
      </p:pic>
      <p:sp>
        <p:nvSpPr>
          <p:cNvPr id="2052" name="TextBox 8"/>
          <p:cNvSpPr txBox="1">
            <a:spLocks noChangeArrowheads="1"/>
          </p:cNvSpPr>
          <p:nvPr/>
        </p:nvSpPr>
        <p:spPr bwMode="auto">
          <a:xfrm>
            <a:off x="152400" y="2743200"/>
            <a:ext cx="8839200" cy="2215991"/>
          </a:xfrm>
          <a:prstGeom prst="rect">
            <a:avLst/>
          </a:prstGeom>
          <a:noFill/>
          <a:ln w="9525">
            <a:noFill/>
            <a:miter lim="800000"/>
            <a:headEnd/>
            <a:tailEnd/>
          </a:ln>
        </p:spPr>
        <p:txBody>
          <a:bodyPr wrap="square">
            <a:spAutoFit/>
          </a:bodyPr>
          <a:lstStyle/>
          <a:p>
            <a:pPr algn="ctr" eaLnBrk="0" hangingPunct="0"/>
            <a:r>
              <a:rPr lang="en-US" sz="6600" b="1" i="0" dirty="0">
                <a:solidFill>
                  <a:schemeClr val="bg1"/>
                </a:solidFill>
                <a:latin typeface="Arial" pitchFamily="34" charset="0"/>
              </a:rPr>
              <a:t>PDSA</a:t>
            </a:r>
          </a:p>
          <a:p>
            <a:pPr algn="ctr" eaLnBrk="0" hangingPunct="0"/>
            <a:r>
              <a:rPr lang="en-US" sz="3600" b="1" i="0" dirty="0">
                <a:solidFill>
                  <a:schemeClr val="bg1"/>
                </a:solidFill>
                <a:latin typeface="Arial" pitchFamily="34" charset="0"/>
              </a:rPr>
              <a:t>Rapid Cycle </a:t>
            </a:r>
            <a:r>
              <a:rPr lang="en-US" sz="3600" b="1" i="0" dirty="0" smtClean="0">
                <a:solidFill>
                  <a:schemeClr val="bg1"/>
                </a:solidFill>
                <a:latin typeface="Arial" pitchFamily="34" charset="0"/>
              </a:rPr>
              <a:t>Testing</a:t>
            </a:r>
          </a:p>
          <a:p>
            <a:pPr algn="ctr" eaLnBrk="0" hangingPunct="0"/>
            <a:endParaRPr lang="en-US" sz="3600" dirty="0">
              <a:latin typeface="Arial" pitchFamily="34" charset="0"/>
            </a:endParaRPr>
          </a:p>
        </p:txBody>
      </p:sp>
    </p:spTree>
    <p:extLst>
      <p:ext uri="{BB962C8B-B14F-4D97-AF65-F5344CB8AC3E}">
        <p14:creationId xmlns:p14="http://schemas.microsoft.com/office/powerpoint/2010/main" val="1954189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Rectangle 5"/>
          <p:cNvSpPr>
            <a:spLocks noChangeArrowheads="1"/>
          </p:cNvSpPr>
          <p:nvPr/>
        </p:nvSpPr>
        <p:spPr bwMode="auto">
          <a:xfrm>
            <a:off x="76200" y="304800"/>
            <a:ext cx="9144000" cy="774700"/>
          </a:xfrm>
          <a:prstGeom prst="rect">
            <a:avLst/>
          </a:prstGeom>
          <a:noFill/>
          <a:ln w="12700">
            <a:noFill/>
            <a:miter lim="800000"/>
            <a:headEnd/>
            <a:tailEnd/>
          </a:ln>
          <a:effectLst/>
        </p:spPr>
        <p:txBody>
          <a:bodyPr lIns="90487" tIns="44450" rIns="90487" bIns="44450" anchor="ctr"/>
          <a:lstStyle/>
          <a:p>
            <a:pPr algn="ctr" eaLnBrk="0" hangingPunct="0">
              <a:defRPr/>
            </a:pPr>
            <a:r>
              <a:rPr lang="en-US" sz="4400" i="0" dirty="0">
                <a:solidFill>
                  <a:srgbClr val="0099CC"/>
                </a:solidFill>
                <a:effectLst>
                  <a:outerShdw blurRad="38100" dist="38100" dir="2700000" algn="tl">
                    <a:srgbClr val="C0C0C0"/>
                  </a:outerShdw>
                </a:effectLst>
                <a:latin typeface="Arial" pitchFamily="34" charset="0"/>
                <a:ea typeface="ＭＳ Ｐゴシック" pitchFamily="-107" charset="-128"/>
                <a:cs typeface="+mn-cs"/>
              </a:rPr>
              <a:t>Model for Improvement</a:t>
            </a:r>
          </a:p>
        </p:txBody>
      </p:sp>
      <p:sp>
        <p:nvSpPr>
          <p:cNvPr id="3075" name="Rectangle 6"/>
          <p:cNvSpPr>
            <a:spLocks noChangeArrowheads="1"/>
          </p:cNvSpPr>
          <p:nvPr/>
        </p:nvSpPr>
        <p:spPr bwMode="auto">
          <a:xfrm>
            <a:off x="2133600" y="3008313"/>
            <a:ext cx="4995863" cy="771525"/>
          </a:xfrm>
          <a:prstGeom prst="rect">
            <a:avLst/>
          </a:prstGeom>
          <a:solidFill>
            <a:srgbClr val="FFFF99"/>
          </a:solidFill>
          <a:ln w="12700">
            <a:solidFill>
              <a:schemeClr val="tx1"/>
            </a:solidFill>
            <a:miter lim="800000"/>
            <a:headEnd/>
            <a:tailEnd/>
          </a:ln>
        </p:spPr>
        <p:txBody>
          <a:bodyPr lIns="90487" tIns="44450" rIns="90487" bIns="44450">
            <a:spAutoFit/>
          </a:bodyPr>
          <a:lstStyle/>
          <a:p>
            <a:pPr algn="ctr" eaLnBrk="0" hangingPunct="0">
              <a:spcBef>
                <a:spcPct val="50000"/>
              </a:spcBef>
            </a:pPr>
            <a:r>
              <a:rPr lang="en-US" sz="2200" b="1" i="0">
                <a:solidFill>
                  <a:srgbClr val="000000"/>
                </a:solidFill>
                <a:latin typeface="Arial" pitchFamily="34" charset="0"/>
              </a:rPr>
              <a:t>3. What changes can we make that will result in an improvement?</a:t>
            </a:r>
          </a:p>
        </p:txBody>
      </p:sp>
      <p:sp>
        <p:nvSpPr>
          <p:cNvPr id="3076" name="Rectangle 7"/>
          <p:cNvSpPr>
            <a:spLocks noChangeArrowheads="1"/>
          </p:cNvSpPr>
          <p:nvPr/>
        </p:nvSpPr>
        <p:spPr bwMode="auto">
          <a:xfrm>
            <a:off x="2133600" y="1143000"/>
            <a:ext cx="4995863" cy="771525"/>
          </a:xfrm>
          <a:prstGeom prst="rect">
            <a:avLst/>
          </a:prstGeom>
          <a:solidFill>
            <a:srgbClr val="FFFF99"/>
          </a:solidFill>
          <a:ln w="12700">
            <a:solidFill>
              <a:schemeClr val="tx1"/>
            </a:solidFill>
            <a:miter lim="800000"/>
            <a:headEnd/>
            <a:tailEnd/>
          </a:ln>
        </p:spPr>
        <p:txBody>
          <a:bodyPr lIns="90487" tIns="44450" rIns="90487" bIns="44450">
            <a:spAutoFit/>
          </a:bodyPr>
          <a:lstStyle/>
          <a:p>
            <a:pPr algn="ctr" eaLnBrk="0" hangingPunct="0">
              <a:spcBef>
                <a:spcPct val="50000"/>
              </a:spcBef>
            </a:pPr>
            <a:r>
              <a:rPr lang="en-US" sz="2200" b="1" i="0">
                <a:solidFill>
                  <a:srgbClr val="000000"/>
                </a:solidFill>
                <a:latin typeface="Arial" pitchFamily="34" charset="0"/>
              </a:rPr>
              <a:t>1. What are we trying to accomplish?</a:t>
            </a:r>
          </a:p>
        </p:txBody>
      </p:sp>
      <p:sp>
        <p:nvSpPr>
          <p:cNvPr id="3077" name="Rectangle 8"/>
          <p:cNvSpPr>
            <a:spLocks noChangeArrowheads="1"/>
          </p:cNvSpPr>
          <p:nvPr/>
        </p:nvSpPr>
        <p:spPr bwMode="auto">
          <a:xfrm>
            <a:off x="2133600" y="2084388"/>
            <a:ext cx="4967288" cy="771525"/>
          </a:xfrm>
          <a:prstGeom prst="rect">
            <a:avLst/>
          </a:prstGeom>
          <a:solidFill>
            <a:srgbClr val="FFFF99"/>
          </a:solidFill>
          <a:ln w="12700">
            <a:solidFill>
              <a:schemeClr val="tx1"/>
            </a:solidFill>
            <a:miter lim="800000"/>
            <a:headEnd/>
            <a:tailEnd/>
          </a:ln>
        </p:spPr>
        <p:txBody>
          <a:bodyPr lIns="90487" tIns="44450" rIns="90487" bIns="44450">
            <a:spAutoFit/>
          </a:bodyPr>
          <a:lstStyle/>
          <a:p>
            <a:pPr algn="ctr" eaLnBrk="0" hangingPunct="0">
              <a:spcBef>
                <a:spcPct val="50000"/>
              </a:spcBef>
            </a:pPr>
            <a:r>
              <a:rPr lang="en-US" sz="2200" b="1" i="0">
                <a:solidFill>
                  <a:srgbClr val="000000"/>
                </a:solidFill>
                <a:latin typeface="Arial" pitchFamily="34" charset="0"/>
              </a:rPr>
              <a:t>2. How will we know that a change is an improvement?</a:t>
            </a:r>
          </a:p>
        </p:txBody>
      </p:sp>
      <p:sp>
        <p:nvSpPr>
          <p:cNvPr id="3078" name="Freeform 17"/>
          <p:cNvSpPr>
            <a:spLocks/>
          </p:cNvSpPr>
          <p:nvPr/>
        </p:nvSpPr>
        <p:spPr bwMode="auto">
          <a:xfrm>
            <a:off x="1693863" y="1319213"/>
            <a:ext cx="407987" cy="1982787"/>
          </a:xfrm>
          <a:custGeom>
            <a:avLst/>
            <a:gdLst>
              <a:gd name="T0" fmla="*/ 2147483647 w 289"/>
              <a:gd name="T1" fmla="*/ 0 h 1249"/>
              <a:gd name="T2" fmla="*/ 0 w 289"/>
              <a:gd name="T3" fmla="*/ 0 h 1249"/>
              <a:gd name="T4" fmla="*/ 0 w 289"/>
              <a:gd name="T5" fmla="*/ 2147483647 h 1249"/>
              <a:gd name="T6" fmla="*/ 2147483647 w 289"/>
              <a:gd name="T7" fmla="*/ 2147483647 h 1249"/>
              <a:gd name="T8" fmla="*/ 0 60000 65536"/>
              <a:gd name="T9" fmla="*/ 0 60000 65536"/>
              <a:gd name="T10" fmla="*/ 0 60000 65536"/>
              <a:gd name="T11" fmla="*/ 0 60000 65536"/>
              <a:gd name="T12" fmla="*/ 0 w 289"/>
              <a:gd name="T13" fmla="*/ 0 h 1249"/>
              <a:gd name="T14" fmla="*/ 289 w 289"/>
              <a:gd name="T15" fmla="*/ 1249 h 1249"/>
            </a:gdLst>
            <a:ahLst/>
            <a:cxnLst>
              <a:cxn ang="T8">
                <a:pos x="T0" y="T1"/>
              </a:cxn>
              <a:cxn ang="T9">
                <a:pos x="T2" y="T3"/>
              </a:cxn>
              <a:cxn ang="T10">
                <a:pos x="T4" y="T5"/>
              </a:cxn>
              <a:cxn ang="T11">
                <a:pos x="T6" y="T7"/>
              </a:cxn>
            </a:cxnLst>
            <a:rect l="T12" t="T13" r="T14" b="T15"/>
            <a:pathLst>
              <a:path w="289" h="1249">
                <a:moveTo>
                  <a:pt x="288" y="0"/>
                </a:moveTo>
                <a:lnTo>
                  <a:pt x="0" y="0"/>
                </a:lnTo>
                <a:lnTo>
                  <a:pt x="0" y="1248"/>
                </a:lnTo>
                <a:lnTo>
                  <a:pt x="288" y="1248"/>
                </a:lnTo>
              </a:path>
            </a:pathLst>
          </a:custGeom>
          <a:noFill/>
          <a:ln w="44450" cap="rnd">
            <a:solidFill>
              <a:srgbClr val="FF0000"/>
            </a:solidFill>
            <a:round/>
            <a:headEnd/>
            <a:tailEnd/>
          </a:ln>
        </p:spPr>
        <p:txBody>
          <a:bodyPr/>
          <a:lstStyle/>
          <a:p>
            <a:endParaRPr lang="en-US"/>
          </a:p>
        </p:txBody>
      </p:sp>
      <p:sp>
        <p:nvSpPr>
          <p:cNvPr id="3079" name="Freeform 18"/>
          <p:cNvSpPr>
            <a:spLocks/>
          </p:cNvSpPr>
          <p:nvPr/>
        </p:nvSpPr>
        <p:spPr bwMode="auto">
          <a:xfrm>
            <a:off x="7145338" y="1319213"/>
            <a:ext cx="407987" cy="1982787"/>
          </a:xfrm>
          <a:custGeom>
            <a:avLst/>
            <a:gdLst>
              <a:gd name="T0" fmla="*/ 0 w 289"/>
              <a:gd name="T1" fmla="*/ 0 h 1249"/>
              <a:gd name="T2" fmla="*/ 2147483647 w 289"/>
              <a:gd name="T3" fmla="*/ 0 h 1249"/>
              <a:gd name="T4" fmla="*/ 2147483647 w 289"/>
              <a:gd name="T5" fmla="*/ 2147483647 h 1249"/>
              <a:gd name="T6" fmla="*/ 0 w 289"/>
              <a:gd name="T7" fmla="*/ 2147483647 h 1249"/>
              <a:gd name="T8" fmla="*/ 0 60000 65536"/>
              <a:gd name="T9" fmla="*/ 0 60000 65536"/>
              <a:gd name="T10" fmla="*/ 0 60000 65536"/>
              <a:gd name="T11" fmla="*/ 0 60000 65536"/>
              <a:gd name="T12" fmla="*/ 0 w 289"/>
              <a:gd name="T13" fmla="*/ 0 h 1249"/>
              <a:gd name="T14" fmla="*/ 289 w 289"/>
              <a:gd name="T15" fmla="*/ 1249 h 1249"/>
            </a:gdLst>
            <a:ahLst/>
            <a:cxnLst>
              <a:cxn ang="T8">
                <a:pos x="T0" y="T1"/>
              </a:cxn>
              <a:cxn ang="T9">
                <a:pos x="T2" y="T3"/>
              </a:cxn>
              <a:cxn ang="T10">
                <a:pos x="T4" y="T5"/>
              </a:cxn>
              <a:cxn ang="T11">
                <a:pos x="T6" y="T7"/>
              </a:cxn>
            </a:cxnLst>
            <a:rect l="T12" t="T13" r="T14" b="T15"/>
            <a:pathLst>
              <a:path w="289" h="1249">
                <a:moveTo>
                  <a:pt x="0" y="0"/>
                </a:moveTo>
                <a:lnTo>
                  <a:pt x="288" y="0"/>
                </a:lnTo>
                <a:lnTo>
                  <a:pt x="288" y="1248"/>
                </a:lnTo>
                <a:lnTo>
                  <a:pt x="0" y="1248"/>
                </a:lnTo>
              </a:path>
            </a:pathLst>
          </a:custGeom>
          <a:noFill/>
          <a:ln w="44450" cap="rnd">
            <a:solidFill>
              <a:srgbClr val="FF0000"/>
            </a:solidFill>
            <a:round/>
            <a:headEnd/>
            <a:tailEnd/>
          </a:ln>
        </p:spPr>
        <p:txBody>
          <a:bodyPr/>
          <a:lstStyle/>
          <a:p>
            <a:endParaRPr lang="en-US"/>
          </a:p>
        </p:txBody>
      </p:sp>
      <p:sp>
        <p:nvSpPr>
          <p:cNvPr id="3080" name="AutoShape 19"/>
          <p:cNvSpPr>
            <a:spLocks noChangeArrowheads="1"/>
          </p:cNvSpPr>
          <p:nvPr/>
        </p:nvSpPr>
        <p:spPr bwMode="auto">
          <a:xfrm rot="16200000" flipH="1">
            <a:off x="5400675" y="3940175"/>
            <a:ext cx="673100" cy="260350"/>
          </a:xfrm>
          <a:prstGeom prst="rightArrow">
            <a:avLst>
              <a:gd name="adj1" fmla="val 50000"/>
              <a:gd name="adj2" fmla="val 129280"/>
            </a:avLst>
          </a:prstGeom>
          <a:solidFill>
            <a:schemeClr val="bg1"/>
          </a:solidFill>
          <a:ln w="12700">
            <a:solidFill>
              <a:srgbClr val="0099CC"/>
            </a:solidFill>
            <a:miter lim="800000"/>
            <a:headEnd/>
            <a:tailEnd/>
          </a:ln>
        </p:spPr>
        <p:txBody>
          <a:bodyPr wrap="none" anchor="ctr"/>
          <a:lstStyle/>
          <a:p>
            <a:pPr eaLnBrk="0" hangingPunct="0"/>
            <a:endParaRPr lang="en-US">
              <a:solidFill>
                <a:srgbClr val="000000"/>
              </a:solidFill>
            </a:endParaRPr>
          </a:p>
        </p:txBody>
      </p:sp>
      <p:sp>
        <p:nvSpPr>
          <p:cNvPr id="3081" name="AutoShape 20"/>
          <p:cNvSpPr>
            <a:spLocks noChangeArrowheads="1"/>
          </p:cNvSpPr>
          <p:nvPr/>
        </p:nvSpPr>
        <p:spPr bwMode="auto">
          <a:xfrm rot="-5400000">
            <a:off x="3011488" y="3922712"/>
            <a:ext cx="685800" cy="307975"/>
          </a:xfrm>
          <a:prstGeom prst="rightArrow">
            <a:avLst>
              <a:gd name="adj1" fmla="val 50000"/>
              <a:gd name="adj2" fmla="val 111351"/>
            </a:avLst>
          </a:prstGeom>
          <a:solidFill>
            <a:schemeClr val="bg1"/>
          </a:solidFill>
          <a:ln w="12700">
            <a:solidFill>
              <a:srgbClr val="0099CC"/>
            </a:solidFill>
            <a:miter lim="800000"/>
            <a:headEnd/>
            <a:tailEnd/>
          </a:ln>
        </p:spPr>
        <p:txBody>
          <a:bodyPr wrap="none" anchor="ctr"/>
          <a:lstStyle/>
          <a:p>
            <a:pPr eaLnBrk="0" hangingPunct="0"/>
            <a:endParaRPr lang="en-US">
              <a:solidFill>
                <a:srgbClr val="000000"/>
              </a:solidFill>
            </a:endParaRPr>
          </a:p>
        </p:txBody>
      </p:sp>
      <p:sp>
        <p:nvSpPr>
          <p:cNvPr id="3082" name="Text Box 22"/>
          <p:cNvSpPr txBox="1">
            <a:spLocks noChangeArrowheads="1"/>
          </p:cNvSpPr>
          <p:nvPr/>
        </p:nvSpPr>
        <p:spPr bwMode="auto">
          <a:xfrm>
            <a:off x="6553200" y="4267200"/>
            <a:ext cx="1782763" cy="1558925"/>
          </a:xfrm>
          <a:prstGeom prst="rect">
            <a:avLst/>
          </a:prstGeom>
          <a:noFill/>
          <a:ln w="9525">
            <a:noFill/>
            <a:miter lim="800000"/>
            <a:headEnd/>
            <a:tailEnd/>
          </a:ln>
        </p:spPr>
        <p:txBody>
          <a:bodyPr>
            <a:spAutoFit/>
          </a:bodyPr>
          <a:lstStyle/>
          <a:p>
            <a:pPr eaLnBrk="0" hangingPunct="0">
              <a:spcBef>
                <a:spcPct val="50000"/>
              </a:spcBef>
            </a:pPr>
            <a:r>
              <a:rPr lang="en-US" sz="1600" i="0">
                <a:solidFill>
                  <a:srgbClr val="007FC4"/>
                </a:solidFill>
                <a:latin typeface="Arial" pitchFamily="34" charset="0"/>
              </a:rPr>
              <a:t>Reference: Langley, Nolan, Nolan, Norman, &amp; Provost. </a:t>
            </a:r>
            <a:r>
              <a:rPr lang="en-US" sz="1600">
                <a:solidFill>
                  <a:srgbClr val="007FC4"/>
                </a:solidFill>
                <a:latin typeface="Arial" pitchFamily="34" charset="0"/>
              </a:rPr>
              <a:t>The Improvement Guide</a:t>
            </a:r>
          </a:p>
        </p:txBody>
      </p:sp>
      <p:grpSp>
        <p:nvGrpSpPr>
          <p:cNvPr id="2" name="Group 22"/>
          <p:cNvGrpSpPr>
            <a:grpSpLocks/>
          </p:cNvGrpSpPr>
          <p:nvPr>
            <p:custDataLst>
              <p:tags r:id="rId1"/>
            </p:custDataLst>
          </p:nvPr>
        </p:nvGrpSpPr>
        <p:grpSpPr bwMode="auto">
          <a:xfrm>
            <a:off x="3276600" y="3886200"/>
            <a:ext cx="2514600" cy="2514600"/>
            <a:chOff x="2438400" y="4038600"/>
            <a:chExt cx="2514600" cy="2514600"/>
          </a:xfrm>
        </p:grpSpPr>
        <p:pic>
          <p:nvPicPr>
            <p:cNvPr id="24" name="Picture 2" descr="C:\Documents and Settings\k6t\Local Settings\Temporary Internet Files\Content.IE5\0NMF67I9\MCj04395860000[1].png"/>
            <p:cNvPicPr>
              <a:picLocks noChangeAspect="1" noChangeArrowheads="1"/>
            </p:cNvPicPr>
            <p:nvPr/>
          </p:nvPicPr>
          <p:blipFill>
            <a:blip r:embed="rId4"/>
            <a:srcRect/>
            <a:stretch>
              <a:fillRect/>
            </a:stretch>
          </p:blipFill>
          <p:spPr bwMode="auto">
            <a:xfrm>
              <a:off x="2438400" y="4038600"/>
              <a:ext cx="2514600" cy="2514600"/>
            </a:xfrm>
            <a:prstGeom prst="rect">
              <a:avLst/>
            </a:prstGeom>
            <a:noFill/>
            <a:ln w="9525">
              <a:noFill/>
              <a:miter lim="800000"/>
              <a:headEnd/>
              <a:tailEnd/>
            </a:ln>
            <a:effectLst>
              <a:outerShdw blurRad="63500" sy="23000" kx="-1199993" algn="bl" rotWithShape="0">
                <a:srgbClr val="000000">
                  <a:alpha val="20000"/>
                </a:srgbClr>
              </a:outerShdw>
            </a:effectLst>
          </p:spPr>
        </p:pic>
        <p:sp>
          <p:nvSpPr>
            <p:cNvPr id="3085" name="TextBox 24"/>
            <p:cNvSpPr txBox="1">
              <a:spLocks noChangeArrowheads="1"/>
            </p:cNvSpPr>
            <p:nvPr/>
          </p:nvSpPr>
          <p:spPr bwMode="auto">
            <a:xfrm>
              <a:off x="3801036" y="4679575"/>
              <a:ext cx="458780" cy="584775"/>
            </a:xfrm>
            <a:prstGeom prst="rect">
              <a:avLst/>
            </a:prstGeom>
            <a:noFill/>
            <a:ln w="9525">
              <a:noFill/>
              <a:miter lim="800000"/>
              <a:headEnd/>
              <a:tailEnd/>
            </a:ln>
          </p:spPr>
          <p:txBody>
            <a:bodyPr wrap="none">
              <a:spAutoFit/>
            </a:bodyPr>
            <a:lstStyle/>
            <a:p>
              <a:pPr eaLnBrk="0" hangingPunct="0"/>
              <a:r>
                <a:rPr lang="en-US" sz="3200" b="1">
                  <a:solidFill>
                    <a:srgbClr val="000000"/>
                  </a:solidFill>
                </a:rPr>
                <a:t>P</a:t>
              </a:r>
            </a:p>
          </p:txBody>
        </p:sp>
        <p:sp>
          <p:nvSpPr>
            <p:cNvPr id="3086" name="TextBox 25"/>
            <p:cNvSpPr txBox="1">
              <a:spLocks noChangeArrowheads="1"/>
            </p:cNvSpPr>
            <p:nvPr/>
          </p:nvSpPr>
          <p:spPr bwMode="auto">
            <a:xfrm>
              <a:off x="3792070" y="5334001"/>
              <a:ext cx="481222" cy="584775"/>
            </a:xfrm>
            <a:prstGeom prst="rect">
              <a:avLst/>
            </a:prstGeom>
            <a:noFill/>
            <a:ln w="9525">
              <a:noFill/>
              <a:miter lim="800000"/>
              <a:headEnd/>
              <a:tailEnd/>
            </a:ln>
          </p:spPr>
          <p:txBody>
            <a:bodyPr wrap="none">
              <a:spAutoFit/>
            </a:bodyPr>
            <a:lstStyle/>
            <a:p>
              <a:pPr eaLnBrk="0" hangingPunct="0"/>
              <a:r>
                <a:rPr lang="en-US" sz="3200" b="1">
                  <a:solidFill>
                    <a:srgbClr val="000000"/>
                  </a:solidFill>
                </a:rPr>
                <a:t>D</a:t>
              </a:r>
            </a:p>
          </p:txBody>
        </p:sp>
        <p:sp>
          <p:nvSpPr>
            <p:cNvPr id="3087" name="TextBox 26"/>
            <p:cNvSpPr txBox="1">
              <a:spLocks noChangeArrowheads="1"/>
            </p:cNvSpPr>
            <p:nvPr/>
          </p:nvSpPr>
          <p:spPr bwMode="auto">
            <a:xfrm>
              <a:off x="3110753" y="5351929"/>
              <a:ext cx="458780" cy="584775"/>
            </a:xfrm>
            <a:prstGeom prst="rect">
              <a:avLst/>
            </a:prstGeom>
            <a:noFill/>
            <a:ln w="9525">
              <a:noFill/>
              <a:miter lim="800000"/>
              <a:headEnd/>
              <a:tailEnd/>
            </a:ln>
          </p:spPr>
          <p:txBody>
            <a:bodyPr wrap="none">
              <a:spAutoFit/>
            </a:bodyPr>
            <a:lstStyle/>
            <a:p>
              <a:pPr eaLnBrk="0" hangingPunct="0"/>
              <a:r>
                <a:rPr lang="en-US" sz="3200" b="1">
                  <a:solidFill>
                    <a:srgbClr val="000000"/>
                  </a:solidFill>
                </a:rPr>
                <a:t>S</a:t>
              </a:r>
            </a:p>
          </p:txBody>
        </p:sp>
        <p:sp>
          <p:nvSpPr>
            <p:cNvPr id="3088" name="TextBox 27"/>
            <p:cNvSpPr txBox="1">
              <a:spLocks noChangeArrowheads="1"/>
            </p:cNvSpPr>
            <p:nvPr/>
          </p:nvSpPr>
          <p:spPr bwMode="auto">
            <a:xfrm>
              <a:off x="3119718" y="4679576"/>
              <a:ext cx="481222" cy="584775"/>
            </a:xfrm>
            <a:prstGeom prst="rect">
              <a:avLst/>
            </a:prstGeom>
            <a:noFill/>
            <a:ln w="9525">
              <a:noFill/>
              <a:miter lim="800000"/>
              <a:headEnd/>
              <a:tailEnd/>
            </a:ln>
          </p:spPr>
          <p:txBody>
            <a:bodyPr wrap="none">
              <a:spAutoFit/>
            </a:bodyPr>
            <a:lstStyle/>
            <a:p>
              <a:pPr eaLnBrk="0" hangingPunct="0"/>
              <a:r>
                <a:rPr lang="en-US" sz="3200" b="1">
                  <a:solidFill>
                    <a:srgbClr val="000000"/>
                  </a:solidFill>
                </a:rPr>
                <a:t>A</a:t>
              </a:r>
            </a:p>
          </p:txBody>
        </p:sp>
      </p:grpSp>
    </p:spTree>
    <p:extLst>
      <p:ext uri="{BB962C8B-B14F-4D97-AF65-F5344CB8AC3E}">
        <p14:creationId xmlns:p14="http://schemas.microsoft.com/office/powerpoint/2010/main" val="2980956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smtClean="0">
                <a:latin typeface="Arial Narrow" pitchFamily="34" charset="0"/>
                <a:ea typeface="ＭＳ Ｐゴシック" pitchFamily="34" charset="-128"/>
              </a:rPr>
              <a:t>Making Changes</a:t>
            </a:r>
          </a:p>
        </p:txBody>
      </p:sp>
      <p:sp>
        <p:nvSpPr>
          <p:cNvPr id="58371" name="Rectangle 4"/>
          <p:cNvSpPr>
            <a:spLocks noGrp="1" noChangeArrowheads="1"/>
          </p:cNvSpPr>
          <p:nvPr>
            <p:ph type="body" sz="half" idx="4294967295"/>
          </p:nvPr>
        </p:nvSpPr>
        <p:spPr>
          <a:xfrm>
            <a:off x="1066800" y="1371600"/>
            <a:ext cx="4572000" cy="3810000"/>
          </a:xfrm>
          <a:prstGeom prst="rect">
            <a:avLst/>
          </a:prstGeom>
        </p:spPr>
        <p:txBody>
          <a:bodyPr/>
          <a:lstStyle/>
          <a:p>
            <a:pPr eaLnBrk="1" hangingPunct="1"/>
            <a:r>
              <a:rPr lang="en-US" b="1" smtClean="0">
                <a:ea typeface="ＭＳ Ｐゴシック" pitchFamily="34" charset="-128"/>
              </a:rPr>
              <a:t>PDSA Cycles</a:t>
            </a:r>
            <a:r>
              <a:rPr lang="en-US" smtClean="0">
                <a:ea typeface="ＭＳ Ｐゴシック" pitchFamily="34" charset="-128"/>
              </a:rPr>
              <a:t> </a:t>
            </a:r>
          </a:p>
          <a:p>
            <a:pPr lvl="1" eaLnBrk="1" hangingPunct="1"/>
            <a:r>
              <a:rPr lang="en-US" sz="2400" b="1" smtClean="0">
                <a:ea typeface="ＭＳ Ｐゴシック" pitchFamily="34" charset="-128"/>
              </a:rPr>
              <a:t>P</a:t>
            </a:r>
            <a:r>
              <a:rPr lang="en-US" sz="2400" smtClean="0">
                <a:ea typeface="ＭＳ Ｐゴシック" pitchFamily="34" charset="-128"/>
              </a:rPr>
              <a:t>lan the change</a:t>
            </a:r>
          </a:p>
          <a:p>
            <a:pPr lvl="1" eaLnBrk="1" hangingPunct="1"/>
            <a:r>
              <a:rPr lang="en-US" sz="2400" b="1" smtClean="0">
                <a:ea typeface="ＭＳ Ｐゴシック" pitchFamily="34" charset="-128"/>
              </a:rPr>
              <a:t>D</a:t>
            </a:r>
            <a:r>
              <a:rPr lang="en-US" sz="2400" smtClean="0">
                <a:ea typeface="ＭＳ Ｐゴシック" pitchFamily="34" charset="-128"/>
              </a:rPr>
              <a:t>o the plan</a:t>
            </a:r>
          </a:p>
          <a:p>
            <a:pPr lvl="1" eaLnBrk="1" hangingPunct="1"/>
            <a:r>
              <a:rPr lang="en-US" sz="2400" b="1" smtClean="0">
                <a:ea typeface="ＭＳ Ｐゴシック" pitchFamily="34" charset="-128"/>
              </a:rPr>
              <a:t>S</a:t>
            </a:r>
            <a:r>
              <a:rPr lang="en-US" sz="2400" smtClean="0">
                <a:ea typeface="ＭＳ Ｐゴシック" pitchFamily="34" charset="-128"/>
              </a:rPr>
              <a:t>tudy the results</a:t>
            </a:r>
          </a:p>
          <a:p>
            <a:pPr lvl="1" eaLnBrk="1" hangingPunct="1"/>
            <a:r>
              <a:rPr lang="en-US" sz="2400" b="1" smtClean="0">
                <a:ea typeface="ＭＳ Ｐゴシック" pitchFamily="34" charset="-128"/>
              </a:rPr>
              <a:t>A</a:t>
            </a:r>
            <a:r>
              <a:rPr lang="en-US" sz="2400" smtClean="0">
                <a:ea typeface="ＭＳ Ｐゴシック" pitchFamily="34" charset="-128"/>
              </a:rPr>
              <a:t>ct on the new knowledge</a:t>
            </a:r>
          </a:p>
          <a:p>
            <a:pPr lvl="2" eaLnBrk="1" hangingPunct="1"/>
            <a:r>
              <a:rPr lang="en-US" sz="2000" smtClean="0">
                <a:ea typeface="ＭＳ Ｐゴシック" pitchFamily="34" charset="-128"/>
              </a:rPr>
              <a:t>Adapt</a:t>
            </a:r>
          </a:p>
          <a:p>
            <a:pPr lvl="2" eaLnBrk="1" hangingPunct="1"/>
            <a:r>
              <a:rPr lang="en-US" sz="2000" smtClean="0">
                <a:ea typeface="ＭＳ Ｐゴシック" pitchFamily="34" charset="-128"/>
              </a:rPr>
              <a:t>Adopt</a:t>
            </a:r>
          </a:p>
          <a:p>
            <a:pPr lvl="2" eaLnBrk="1" hangingPunct="1"/>
            <a:r>
              <a:rPr lang="en-US" sz="2000" smtClean="0">
                <a:ea typeface="ＭＳ Ｐゴシック" pitchFamily="34" charset="-128"/>
              </a:rPr>
              <a:t>Abandon</a:t>
            </a:r>
          </a:p>
        </p:txBody>
      </p:sp>
      <p:pic>
        <p:nvPicPr>
          <p:cNvPr id="58372" name="Picture 5" descr="http://chsra.wisc.edu/exchange/Corey.Zetts/Inbox/PDSA%20Icons.EML/1_multipart_xF8FF_6_PDSA5.jpg?attach=1"/>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867400" y="1752600"/>
            <a:ext cx="290195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903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en-US" dirty="0" smtClean="0"/>
              <a:t>Small Changes, Big Impacts</a:t>
            </a:r>
          </a:p>
        </p:txBody>
      </p:sp>
      <p:sp>
        <p:nvSpPr>
          <p:cNvPr id="6147" name="Content Placeholder 2"/>
          <p:cNvSpPr>
            <a:spLocks noGrp="1"/>
          </p:cNvSpPr>
          <p:nvPr>
            <p:ph idx="1"/>
          </p:nvPr>
        </p:nvSpPr>
        <p:spPr bwMode="auto">
          <a:xfrm>
            <a:off x="381000" y="1341437"/>
            <a:ext cx="6096000" cy="4525963"/>
          </a:xfrm>
          <a:noFill/>
          <a:ln>
            <a:miter lim="800000"/>
            <a:headEnd/>
            <a:tailEnd/>
          </a:ln>
        </p:spPr>
        <p:txBody>
          <a:bodyPr wrap="square" lIns="91440" tIns="45720" rIns="91440" bIns="45720" numCol="1" anchor="t" anchorCtr="0" compatLnSpc="1">
            <a:prstTxWarp prst="textNoShape">
              <a:avLst/>
            </a:prstTxWarp>
          </a:bodyPr>
          <a:lstStyle/>
          <a:p>
            <a:pPr>
              <a:buNone/>
            </a:pPr>
            <a:r>
              <a:rPr lang="en-US" sz="2800" dirty="0" smtClean="0"/>
              <a:t>   </a:t>
            </a:r>
            <a:r>
              <a:rPr lang="en-US" sz="2800" b="1" dirty="0" smtClean="0"/>
              <a:t>Story:</a:t>
            </a:r>
            <a:r>
              <a:rPr lang="en-US" sz="2800" dirty="0" smtClean="0"/>
              <a:t> By having follow-up (within 3 business days &amp; offered WRAP) &amp; Formalize Discharge Process. The resulting decrease in costs due readmission reductions was approx. </a:t>
            </a:r>
            <a:r>
              <a:rPr lang="en-US" sz="2800" i="1" dirty="0" smtClean="0"/>
              <a:t>$100,000+ per year. </a:t>
            </a:r>
          </a:p>
          <a:p>
            <a:pPr>
              <a:buNone/>
            </a:pPr>
            <a:r>
              <a:rPr lang="en-US" sz="2800" i="1" dirty="0" smtClean="0"/>
              <a:t>    Decreased  30 day readmission rate from 12% to 5%. </a:t>
            </a:r>
          </a:p>
          <a:p>
            <a:pPr>
              <a:buNone/>
            </a:pPr>
            <a:r>
              <a:rPr lang="en-US" sz="2800" i="1" dirty="0" smtClean="0"/>
              <a:t>          Waukesha</a:t>
            </a:r>
          </a:p>
        </p:txBody>
      </p:sp>
      <p:pic>
        <p:nvPicPr>
          <p:cNvPr id="2050" name="Picture 2"/>
          <p:cNvPicPr>
            <a:picLocks noChangeAspect="1" noChangeArrowheads="1"/>
          </p:cNvPicPr>
          <p:nvPr/>
        </p:nvPicPr>
        <p:blipFill>
          <a:blip r:embed="rId2"/>
          <a:srcRect/>
          <a:stretch>
            <a:fillRect/>
          </a:stretch>
        </p:blipFill>
        <p:spPr bwMode="auto">
          <a:xfrm>
            <a:off x="6172200" y="1295400"/>
            <a:ext cx="2701480" cy="3754887"/>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76200"/>
            <a:ext cx="9144000" cy="1066800"/>
          </a:xfrm>
        </p:spPr>
        <p:txBody>
          <a:bodyPr/>
          <a:lstStyle/>
          <a:p>
            <a:r>
              <a:rPr lang="en-US" smtClean="0">
                <a:latin typeface="Arial Narrow" pitchFamily="34" charset="0"/>
                <a:ea typeface="ＭＳ Ｐゴシック" pitchFamily="34" charset="-128"/>
              </a:rPr>
              <a:t>Plan</a:t>
            </a:r>
          </a:p>
        </p:txBody>
      </p:sp>
      <p:sp>
        <p:nvSpPr>
          <p:cNvPr id="60419" name="Rectangle 3"/>
          <p:cNvSpPr>
            <a:spLocks noGrp="1" noChangeArrowheads="1"/>
          </p:cNvSpPr>
          <p:nvPr>
            <p:ph type="body" idx="1"/>
          </p:nvPr>
        </p:nvSpPr>
        <p:spPr>
          <a:xfrm>
            <a:off x="1447800" y="1066800"/>
            <a:ext cx="7451725" cy="4495800"/>
          </a:xfrm>
        </p:spPr>
        <p:txBody>
          <a:bodyPr/>
          <a:lstStyle/>
          <a:p>
            <a:r>
              <a:rPr lang="en-US" smtClean="0">
                <a:ea typeface="ＭＳ Ｐゴシック" pitchFamily="34" charset="-128"/>
              </a:rPr>
              <a:t>Define the change behaviorally… precisely what will be done?</a:t>
            </a:r>
          </a:p>
          <a:p>
            <a:r>
              <a:rPr lang="en-US" smtClean="0">
                <a:ea typeface="ＭＳ Ｐゴシック" pitchFamily="34" charset="-128"/>
              </a:rPr>
              <a:t>Who will implement the change?</a:t>
            </a:r>
          </a:p>
          <a:p>
            <a:r>
              <a:rPr lang="en-US" smtClean="0">
                <a:ea typeface="ＭＳ Ｐゴシック" pitchFamily="34" charset="-128"/>
              </a:rPr>
              <a:t>What preparation needs to be done before starting the change?</a:t>
            </a:r>
          </a:p>
          <a:p>
            <a:r>
              <a:rPr lang="en-US" smtClean="0">
                <a:ea typeface="ＭＳ Ｐゴシック" pitchFamily="34" charset="-128"/>
              </a:rPr>
              <a:t>Clarify who will measure the change and who will review the data regularly to share with the team.</a:t>
            </a:r>
          </a:p>
        </p:txBody>
      </p:sp>
    </p:spTree>
    <p:extLst>
      <p:ext uri="{BB962C8B-B14F-4D97-AF65-F5344CB8AC3E}">
        <p14:creationId xmlns:p14="http://schemas.microsoft.com/office/powerpoint/2010/main" val="4270402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152400"/>
            <a:ext cx="9144000" cy="838200"/>
          </a:xfrm>
        </p:spPr>
        <p:txBody>
          <a:bodyPr/>
          <a:lstStyle/>
          <a:p>
            <a:r>
              <a:rPr lang="en-US" smtClean="0">
                <a:latin typeface="Arial Narrow" pitchFamily="34" charset="0"/>
                <a:ea typeface="ＭＳ Ｐゴシック" pitchFamily="34" charset="-128"/>
              </a:rPr>
              <a:t>Do</a:t>
            </a:r>
          </a:p>
        </p:txBody>
      </p:sp>
      <p:sp>
        <p:nvSpPr>
          <p:cNvPr id="61443" name="Rectangle 3"/>
          <p:cNvSpPr>
            <a:spLocks noGrp="1" noChangeArrowheads="1"/>
          </p:cNvSpPr>
          <p:nvPr>
            <p:ph type="body" idx="1"/>
          </p:nvPr>
        </p:nvSpPr>
        <p:spPr>
          <a:xfrm>
            <a:off x="1371600" y="914400"/>
            <a:ext cx="7223125" cy="5638800"/>
          </a:xfrm>
        </p:spPr>
        <p:txBody>
          <a:bodyPr/>
          <a:lstStyle/>
          <a:p>
            <a:pPr>
              <a:spcAft>
                <a:spcPct val="35000"/>
              </a:spcAft>
            </a:pPr>
            <a:r>
              <a:rPr lang="en-US" smtClean="0">
                <a:ea typeface="ＭＳ Ｐゴシック" pitchFamily="34" charset="-128"/>
              </a:rPr>
              <a:t>Note the exact start date for the cycle</a:t>
            </a:r>
          </a:p>
          <a:p>
            <a:pPr>
              <a:spcAft>
                <a:spcPct val="35000"/>
              </a:spcAft>
            </a:pPr>
            <a:r>
              <a:rPr lang="en-US" smtClean="0">
                <a:ea typeface="ＭＳ Ｐゴシック" pitchFamily="34" charset="-128"/>
              </a:rPr>
              <a:t>How long will the initial test last?</a:t>
            </a:r>
          </a:p>
          <a:p>
            <a:pPr>
              <a:spcAft>
                <a:spcPct val="35000"/>
              </a:spcAft>
            </a:pPr>
            <a:r>
              <a:rPr lang="en-US" smtClean="0">
                <a:ea typeface="ＭＳ Ｐゴシック" pitchFamily="34" charset="-128"/>
              </a:rPr>
              <a:t>How often will the team meet to assess progress and review data?</a:t>
            </a:r>
          </a:p>
          <a:p>
            <a:pPr>
              <a:spcAft>
                <a:spcPct val="35000"/>
              </a:spcAft>
            </a:pPr>
            <a:r>
              <a:rPr lang="en-US" smtClean="0">
                <a:ea typeface="ＭＳ Ｐゴシック" pitchFamily="34" charset="-128"/>
              </a:rPr>
              <a:t>During the test, the team considers what improvements might need to be made to improve the results</a:t>
            </a:r>
          </a:p>
        </p:txBody>
      </p:sp>
    </p:spTree>
    <p:extLst>
      <p:ext uri="{BB962C8B-B14F-4D97-AF65-F5344CB8AC3E}">
        <p14:creationId xmlns:p14="http://schemas.microsoft.com/office/powerpoint/2010/main" val="32389328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76200"/>
            <a:ext cx="9144000" cy="1143000"/>
          </a:xfrm>
        </p:spPr>
        <p:txBody>
          <a:bodyPr/>
          <a:lstStyle/>
          <a:p>
            <a:r>
              <a:rPr lang="en-US" smtClean="0">
                <a:latin typeface="Arial Narrow" pitchFamily="34" charset="0"/>
                <a:ea typeface="ＭＳ Ｐゴシック" pitchFamily="34" charset="-128"/>
              </a:rPr>
              <a:t>Study</a:t>
            </a:r>
          </a:p>
        </p:txBody>
      </p:sp>
      <p:sp>
        <p:nvSpPr>
          <p:cNvPr id="62467" name="Rectangle 3"/>
          <p:cNvSpPr>
            <a:spLocks noGrp="1" noChangeArrowheads="1"/>
          </p:cNvSpPr>
          <p:nvPr>
            <p:ph type="body" idx="1"/>
          </p:nvPr>
        </p:nvSpPr>
        <p:spPr>
          <a:xfrm>
            <a:off x="1219200" y="1219200"/>
            <a:ext cx="7543800" cy="5029200"/>
          </a:xfrm>
        </p:spPr>
        <p:txBody>
          <a:bodyPr/>
          <a:lstStyle/>
          <a:p>
            <a:pPr>
              <a:spcAft>
                <a:spcPct val="30000"/>
              </a:spcAft>
            </a:pPr>
            <a:r>
              <a:rPr lang="en-US" sz="2800" smtClean="0">
                <a:ea typeface="ＭＳ Ｐゴシック" pitchFamily="34" charset="-128"/>
              </a:rPr>
              <a:t>After the agreed upon test period the team reviews the results</a:t>
            </a:r>
          </a:p>
          <a:p>
            <a:pPr>
              <a:spcAft>
                <a:spcPct val="30000"/>
              </a:spcAft>
            </a:pPr>
            <a:r>
              <a:rPr lang="en-US" sz="2800" smtClean="0">
                <a:ea typeface="ＭＳ Ｐゴシック" pitchFamily="34" charset="-128"/>
              </a:rPr>
              <a:t>Change leader (or designated change team member) assembles and graphs the data for the team</a:t>
            </a:r>
          </a:p>
          <a:p>
            <a:pPr>
              <a:spcAft>
                <a:spcPct val="30000"/>
              </a:spcAft>
            </a:pPr>
            <a:r>
              <a:rPr lang="en-US" sz="2800" smtClean="0">
                <a:ea typeface="ＭＳ Ｐゴシック" pitchFamily="34" charset="-128"/>
              </a:rPr>
              <a:t>The team deliberates what it has learned</a:t>
            </a:r>
          </a:p>
          <a:p>
            <a:pPr>
              <a:spcAft>
                <a:spcPct val="30000"/>
              </a:spcAft>
            </a:pPr>
            <a:r>
              <a:rPr lang="en-US" sz="2800" smtClean="0">
                <a:ea typeface="ＭＳ Ｐゴシック" pitchFamily="34" charset="-128"/>
              </a:rPr>
              <a:t>Based on the learning, the team considers whether a change in strategy is in order</a:t>
            </a:r>
          </a:p>
        </p:txBody>
      </p:sp>
    </p:spTree>
    <p:extLst>
      <p:ext uri="{BB962C8B-B14F-4D97-AF65-F5344CB8AC3E}">
        <p14:creationId xmlns:p14="http://schemas.microsoft.com/office/powerpoint/2010/main" val="19381556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152400"/>
            <a:ext cx="9144000" cy="990600"/>
          </a:xfrm>
        </p:spPr>
        <p:txBody>
          <a:bodyPr>
            <a:normAutofit fontScale="90000"/>
          </a:bodyPr>
          <a:lstStyle/>
          <a:p>
            <a:r>
              <a:rPr lang="en-US" sz="4000" smtClean="0">
                <a:latin typeface="Arial Narrow" pitchFamily="34" charset="0"/>
                <a:ea typeface="ＭＳ Ｐゴシック" pitchFamily="34" charset="-128"/>
              </a:rPr>
              <a:t>Act </a:t>
            </a:r>
            <a:br>
              <a:rPr lang="en-US" sz="4000" smtClean="0">
                <a:latin typeface="Arial Narrow" pitchFamily="34" charset="0"/>
                <a:ea typeface="ＭＳ Ｐゴシック" pitchFamily="34" charset="-128"/>
              </a:rPr>
            </a:br>
            <a:r>
              <a:rPr lang="en-US" sz="2000" smtClean="0">
                <a:latin typeface="Arial Narrow" pitchFamily="34" charset="0"/>
                <a:ea typeface="ＭＳ Ｐゴシック" pitchFamily="34" charset="-128"/>
              </a:rPr>
              <a:t>(Adopt, Adapt, Abandon)</a:t>
            </a:r>
          </a:p>
        </p:txBody>
      </p:sp>
      <p:sp>
        <p:nvSpPr>
          <p:cNvPr id="63491" name="Rectangle 3"/>
          <p:cNvSpPr>
            <a:spLocks noGrp="1" noChangeArrowheads="1"/>
          </p:cNvSpPr>
          <p:nvPr>
            <p:ph type="body" idx="1"/>
          </p:nvPr>
        </p:nvSpPr>
        <p:spPr>
          <a:xfrm>
            <a:off x="1295400" y="1143000"/>
            <a:ext cx="7315200" cy="4648200"/>
          </a:xfrm>
        </p:spPr>
        <p:txBody>
          <a:bodyPr/>
          <a:lstStyle/>
          <a:p>
            <a:r>
              <a:rPr lang="en-US" sz="2800" smtClean="0">
                <a:ea typeface="ＭＳ Ｐゴシック" pitchFamily="34" charset="-128"/>
              </a:rPr>
              <a:t>In light of what has been learned, the team decides what to do next</a:t>
            </a:r>
          </a:p>
          <a:p>
            <a:pPr lvl="1"/>
            <a:r>
              <a:rPr lang="en-US" sz="2400" smtClean="0">
                <a:ea typeface="ＭＳ Ｐゴシック" pitchFamily="34" charset="-128"/>
              </a:rPr>
              <a:t>Make an </a:t>
            </a:r>
            <a:r>
              <a:rPr lang="en-US" sz="2400" b="1" u="sng" smtClean="0">
                <a:ea typeface="ＭＳ Ｐゴシック" pitchFamily="34" charset="-128"/>
              </a:rPr>
              <a:t>adjustment</a:t>
            </a:r>
            <a:r>
              <a:rPr lang="en-US" sz="2400" smtClean="0">
                <a:ea typeface="ＭＳ Ｐゴシック" pitchFamily="34" charset="-128"/>
              </a:rPr>
              <a:t> in the strategy to get closer to the objective</a:t>
            </a:r>
          </a:p>
          <a:p>
            <a:pPr lvl="1"/>
            <a:r>
              <a:rPr lang="en-US" sz="2400" b="1" u="sng" smtClean="0">
                <a:ea typeface="ＭＳ Ｐゴシック" pitchFamily="34" charset="-128"/>
              </a:rPr>
              <a:t>Increase the objective</a:t>
            </a:r>
            <a:r>
              <a:rPr lang="en-US" sz="2400" smtClean="0">
                <a:ea typeface="ＭＳ Ｐゴシック" pitchFamily="34" charset="-128"/>
              </a:rPr>
              <a:t> (adapt) if the initial target has been met and the team believes even more progress can be made</a:t>
            </a:r>
          </a:p>
          <a:p>
            <a:pPr lvl="1"/>
            <a:r>
              <a:rPr lang="en-US" sz="2400" b="1" u="sng" smtClean="0">
                <a:ea typeface="ＭＳ Ｐゴシック" pitchFamily="34" charset="-128"/>
              </a:rPr>
              <a:t>Combine</a:t>
            </a:r>
            <a:r>
              <a:rPr lang="en-US" sz="2400" u="sng" smtClean="0">
                <a:ea typeface="ＭＳ Ｐゴシック" pitchFamily="34" charset="-128"/>
              </a:rPr>
              <a:t> another</a:t>
            </a:r>
            <a:r>
              <a:rPr lang="en-US" sz="2400" smtClean="0">
                <a:ea typeface="ＭＳ Ｐゴシック" pitchFamily="34" charset="-128"/>
              </a:rPr>
              <a:t> change (adapt) with the existing strategy to start a new cycle</a:t>
            </a:r>
          </a:p>
          <a:p>
            <a:pPr lvl="1"/>
            <a:r>
              <a:rPr lang="en-US" sz="2400" b="1" u="sng" smtClean="0">
                <a:ea typeface="ＭＳ Ｐゴシック" pitchFamily="34" charset="-128"/>
              </a:rPr>
              <a:t>Abandon</a:t>
            </a:r>
            <a:r>
              <a:rPr lang="en-US" sz="2400" b="1" smtClean="0">
                <a:ea typeface="ＭＳ Ｐゴシック" pitchFamily="34" charset="-128"/>
              </a:rPr>
              <a:t> </a:t>
            </a:r>
            <a:r>
              <a:rPr lang="en-US" sz="2400" smtClean="0">
                <a:ea typeface="ＭＳ Ｐゴシック" pitchFamily="34" charset="-128"/>
              </a:rPr>
              <a:t>the existing strategy and </a:t>
            </a:r>
            <a:r>
              <a:rPr lang="en-US" sz="2400" b="1" u="sng" smtClean="0">
                <a:ea typeface="ＭＳ Ｐゴシック" pitchFamily="34" charset="-128"/>
              </a:rPr>
              <a:t>start a new</a:t>
            </a:r>
            <a:r>
              <a:rPr lang="en-US" sz="2400" smtClean="0">
                <a:ea typeface="ＭＳ Ｐゴシック" pitchFamily="34" charset="-128"/>
              </a:rPr>
              <a:t> cycle</a:t>
            </a:r>
          </a:p>
        </p:txBody>
      </p:sp>
    </p:spTree>
    <p:extLst>
      <p:ext uri="{BB962C8B-B14F-4D97-AF65-F5344CB8AC3E}">
        <p14:creationId xmlns:p14="http://schemas.microsoft.com/office/powerpoint/2010/main" val="29190775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2316162"/>
          </a:xfrm>
        </p:spPr>
        <p:txBody>
          <a:bodyPr>
            <a:normAutofit/>
          </a:bodyPr>
          <a:lstStyle/>
          <a:p>
            <a:r>
              <a:rPr lang="en-US" dirty="0" smtClean="0"/>
              <a:t>PDSA Cycles</a:t>
            </a:r>
            <a:br>
              <a:rPr lang="en-US" dirty="0" smtClean="0"/>
            </a:br>
            <a:r>
              <a:rPr lang="en-US" dirty="0">
                <a:ea typeface="ＭＳ Ｐゴシック" pitchFamily="34" charset="-128"/>
              </a:rPr>
              <a:t>Your team will learn a </a:t>
            </a:r>
            <a:r>
              <a:rPr lang="en-US" dirty="0" smtClean="0">
                <a:ea typeface="ＭＳ Ｐゴシック" pitchFamily="34" charset="-128"/>
              </a:rPr>
              <a:t>process:</a:t>
            </a:r>
            <a:r>
              <a:rPr lang="en-US" dirty="0">
                <a:ea typeface="ＭＳ Ｐゴシック" pitchFamily="34" charset="-128"/>
              </a:rPr>
              <a:t/>
            </a:r>
            <a:br>
              <a:rPr lang="en-US" dirty="0">
                <a:ea typeface="ＭＳ Ｐゴシック" pitchFamily="34" charset="-128"/>
              </a:rPr>
            </a:br>
            <a:r>
              <a:rPr lang="en-US" dirty="0" smtClean="0"/>
              <a:t>A demonstration</a:t>
            </a:r>
            <a:endParaRPr lang="en-US" dirty="0"/>
          </a:p>
        </p:txBody>
      </p:sp>
      <p:sp>
        <p:nvSpPr>
          <p:cNvPr id="3" name="Content Placeholder 2"/>
          <p:cNvSpPr>
            <a:spLocks noGrp="1"/>
          </p:cNvSpPr>
          <p:nvPr>
            <p:ph idx="1"/>
          </p:nvPr>
        </p:nvSpPr>
        <p:spPr>
          <a:xfrm>
            <a:off x="762000" y="2590800"/>
            <a:ext cx="8153400" cy="3535363"/>
          </a:xfrm>
        </p:spPr>
        <p:txBody>
          <a:bodyPr/>
          <a:lstStyle/>
          <a:p>
            <a:pPr marL="0" indent="0">
              <a:buNone/>
            </a:pPr>
            <a:r>
              <a:rPr lang="en-US" dirty="0" smtClean="0"/>
              <a:t>Teams: </a:t>
            </a:r>
          </a:p>
          <a:p>
            <a:pPr marL="0" indent="0">
              <a:buNone/>
            </a:pPr>
            <a:r>
              <a:rPr lang="en-US" dirty="0" smtClean="0"/>
              <a:t>Change leader – complete the Change Project form</a:t>
            </a:r>
          </a:p>
          <a:p>
            <a:pPr marL="0" indent="0">
              <a:buNone/>
            </a:pPr>
            <a:r>
              <a:rPr lang="en-US" dirty="0" smtClean="0"/>
              <a:t>Data Coordinator – keep time and chart progress</a:t>
            </a:r>
          </a:p>
          <a:p>
            <a:pPr marL="0" indent="0">
              <a:buNone/>
            </a:pPr>
            <a:r>
              <a:rPr lang="en-US" dirty="0" smtClean="0"/>
              <a:t>Change team – implement changes</a:t>
            </a:r>
          </a:p>
          <a:p>
            <a:pPr marL="0" indent="0">
              <a:buNone/>
            </a:pPr>
            <a:endParaRPr lang="en-US" dirty="0"/>
          </a:p>
        </p:txBody>
      </p:sp>
    </p:spTree>
    <p:extLst>
      <p:ext uri="{BB962C8B-B14F-4D97-AF65-F5344CB8AC3E}">
        <p14:creationId xmlns:p14="http://schemas.microsoft.com/office/powerpoint/2010/main" val="36342416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0"/>
            <a:ext cx="8229600" cy="838200"/>
          </a:xfrm>
        </p:spPr>
        <p:txBody>
          <a:bodyPr/>
          <a:lstStyle/>
          <a:p>
            <a:r>
              <a:rPr lang="en-US" dirty="0" smtClean="0">
                <a:latin typeface="Arial Narrow" pitchFamily="34" charset="0"/>
                <a:ea typeface="ＭＳ Ｐゴシック" pitchFamily="34" charset="-128"/>
              </a:rPr>
              <a:t>“Ball Toss” Game</a:t>
            </a:r>
          </a:p>
        </p:txBody>
      </p:sp>
      <p:sp>
        <p:nvSpPr>
          <p:cNvPr id="94211" name="Content Placeholder 2"/>
          <p:cNvSpPr>
            <a:spLocks noGrp="1"/>
          </p:cNvSpPr>
          <p:nvPr>
            <p:ph idx="1"/>
          </p:nvPr>
        </p:nvSpPr>
        <p:spPr>
          <a:xfrm>
            <a:off x="762000" y="762000"/>
            <a:ext cx="8382000" cy="6324600"/>
          </a:xfrm>
        </p:spPr>
        <p:txBody>
          <a:bodyPr/>
          <a:lstStyle/>
          <a:p>
            <a:pPr marL="457200" lvl="1" indent="0">
              <a:buNone/>
            </a:pPr>
            <a:r>
              <a:rPr lang="en-US" dirty="0">
                <a:ea typeface="ＭＳ Ｐゴシック" pitchFamily="34" charset="-128"/>
              </a:rPr>
              <a:t>I</a:t>
            </a:r>
            <a:r>
              <a:rPr lang="en-US" dirty="0" smtClean="0">
                <a:ea typeface="ＭＳ Ｐゴシック" pitchFamily="34" charset="-128"/>
              </a:rPr>
              <a:t>mprove your process using the following guidelines:</a:t>
            </a:r>
          </a:p>
          <a:p>
            <a:pPr marL="1028700" lvl="1" indent="-514350">
              <a:buAutoNum type="arabicPeriod"/>
            </a:pPr>
            <a:r>
              <a:rPr lang="en-US" dirty="0" smtClean="0">
                <a:ea typeface="ＭＳ Ｐゴシック" pitchFamily="34" charset="-128"/>
              </a:rPr>
              <a:t>Instructions:</a:t>
            </a:r>
          </a:p>
          <a:p>
            <a:pPr lvl="2"/>
            <a:r>
              <a:rPr lang="en-US" dirty="0" smtClean="0">
                <a:ea typeface="ＭＳ Ｐゴシック" pitchFamily="34" charset="-128"/>
              </a:rPr>
              <a:t>Must start &amp; finish with the same person.</a:t>
            </a:r>
          </a:p>
          <a:p>
            <a:pPr lvl="2"/>
            <a:r>
              <a:rPr lang="en-US" dirty="0" smtClean="0">
                <a:ea typeface="ＭＳ Ｐゴシック" pitchFamily="34" charset="-128"/>
              </a:rPr>
              <a:t>Must touch everyone’s hands (both hands).</a:t>
            </a:r>
          </a:p>
          <a:p>
            <a:pPr lvl="2"/>
            <a:r>
              <a:rPr lang="en-US" dirty="0" smtClean="0">
                <a:ea typeface="ＭＳ Ｐゴシック" pitchFamily="34" charset="-128"/>
              </a:rPr>
              <a:t>Ball can only touch one person at a time.</a:t>
            </a:r>
          </a:p>
          <a:p>
            <a:pPr lvl="2"/>
            <a:r>
              <a:rPr lang="en-US" dirty="0" smtClean="0">
                <a:ea typeface="ＭＳ Ｐゴシック" pitchFamily="34" charset="-128"/>
              </a:rPr>
              <a:t>Must go in the same order every time.</a:t>
            </a:r>
          </a:p>
          <a:p>
            <a:pPr marL="514350" lvl="1" indent="0">
              <a:buNone/>
            </a:pPr>
            <a:r>
              <a:rPr lang="en-US" dirty="0" smtClean="0">
                <a:ea typeface="ＭＳ Ｐゴシック" pitchFamily="34" charset="-128"/>
              </a:rPr>
              <a:t>2. Collect </a:t>
            </a:r>
            <a:r>
              <a:rPr lang="en-US" dirty="0">
                <a:ea typeface="ＭＳ Ｐゴシック" pitchFamily="34" charset="-128"/>
              </a:rPr>
              <a:t>baseline </a:t>
            </a:r>
            <a:r>
              <a:rPr lang="en-US" dirty="0" smtClean="0">
                <a:ea typeface="ＭＳ Ｐゴシック" pitchFamily="34" charset="-128"/>
              </a:rPr>
              <a:t>data</a:t>
            </a:r>
          </a:p>
          <a:p>
            <a:pPr marL="457200" lvl="1" indent="0">
              <a:buNone/>
            </a:pPr>
            <a:r>
              <a:rPr lang="en-US" dirty="0" smtClean="0">
                <a:ea typeface="ＭＳ Ｐゴシック" pitchFamily="34" charset="-128"/>
              </a:rPr>
              <a:t>3. Record your time.</a:t>
            </a:r>
          </a:p>
          <a:p>
            <a:pPr marL="457200" lvl="1" indent="0">
              <a:buNone/>
            </a:pPr>
            <a:r>
              <a:rPr lang="en-US" dirty="0" smtClean="0">
                <a:ea typeface="ＭＳ Ｐゴシック" pitchFamily="34" charset="-128"/>
              </a:rPr>
              <a:t>4. Make an improvement</a:t>
            </a:r>
          </a:p>
          <a:p>
            <a:pPr marL="457200" lvl="1" indent="0">
              <a:buNone/>
            </a:pPr>
            <a:r>
              <a:rPr lang="en-US" dirty="0" smtClean="0">
                <a:ea typeface="ＭＳ Ｐゴシック" pitchFamily="34" charset="-128"/>
              </a:rPr>
              <a:t>5. Repeat</a:t>
            </a:r>
          </a:p>
          <a:p>
            <a:pPr lvl="1" algn="ctr">
              <a:buFontTx/>
              <a:buNone/>
            </a:pPr>
            <a:r>
              <a:rPr lang="en-US" dirty="0" smtClean="0">
                <a:ea typeface="ＭＳ Ｐゴシック" pitchFamily="34" charset="-128"/>
              </a:rPr>
              <a:t>Data coordinator will graph each change.</a:t>
            </a:r>
          </a:p>
        </p:txBody>
      </p:sp>
    </p:spTree>
    <p:extLst>
      <p:ext uri="{BB962C8B-B14F-4D97-AF65-F5344CB8AC3E}">
        <p14:creationId xmlns:p14="http://schemas.microsoft.com/office/powerpoint/2010/main" val="9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4211">
                                            <p:txEl>
                                              <p:pRg st="4" end="4"/>
                                            </p:txEl>
                                          </p:spTgt>
                                        </p:tgtEl>
                                        <p:attrNameLst>
                                          <p:attrName>style.visibility</p:attrName>
                                        </p:attrNameLst>
                                      </p:cBhvr>
                                      <p:to>
                                        <p:strVal val="visible"/>
                                      </p:to>
                                    </p:set>
                                    <p:anim calcmode="lin" valueType="num">
                                      <p:cBhvr additive="base">
                                        <p:cTn id="31" dur="5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42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4211">
                                            <p:txEl>
                                              <p:pRg st="5" end="5"/>
                                            </p:txEl>
                                          </p:spTgt>
                                        </p:tgtEl>
                                        <p:attrNameLst>
                                          <p:attrName>style.visibility</p:attrName>
                                        </p:attrNameLst>
                                      </p:cBhvr>
                                      <p:to>
                                        <p:strVal val="visible"/>
                                      </p:to>
                                    </p:set>
                                    <p:anim calcmode="lin" valueType="num">
                                      <p:cBhvr additive="base">
                                        <p:cTn id="37" dur="500" fill="hold"/>
                                        <p:tgtEl>
                                          <p:spTgt spid="942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42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4211">
                                            <p:txEl>
                                              <p:pRg st="6" end="6"/>
                                            </p:txEl>
                                          </p:spTgt>
                                        </p:tgtEl>
                                        <p:attrNameLst>
                                          <p:attrName>style.visibility</p:attrName>
                                        </p:attrNameLst>
                                      </p:cBhvr>
                                      <p:to>
                                        <p:strVal val="visible"/>
                                      </p:to>
                                    </p:set>
                                    <p:anim calcmode="lin" valueType="num">
                                      <p:cBhvr additive="base">
                                        <p:cTn id="43" dur="500" fill="hold"/>
                                        <p:tgtEl>
                                          <p:spTgt spid="942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42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4211">
                                            <p:txEl>
                                              <p:pRg st="7" end="7"/>
                                            </p:txEl>
                                          </p:spTgt>
                                        </p:tgtEl>
                                        <p:attrNameLst>
                                          <p:attrName>style.visibility</p:attrName>
                                        </p:attrNameLst>
                                      </p:cBhvr>
                                      <p:to>
                                        <p:strVal val="visible"/>
                                      </p:to>
                                    </p:set>
                                    <p:anim calcmode="lin" valueType="num">
                                      <p:cBhvr additive="base">
                                        <p:cTn id="49" dur="500" fill="hold"/>
                                        <p:tgtEl>
                                          <p:spTgt spid="942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42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4211">
                                            <p:txEl>
                                              <p:pRg st="8" end="8"/>
                                            </p:txEl>
                                          </p:spTgt>
                                        </p:tgtEl>
                                        <p:attrNameLst>
                                          <p:attrName>style.visibility</p:attrName>
                                        </p:attrNameLst>
                                      </p:cBhvr>
                                      <p:to>
                                        <p:strVal val="visible"/>
                                      </p:to>
                                    </p:set>
                                    <p:anim calcmode="lin" valueType="num">
                                      <p:cBhvr additive="base">
                                        <p:cTn id="55" dur="500" fill="hold"/>
                                        <p:tgtEl>
                                          <p:spTgt spid="942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42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4211">
                                            <p:txEl>
                                              <p:pRg st="9" end="9"/>
                                            </p:txEl>
                                          </p:spTgt>
                                        </p:tgtEl>
                                        <p:attrNameLst>
                                          <p:attrName>style.visibility</p:attrName>
                                        </p:attrNameLst>
                                      </p:cBhvr>
                                      <p:to>
                                        <p:strVal val="visible"/>
                                      </p:to>
                                    </p:set>
                                    <p:anim calcmode="lin" valueType="num">
                                      <p:cBhvr additive="base">
                                        <p:cTn id="61" dur="500" fill="hold"/>
                                        <p:tgtEl>
                                          <p:spTgt spid="9421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42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1524000"/>
          <a:ext cx="8823158" cy="5202626"/>
        </p:xfrm>
        <a:graphic>
          <a:graphicData uri="http://schemas.openxmlformats.org/drawingml/2006/table">
            <a:tbl>
              <a:tblPr/>
              <a:tblGrid>
                <a:gridCol w="2667000"/>
                <a:gridCol w="6156158"/>
              </a:tblGrid>
              <a:tr h="233752">
                <a:tc>
                  <a:txBody>
                    <a:bodyPr/>
                    <a:lstStyle/>
                    <a:p>
                      <a:pPr marL="114300" marR="0" indent="-114300">
                        <a:spcBef>
                          <a:spcPts val="600"/>
                        </a:spcBef>
                        <a:spcAft>
                          <a:spcPts val="0"/>
                        </a:spcAft>
                      </a:pPr>
                      <a:r>
                        <a:rPr lang="en-US" sz="1300" dirty="0">
                          <a:latin typeface="Arial"/>
                          <a:ea typeface="Times New Roman"/>
                          <a:cs typeface="Times New Roman"/>
                        </a:rPr>
                        <a:t>1. </a:t>
                      </a:r>
                      <a:r>
                        <a:rPr lang="en-US" sz="1300" b="1" dirty="0">
                          <a:latin typeface="Arial"/>
                          <a:ea typeface="Times New Roman"/>
                          <a:cs typeface="Times New Roman"/>
                        </a:rPr>
                        <a:t>CHANGE PROJECT</a:t>
                      </a:r>
                      <a:r>
                        <a:rPr lang="en-US" sz="1300" dirty="0">
                          <a:latin typeface="Arial"/>
                          <a:ea typeface="Times New Roman"/>
                          <a:cs typeface="Times New Roman"/>
                        </a:rPr>
                        <a:t> </a:t>
                      </a:r>
                      <a:r>
                        <a:rPr lang="en-US" sz="1300" b="1" dirty="0">
                          <a:latin typeface="Arial"/>
                          <a:ea typeface="Times New Roman"/>
                          <a:cs typeface="Times New Roman"/>
                        </a:rPr>
                        <a:t>TITLE</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1978">
                <a:tc>
                  <a:txBody>
                    <a:bodyPr/>
                    <a:lstStyle/>
                    <a:p>
                      <a:pPr marL="114300" marR="0" indent="-114300">
                        <a:spcBef>
                          <a:spcPts val="600"/>
                        </a:spcBef>
                        <a:spcAft>
                          <a:spcPts val="0"/>
                        </a:spcAft>
                      </a:pPr>
                      <a:r>
                        <a:rPr lang="en-US" sz="1300" dirty="0">
                          <a:latin typeface="Arial"/>
                          <a:ea typeface="Times New Roman"/>
                          <a:cs typeface="Times New Roman"/>
                        </a:rPr>
                        <a:t>2. What </a:t>
                      </a:r>
                      <a:r>
                        <a:rPr lang="en-US" sz="1300" b="1" dirty="0">
                          <a:latin typeface="Arial"/>
                          <a:ea typeface="Times New Roman"/>
                          <a:cs typeface="Times New Roman"/>
                        </a:rPr>
                        <a:t>AIM </a:t>
                      </a:r>
                      <a:r>
                        <a:rPr lang="en-US" sz="1300" dirty="0">
                          <a:latin typeface="Arial"/>
                          <a:ea typeface="Times New Roman"/>
                          <a:cs typeface="Times New Roman"/>
                        </a:rPr>
                        <a:t>will the Change Project address? </a:t>
                      </a:r>
                      <a:endParaRPr lang="en-US" sz="1300" dirty="0">
                        <a:latin typeface="Times New Roman"/>
                        <a:ea typeface="Times New Roman"/>
                        <a:cs typeface="Times New Roman"/>
                      </a:endParaRPr>
                    </a:p>
                    <a:p>
                      <a:pPr marL="114300" marR="0" indent="-114300">
                        <a:spcBef>
                          <a:spcPts val="600"/>
                        </a:spcBef>
                        <a:spcAft>
                          <a:spcPts val="0"/>
                        </a:spcAft>
                      </a:pPr>
                      <a:r>
                        <a:rPr lang="en-US" sz="1300" dirty="0">
                          <a:latin typeface="Arial"/>
                          <a:ea typeface="Times New Roman"/>
                          <a:cs typeface="Times New Roman"/>
                        </a:rPr>
                        <a:t>   Choose one aim and indicate baseline measure and target.</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752">
                <a:tc>
                  <a:txBody>
                    <a:bodyPr/>
                    <a:lstStyle/>
                    <a:p>
                      <a:pPr marL="114300" marR="0" indent="-114300">
                        <a:spcBef>
                          <a:spcPts val="600"/>
                        </a:spcBef>
                        <a:spcAft>
                          <a:spcPts val="0"/>
                        </a:spcAft>
                      </a:pPr>
                      <a:r>
                        <a:rPr lang="en-US" sz="1300" dirty="0">
                          <a:latin typeface="Arial"/>
                          <a:ea typeface="Times New Roman"/>
                          <a:cs typeface="Times New Roman"/>
                        </a:rPr>
                        <a:t>3. </a:t>
                      </a:r>
                      <a:r>
                        <a:rPr lang="en-US" sz="1300" b="1" dirty="0">
                          <a:latin typeface="Arial"/>
                          <a:ea typeface="Times New Roman"/>
                          <a:cs typeface="Times New Roman"/>
                        </a:rPr>
                        <a:t>LOCATION</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dirty="0">
                          <a:latin typeface="Arial"/>
                          <a:ea typeface="Times New Roman"/>
                          <a:cs typeface="Times New Roman"/>
                        </a:rPr>
                        <a:t>     </a:t>
                      </a:r>
                      <a:endParaRPr lang="en-US" sz="12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506">
                <a:tc>
                  <a:txBody>
                    <a:bodyPr/>
                    <a:lstStyle/>
                    <a:p>
                      <a:pPr marL="114300" marR="0" indent="-114300">
                        <a:spcBef>
                          <a:spcPts val="600"/>
                        </a:spcBef>
                        <a:spcAft>
                          <a:spcPts val="0"/>
                        </a:spcAft>
                      </a:pPr>
                      <a:r>
                        <a:rPr lang="en-US" sz="1300" dirty="0">
                          <a:latin typeface="Arial"/>
                          <a:ea typeface="Times New Roman"/>
                          <a:cs typeface="Times New Roman"/>
                        </a:rPr>
                        <a:t>4. </a:t>
                      </a:r>
                      <a:r>
                        <a:rPr lang="en-US" sz="1300" b="1" dirty="0">
                          <a:latin typeface="Arial"/>
                          <a:ea typeface="Times New Roman"/>
                          <a:cs typeface="Times New Roman"/>
                        </a:rPr>
                        <a:t>START DATE </a:t>
                      </a:r>
                      <a:r>
                        <a:rPr lang="en-US" sz="1300" dirty="0">
                          <a:latin typeface="Arial"/>
                          <a:ea typeface="Times New Roman"/>
                          <a:cs typeface="Times New Roman"/>
                        </a:rPr>
                        <a:t>and expected completion date</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752">
                <a:tc>
                  <a:txBody>
                    <a:bodyPr/>
                    <a:lstStyle/>
                    <a:p>
                      <a:pPr marL="114300" marR="0" indent="-114300">
                        <a:spcBef>
                          <a:spcPts val="600"/>
                        </a:spcBef>
                        <a:spcAft>
                          <a:spcPts val="0"/>
                        </a:spcAft>
                      </a:pPr>
                      <a:r>
                        <a:rPr lang="en-US" sz="1300" dirty="0">
                          <a:latin typeface="Arial"/>
                          <a:ea typeface="Times New Roman"/>
                          <a:cs typeface="Times New Roman"/>
                        </a:rPr>
                        <a:t>5. </a:t>
                      </a:r>
                      <a:r>
                        <a:rPr lang="en-US" sz="1300" b="1" dirty="0">
                          <a:latin typeface="Arial"/>
                          <a:ea typeface="Times New Roman"/>
                          <a:cs typeface="Times New Roman"/>
                        </a:rPr>
                        <a:t>LEVEL OF CARE</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1259">
                <a:tc>
                  <a:txBody>
                    <a:bodyPr/>
                    <a:lstStyle/>
                    <a:p>
                      <a:pPr marL="114300" marR="0" indent="-114300">
                        <a:spcBef>
                          <a:spcPts val="600"/>
                        </a:spcBef>
                        <a:spcAft>
                          <a:spcPts val="0"/>
                        </a:spcAft>
                      </a:pPr>
                      <a:r>
                        <a:rPr lang="en-US" sz="1300" dirty="0">
                          <a:latin typeface="Arial"/>
                          <a:ea typeface="Times New Roman"/>
                          <a:cs typeface="Times New Roman"/>
                        </a:rPr>
                        <a:t>6. What </a:t>
                      </a:r>
                      <a:r>
                        <a:rPr lang="en-US" sz="1300" b="1" dirty="0">
                          <a:latin typeface="Arial"/>
                          <a:ea typeface="Times New Roman"/>
                          <a:cs typeface="Times New Roman"/>
                        </a:rPr>
                        <a:t>CLIENT POPULATION </a:t>
                      </a:r>
                      <a:r>
                        <a:rPr lang="en-US" sz="1300" dirty="0">
                          <a:latin typeface="Arial"/>
                          <a:ea typeface="Times New Roman"/>
                          <a:cs typeface="Times New Roman"/>
                        </a:rPr>
                        <a:t>are you trying to help, e.g. clients in a specific program? </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752">
                <a:tc>
                  <a:txBody>
                    <a:bodyPr/>
                    <a:lstStyle/>
                    <a:p>
                      <a:pPr marL="114300" marR="0" indent="-114300">
                        <a:spcBef>
                          <a:spcPts val="600"/>
                        </a:spcBef>
                        <a:spcAft>
                          <a:spcPts val="0"/>
                        </a:spcAft>
                      </a:pPr>
                      <a:r>
                        <a:rPr lang="en-US" sz="1300" dirty="0">
                          <a:latin typeface="Arial"/>
                          <a:ea typeface="Times New Roman"/>
                          <a:cs typeface="Times New Roman"/>
                        </a:rPr>
                        <a:t>7. </a:t>
                      </a:r>
                      <a:r>
                        <a:rPr lang="en-US" sz="1300" b="1" dirty="0">
                          <a:latin typeface="Arial"/>
                          <a:ea typeface="Times New Roman"/>
                          <a:cs typeface="Times New Roman"/>
                        </a:rPr>
                        <a:t>EXECUTIVE SPONSOR</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752">
                <a:tc>
                  <a:txBody>
                    <a:bodyPr/>
                    <a:lstStyle/>
                    <a:p>
                      <a:pPr marL="114300" marR="0" indent="-114300">
                        <a:spcBef>
                          <a:spcPts val="600"/>
                        </a:spcBef>
                        <a:spcAft>
                          <a:spcPts val="0"/>
                        </a:spcAft>
                      </a:pPr>
                      <a:r>
                        <a:rPr lang="en-US" sz="1300" dirty="0">
                          <a:latin typeface="Arial"/>
                          <a:ea typeface="Times New Roman"/>
                          <a:cs typeface="Times New Roman"/>
                        </a:rPr>
                        <a:t>8. </a:t>
                      </a:r>
                      <a:r>
                        <a:rPr lang="en-US" sz="1300" b="1" dirty="0">
                          <a:latin typeface="Arial"/>
                          <a:ea typeface="Times New Roman"/>
                          <a:cs typeface="Times New Roman"/>
                        </a:rPr>
                        <a:t>CHANGE LEADER</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752">
                <a:tc>
                  <a:txBody>
                    <a:bodyPr/>
                    <a:lstStyle/>
                    <a:p>
                      <a:pPr marL="114300" marR="0" indent="-114300">
                        <a:spcBef>
                          <a:spcPts val="600"/>
                        </a:spcBef>
                        <a:spcAft>
                          <a:spcPts val="0"/>
                        </a:spcAft>
                      </a:pPr>
                      <a:r>
                        <a:rPr lang="en-US" sz="1300" dirty="0">
                          <a:latin typeface="Arial"/>
                          <a:ea typeface="Times New Roman"/>
                          <a:cs typeface="Times New Roman"/>
                        </a:rPr>
                        <a:t>9. </a:t>
                      </a:r>
                      <a:r>
                        <a:rPr lang="en-US" sz="1300" b="1" dirty="0">
                          <a:latin typeface="Arial"/>
                          <a:ea typeface="Times New Roman"/>
                          <a:cs typeface="Times New Roman"/>
                        </a:rPr>
                        <a:t>CHANGE</a:t>
                      </a:r>
                      <a:r>
                        <a:rPr lang="en-US" sz="1300" dirty="0">
                          <a:latin typeface="Arial"/>
                          <a:ea typeface="Times New Roman"/>
                          <a:cs typeface="Times New Roman"/>
                        </a:rPr>
                        <a:t> </a:t>
                      </a:r>
                      <a:r>
                        <a:rPr lang="en-US" sz="1300" b="1" dirty="0">
                          <a:latin typeface="Arial"/>
                          <a:ea typeface="Times New Roman"/>
                          <a:cs typeface="Times New Roman"/>
                        </a:rPr>
                        <a:t>TEAM MEMBERS</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112">
                <a:tc>
                  <a:txBody>
                    <a:bodyPr/>
                    <a:lstStyle/>
                    <a:p>
                      <a:pPr marL="114300" marR="0" indent="-114300">
                        <a:spcBef>
                          <a:spcPts val="600"/>
                        </a:spcBef>
                        <a:spcAft>
                          <a:spcPts val="0"/>
                        </a:spcAft>
                      </a:pPr>
                      <a:r>
                        <a:rPr lang="en-US" sz="1300" dirty="0">
                          <a:latin typeface="Arial"/>
                          <a:ea typeface="Times New Roman"/>
                          <a:cs typeface="Times New Roman"/>
                        </a:rPr>
                        <a:t>10. How will you </a:t>
                      </a:r>
                      <a:r>
                        <a:rPr lang="en-US" sz="1300" b="1" dirty="0">
                          <a:latin typeface="Arial"/>
                          <a:ea typeface="Times New Roman"/>
                          <a:cs typeface="Times New Roman"/>
                        </a:rPr>
                        <a:t>COLLECT DATA</a:t>
                      </a:r>
                      <a:r>
                        <a:rPr lang="en-US" sz="1300" dirty="0">
                          <a:latin typeface="Arial"/>
                          <a:ea typeface="Times New Roman"/>
                          <a:cs typeface="Times New Roman"/>
                        </a:rPr>
                        <a:t> to measure the impact of change?</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a:latin typeface="Arial"/>
                          <a:ea typeface="Times New Roman"/>
                          <a:cs typeface="Times New Roman"/>
                        </a:rPr>
                        <a:t>     </a:t>
                      </a:r>
                      <a:endParaRPr lang="en-US" sz="120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5011">
                <a:tc>
                  <a:txBody>
                    <a:bodyPr/>
                    <a:lstStyle/>
                    <a:p>
                      <a:pPr marL="114300" marR="0" indent="-114300">
                        <a:spcBef>
                          <a:spcPts val="600"/>
                        </a:spcBef>
                        <a:spcAft>
                          <a:spcPts val="0"/>
                        </a:spcAft>
                      </a:pPr>
                      <a:r>
                        <a:rPr lang="en-US" sz="1300" dirty="0">
                          <a:latin typeface="Arial"/>
                          <a:ea typeface="Times New Roman"/>
                          <a:cs typeface="Times New Roman"/>
                        </a:rPr>
                        <a:t>11. What is the expected </a:t>
                      </a:r>
                      <a:r>
                        <a:rPr lang="en-US" sz="1300" b="1" dirty="0">
                          <a:latin typeface="Arial"/>
                          <a:ea typeface="Times New Roman"/>
                          <a:cs typeface="Times New Roman"/>
                        </a:rPr>
                        <a:t>FINANCIAL IMPACT</a:t>
                      </a:r>
                      <a:r>
                        <a:rPr lang="en-US" sz="1300" dirty="0">
                          <a:latin typeface="Arial"/>
                          <a:ea typeface="Times New Roman"/>
                          <a:cs typeface="Times New Roman"/>
                        </a:rPr>
                        <a:t> of this change project?   How will the Executive Sponsor know?</a:t>
                      </a:r>
                      <a:endParaRPr lang="en-US" sz="13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600"/>
                        </a:spcBef>
                        <a:spcAft>
                          <a:spcPts val="0"/>
                        </a:spcAft>
                      </a:pPr>
                      <a:r>
                        <a:rPr lang="en-US" sz="1000" dirty="0">
                          <a:latin typeface="Arial"/>
                          <a:ea typeface="Times New Roman"/>
                          <a:cs typeface="Times New Roman"/>
                        </a:rPr>
                        <a:t>     </a:t>
                      </a:r>
                      <a:endParaRPr lang="en-US" sz="1200" dirty="0">
                        <a:latin typeface="Times New Roman"/>
                        <a:ea typeface="Times New Roman"/>
                        <a:cs typeface="Times New Roman"/>
                      </a:endParaRPr>
                    </a:p>
                  </a:txBody>
                  <a:tcPr marL="65195" marR="65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52400" y="838200"/>
            <a:ext cx="2695575" cy="338138"/>
          </a:xfrm>
          <a:prstGeom prst="rect">
            <a:avLst/>
          </a:prstGeom>
          <a:noFill/>
        </p:spPr>
        <p:txBody>
          <a:bodyPr wrap="none">
            <a:spAutoFit/>
          </a:bodyPr>
          <a:lstStyle/>
          <a:p>
            <a:pPr>
              <a:defRPr/>
            </a:pPr>
            <a:r>
              <a:rPr lang="en-US" sz="1600" i="0" dirty="0">
                <a:latin typeface="+mn-lt"/>
              </a:rPr>
              <a:t>Name of Organization: ___ </a:t>
            </a:r>
          </a:p>
        </p:txBody>
      </p:sp>
      <p:sp>
        <p:nvSpPr>
          <p:cNvPr id="7" name="TextBox 6"/>
          <p:cNvSpPr txBox="1"/>
          <p:nvPr/>
        </p:nvSpPr>
        <p:spPr>
          <a:xfrm>
            <a:off x="3659188" y="1185863"/>
            <a:ext cx="2208212" cy="338137"/>
          </a:xfrm>
          <a:prstGeom prst="rect">
            <a:avLst/>
          </a:prstGeom>
          <a:noFill/>
        </p:spPr>
        <p:txBody>
          <a:bodyPr wrap="none">
            <a:spAutoFit/>
          </a:bodyPr>
          <a:lstStyle/>
          <a:p>
            <a:pPr>
              <a:defRPr/>
            </a:pPr>
            <a:r>
              <a:rPr lang="en-US" sz="1600" b="1" i="0" dirty="0">
                <a:latin typeface="+mn-lt"/>
              </a:rPr>
              <a:t>PROJECT CHARTER</a:t>
            </a:r>
          </a:p>
        </p:txBody>
      </p:sp>
      <p:grpSp>
        <p:nvGrpSpPr>
          <p:cNvPr id="4138" name="Group 8"/>
          <p:cNvGrpSpPr>
            <a:grpSpLocks/>
          </p:cNvGrpSpPr>
          <p:nvPr/>
        </p:nvGrpSpPr>
        <p:grpSpPr bwMode="auto">
          <a:xfrm>
            <a:off x="76200" y="88900"/>
            <a:ext cx="8880475" cy="739775"/>
            <a:chOff x="76200" y="88782"/>
            <a:chExt cx="8880052" cy="739863"/>
          </a:xfrm>
        </p:grpSpPr>
        <p:pic>
          <p:nvPicPr>
            <p:cNvPr id="4139" name="Picture 4" descr="NIATxLogo.jpg"/>
            <p:cNvPicPr>
              <a:picLocks noChangeAspect="1"/>
            </p:cNvPicPr>
            <p:nvPr/>
          </p:nvPicPr>
          <p:blipFill>
            <a:blip r:embed="rId2"/>
            <a:srcRect/>
            <a:stretch>
              <a:fillRect/>
            </a:stretch>
          </p:blipFill>
          <p:spPr bwMode="auto">
            <a:xfrm>
              <a:off x="76200" y="88782"/>
              <a:ext cx="1905000" cy="739863"/>
            </a:xfrm>
            <a:prstGeom prst="rect">
              <a:avLst/>
            </a:prstGeom>
            <a:noFill/>
            <a:ln w="9525">
              <a:noFill/>
              <a:miter lim="800000"/>
              <a:headEnd/>
              <a:tailEnd/>
            </a:ln>
          </p:spPr>
        </p:pic>
        <p:sp>
          <p:nvSpPr>
            <p:cNvPr id="8" name="TextBox 7"/>
            <p:cNvSpPr txBox="1"/>
            <p:nvPr/>
          </p:nvSpPr>
          <p:spPr>
            <a:xfrm>
              <a:off x="6335415" y="152290"/>
              <a:ext cx="2620837" cy="400098"/>
            </a:xfrm>
            <a:prstGeom prst="rect">
              <a:avLst/>
            </a:prstGeom>
            <a:noFill/>
          </p:spPr>
          <p:txBody>
            <a:bodyPr wrap="none">
              <a:spAutoFit/>
            </a:bodyPr>
            <a:lstStyle/>
            <a:p>
              <a:pPr algn="r">
                <a:defRPr/>
              </a:pPr>
              <a:r>
                <a:rPr lang="en-US" sz="2000" i="0" dirty="0">
                  <a:solidFill>
                    <a:schemeClr val="accent2">
                      <a:lumMod val="40000"/>
                      <a:lumOff val="60000"/>
                    </a:schemeClr>
                  </a:solidFill>
                  <a:latin typeface="+mn-lt"/>
                </a:rPr>
                <a:t>Change Project Form</a:t>
              </a:r>
            </a:p>
          </p:txBody>
        </p:sp>
      </p:grpSp>
    </p:spTree>
    <p:extLst>
      <p:ext uri="{BB962C8B-B14F-4D97-AF65-F5344CB8AC3E}">
        <p14:creationId xmlns:p14="http://schemas.microsoft.com/office/powerpoint/2010/main" val="22213647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219200"/>
          <a:ext cx="8834303" cy="5410200"/>
        </p:xfrm>
        <a:graphic>
          <a:graphicData uri="http://schemas.openxmlformats.org/drawingml/2006/table">
            <a:tbl>
              <a:tblPr/>
              <a:tblGrid>
                <a:gridCol w="513721"/>
                <a:gridCol w="541888"/>
                <a:gridCol w="551073"/>
                <a:gridCol w="1744450"/>
                <a:gridCol w="1848542"/>
                <a:gridCol w="1829560"/>
                <a:gridCol w="1805069"/>
              </a:tblGrid>
              <a:tr h="1441478">
                <a:tc>
                  <a:txBody>
                    <a:bodyPr/>
                    <a:lstStyle/>
                    <a:p>
                      <a:pPr marL="0" marR="0" algn="ctr">
                        <a:spcBef>
                          <a:spcPts val="0"/>
                        </a:spcBef>
                        <a:spcAft>
                          <a:spcPts val="0"/>
                        </a:spcAft>
                      </a:pPr>
                      <a:r>
                        <a:rPr lang="en-US" sz="1400" b="1" dirty="0">
                          <a:latin typeface="Arial"/>
                          <a:ea typeface="Times New Roman"/>
                          <a:cs typeface="Times New Roman"/>
                        </a:rPr>
                        <a:t>Rapid</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Arial"/>
                          <a:ea typeface="Times New Roman"/>
                          <a:cs typeface="Times New Roman"/>
                        </a:rPr>
                        <a:t>Cycle #</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spcBef>
                          <a:spcPts val="0"/>
                        </a:spcBef>
                        <a:spcAft>
                          <a:spcPts val="0"/>
                        </a:spcAft>
                      </a:pPr>
                      <a:r>
                        <a:rPr lang="en-US" sz="1400" b="1" dirty="0">
                          <a:latin typeface="Arial"/>
                          <a:ea typeface="Times New Roman"/>
                          <a:cs typeface="Times New Roman"/>
                        </a:rPr>
                        <a:t>Cycle Begin Date</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spcBef>
                          <a:spcPts val="0"/>
                        </a:spcBef>
                        <a:spcAft>
                          <a:spcPts val="0"/>
                        </a:spcAft>
                      </a:pPr>
                      <a:r>
                        <a:rPr lang="en-US" sz="1400" b="1" dirty="0">
                          <a:latin typeface="Arial"/>
                          <a:ea typeface="Times New Roman"/>
                          <a:cs typeface="Times New Roman"/>
                        </a:rPr>
                        <a:t>Cycle</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Arial"/>
                          <a:ea typeface="Times New Roman"/>
                          <a:cs typeface="Times New Roman"/>
                        </a:rPr>
                        <a:t>End Date</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spcBef>
                          <a:spcPts val="0"/>
                        </a:spcBef>
                        <a:spcAft>
                          <a:spcPts val="0"/>
                        </a:spcAft>
                      </a:pPr>
                      <a:r>
                        <a:rPr lang="en-US" sz="2000" b="1" dirty="0">
                          <a:latin typeface="Arial"/>
                          <a:ea typeface="Times New Roman"/>
                          <a:cs typeface="Times New Roman"/>
                        </a:rPr>
                        <a:t>Plan</a:t>
                      </a:r>
                      <a:endParaRPr lang="en-US" sz="2000" dirty="0">
                        <a:latin typeface="Times New Roman"/>
                        <a:ea typeface="Times New Roman"/>
                        <a:cs typeface="Times New Roman"/>
                      </a:endParaRPr>
                    </a:p>
                    <a:p>
                      <a:pPr marL="0" marR="0" algn="ctr">
                        <a:spcBef>
                          <a:spcPts val="0"/>
                        </a:spcBef>
                        <a:spcAft>
                          <a:spcPts val="0"/>
                        </a:spcAft>
                      </a:pPr>
                      <a:r>
                        <a:rPr lang="en-US" sz="1400" i="1" dirty="0">
                          <a:latin typeface="Arial"/>
                          <a:ea typeface="Times New Roman"/>
                          <a:cs typeface="Times New Roman"/>
                        </a:rPr>
                        <a:t>What is the idea/change to be tested?</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spcBef>
                          <a:spcPts val="0"/>
                        </a:spcBef>
                        <a:spcAft>
                          <a:spcPts val="0"/>
                        </a:spcAft>
                      </a:pPr>
                      <a:r>
                        <a:rPr lang="en-US" sz="2000" b="1" dirty="0">
                          <a:latin typeface="Arial"/>
                          <a:ea typeface="Times New Roman"/>
                          <a:cs typeface="Times New Roman"/>
                        </a:rPr>
                        <a:t>Do</a:t>
                      </a:r>
                      <a:endParaRPr lang="en-US" sz="2000" dirty="0">
                        <a:latin typeface="Times New Roman"/>
                        <a:ea typeface="Times New Roman"/>
                        <a:cs typeface="Times New Roman"/>
                      </a:endParaRPr>
                    </a:p>
                    <a:p>
                      <a:pPr marL="0" marR="0" algn="ctr">
                        <a:spcBef>
                          <a:spcPts val="0"/>
                        </a:spcBef>
                        <a:spcAft>
                          <a:spcPts val="0"/>
                        </a:spcAft>
                      </a:pPr>
                      <a:r>
                        <a:rPr lang="en-US" sz="1400" i="1" dirty="0">
                          <a:latin typeface="Arial"/>
                          <a:ea typeface="Times New Roman"/>
                          <a:cs typeface="Times New Roman"/>
                        </a:rPr>
                        <a:t>What steps are you specifically making to test this idea/change?  Who is responsible?</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spcBef>
                          <a:spcPts val="0"/>
                        </a:spcBef>
                        <a:spcAft>
                          <a:spcPts val="0"/>
                        </a:spcAft>
                      </a:pPr>
                      <a:r>
                        <a:rPr lang="en-US" sz="2000" b="1" dirty="0">
                          <a:latin typeface="Arial"/>
                          <a:ea typeface="Times New Roman"/>
                          <a:cs typeface="Times New Roman"/>
                        </a:rPr>
                        <a:t>Study</a:t>
                      </a:r>
                      <a:r>
                        <a:rPr lang="en-US" sz="1400" b="1" dirty="0">
                          <a:latin typeface="Arial"/>
                          <a:ea typeface="Times New Roman"/>
                          <a:cs typeface="Times New Roman"/>
                        </a:rPr>
                        <a:t> </a:t>
                      </a:r>
                      <a:endParaRPr lang="en-US" sz="1400" dirty="0">
                        <a:latin typeface="Times New Roman"/>
                        <a:ea typeface="Times New Roman"/>
                        <a:cs typeface="Times New Roman"/>
                      </a:endParaRPr>
                    </a:p>
                    <a:p>
                      <a:pPr marL="0" marR="0" algn="ctr">
                        <a:spcBef>
                          <a:spcPts val="0"/>
                        </a:spcBef>
                        <a:spcAft>
                          <a:spcPts val="0"/>
                        </a:spcAft>
                      </a:pPr>
                      <a:r>
                        <a:rPr lang="en-US" sz="1400" i="1" dirty="0">
                          <a:latin typeface="Arial"/>
                          <a:ea typeface="Times New Roman"/>
                          <a:cs typeface="Times New Roman"/>
                        </a:rPr>
                        <a:t>What were the results?  </a:t>
                      </a:r>
                      <a:endParaRPr lang="en-US" sz="1400" dirty="0">
                        <a:latin typeface="Times New Roman"/>
                        <a:ea typeface="Times New Roman"/>
                        <a:cs typeface="Times New Roman"/>
                      </a:endParaRPr>
                    </a:p>
                    <a:p>
                      <a:pPr marL="0" marR="0" algn="ctr">
                        <a:spcBef>
                          <a:spcPts val="0"/>
                        </a:spcBef>
                        <a:spcAft>
                          <a:spcPts val="0"/>
                        </a:spcAft>
                      </a:pPr>
                      <a:r>
                        <a:rPr lang="en-US" sz="1400" i="1" dirty="0">
                          <a:latin typeface="Arial"/>
                          <a:ea typeface="Times New Roman"/>
                          <a:cs typeface="Times New Roman"/>
                        </a:rPr>
                        <a:t>How do they compare with baseline measure? </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spcBef>
                          <a:spcPts val="0"/>
                        </a:spcBef>
                        <a:spcAft>
                          <a:spcPts val="0"/>
                        </a:spcAft>
                      </a:pPr>
                      <a:r>
                        <a:rPr lang="en-US" sz="2000" b="1" i="0" dirty="0">
                          <a:latin typeface="Arial"/>
                          <a:ea typeface="Times New Roman"/>
                          <a:cs typeface="Times New Roman"/>
                        </a:rPr>
                        <a:t>Act</a:t>
                      </a:r>
                      <a:endParaRPr lang="en-US" sz="2000" i="0" dirty="0">
                        <a:latin typeface="Times New Roman"/>
                        <a:ea typeface="Times New Roman"/>
                        <a:cs typeface="Times New Roman"/>
                      </a:endParaRPr>
                    </a:p>
                    <a:p>
                      <a:pPr marL="0" marR="0" algn="ctr">
                        <a:spcBef>
                          <a:spcPts val="0"/>
                        </a:spcBef>
                        <a:spcAft>
                          <a:spcPts val="0"/>
                        </a:spcAft>
                      </a:pPr>
                      <a:r>
                        <a:rPr lang="en-US" sz="1400" i="1" dirty="0">
                          <a:latin typeface="Arial"/>
                          <a:ea typeface="Times New Roman"/>
                          <a:cs typeface="Times New Roman"/>
                        </a:rPr>
                        <a:t>What is your next step? </a:t>
                      </a:r>
                      <a:endParaRPr lang="en-US" sz="1400" dirty="0">
                        <a:latin typeface="Times New Roman"/>
                        <a:ea typeface="Times New Roman"/>
                        <a:cs typeface="Times New Roman"/>
                      </a:endParaRPr>
                    </a:p>
                    <a:p>
                      <a:pPr marL="0" marR="0" algn="ctr">
                        <a:spcBef>
                          <a:spcPts val="0"/>
                        </a:spcBef>
                        <a:spcAft>
                          <a:spcPts val="0"/>
                        </a:spcAft>
                      </a:pPr>
                      <a:r>
                        <a:rPr lang="en-US" sz="1400" i="1" dirty="0">
                          <a:latin typeface="Arial"/>
                          <a:ea typeface="Times New Roman"/>
                          <a:cs typeface="Times New Roman"/>
                        </a:rPr>
                        <a:t>Adopt? Adapt? Abandon?</a:t>
                      </a:r>
                      <a:endParaRPr lang="en-US" sz="14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661236">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Times New Roman"/>
                          <a:ea typeface="Times New Roman"/>
                          <a:cs typeface="Arial"/>
                        </a:rPr>
                        <a:t>     </a:t>
                      </a:r>
                      <a:endParaRPr lang="en-US" sz="1200" dirty="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236">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Arial"/>
                        </a:rPr>
                        <a:t>     </a:t>
                      </a:r>
                      <a:endParaRPr lang="en-US" sz="120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Arial"/>
                        </a:rPr>
                        <a:t>     </a:t>
                      </a:r>
                      <a:endParaRPr lang="en-US" sz="1000" dirty="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889">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Arial"/>
                        </a:rPr>
                        <a:t>     </a:t>
                      </a:r>
                      <a:endParaRPr lang="en-US" sz="120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Arial"/>
                        </a:rPr>
                        <a:t>     </a:t>
                      </a:r>
                      <a:endParaRPr lang="en-US" sz="1000" dirty="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236">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Arial"/>
                        </a:rPr>
                        <a:t>     </a:t>
                      </a:r>
                      <a:endParaRPr lang="en-US" sz="120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236">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Arial"/>
                        </a:rPr>
                        <a:t>     </a:t>
                      </a:r>
                      <a:endParaRPr lang="en-US" sz="120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889">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Arial"/>
                        </a:rPr>
                        <a:t>     </a:t>
                      </a:r>
                      <a:endParaRPr lang="en-US" sz="1200">
                        <a:latin typeface="Times New Roman"/>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Arial"/>
                        </a:rPr>
                        <a:t>     </a:t>
                      </a:r>
                      <a:endParaRPr lang="en-US" sz="100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Arial"/>
                        </a:rPr>
                        <a:t>     </a:t>
                      </a:r>
                      <a:endParaRPr lang="en-US" sz="1000" dirty="0">
                        <a:latin typeface="Arial"/>
                        <a:ea typeface="Times New Roman"/>
                        <a:cs typeface="Times New Roman"/>
                      </a:endParaRPr>
                    </a:p>
                  </a:txBody>
                  <a:tcPr marL="8572" marR="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188" name="Group 2"/>
          <p:cNvGrpSpPr>
            <a:grpSpLocks/>
          </p:cNvGrpSpPr>
          <p:nvPr/>
        </p:nvGrpSpPr>
        <p:grpSpPr bwMode="auto">
          <a:xfrm>
            <a:off x="76200" y="88900"/>
            <a:ext cx="8880475" cy="739775"/>
            <a:chOff x="76200" y="88782"/>
            <a:chExt cx="8880052" cy="739863"/>
          </a:xfrm>
        </p:grpSpPr>
        <p:pic>
          <p:nvPicPr>
            <p:cNvPr id="5190" name="Picture 3" descr="NIATxLogo.jpg"/>
            <p:cNvPicPr>
              <a:picLocks noChangeAspect="1"/>
            </p:cNvPicPr>
            <p:nvPr/>
          </p:nvPicPr>
          <p:blipFill>
            <a:blip r:embed="rId2"/>
            <a:srcRect/>
            <a:stretch>
              <a:fillRect/>
            </a:stretch>
          </p:blipFill>
          <p:spPr bwMode="auto">
            <a:xfrm>
              <a:off x="76200" y="88782"/>
              <a:ext cx="1905000" cy="739863"/>
            </a:xfrm>
            <a:prstGeom prst="rect">
              <a:avLst/>
            </a:prstGeom>
            <a:noFill/>
            <a:ln w="9525">
              <a:noFill/>
              <a:miter lim="800000"/>
              <a:headEnd/>
              <a:tailEnd/>
            </a:ln>
          </p:spPr>
        </p:pic>
        <p:sp>
          <p:nvSpPr>
            <p:cNvPr id="5" name="TextBox 4"/>
            <p:cNvSpPr txBox="1"/>
            <p:nvPr/>
          </p:nvSpPr>
          <p:spPr>
            <a:xfrm>
              <a:off x="6335415" y="152290"/>
              <a:ext cx="2620837" cy="400098"/>
            </a:xfrm>
            <a:prstGeom prst="rect">
              <a:avLst/>
            </a:prstGeom>
            <a:noFill/>
          </p:spPr>
          <p:txBody>
            <a:bodyPr wrap="none">
              <a:spAutoFit/>
            </a:bodyPr>
            <a:lstStyle/>
            <a:p>
              <a:pPr algn="r">
                <a:defRPr/>
              </a:pPr>
              <a:r>
                <a:rPr lang="en-US" sz="2000" i="0" dirty="0">
                  <a:solidFill>
                    <a:schemeClr val="accent2">
                      <a:lumMod val="40000"/>
                      <a:lumOff val="60000"/>
                    </a:schemeClr>
                  </a:solidFill>
                  <a:latin typeface="+mn-lt"/>
                </a:rPr>
                <a:t>Change Project Form</a:t>
              </a:r>
            </a:p>
          </p:txBody>
        </p:sp>
      </p:grpSp>
      <p:sp>
        <p:nvSpPr>
          <p:cNvPr id="6" name="TextBox 5"/>
          <p:cNvSpPr txBox="1"/>
          <p:nvPr/>
        </p:nvSpPr>
        <p:spPr>
          <a:xfrm>
            <a:off x="3406775" y="773113"/>
            <a:ext cx="1816100" cy="369887"/>
          </a:xfrm>
          <a:prstGeom prst="rect">
            <a:avLst/>
          </a:prstGeom>
          <a:noFill/>
        </p:spPr>
        <p:txBody>
          <a:bodyPr wrap="none">
            <a:spAutoFit/>
          </a:bodyPr>
          <a:lstStyle/>
          <a:p>
            <a:pPr>
              <a:defRPr/>
            </a:pPr>
            <a:r>
              <a:rPr lang="en-US" sz="1800" b="1" i="0" dirty="0">
                <a:latin typeface="+mn-lt"/>
              </a:rPr>
              <a:t>PDSA CYCLES</a:t>
            </a:r>
          </a:p>
        </p:txBody>
      </p:sp>
    </p:spTree>
    <p:extLst>
      <p:ext uri="{BB962C8B-B14F-4D97-AF65-F5344CB8AC3E}">
        <p14:creationId xmlns:p14="http://schemas.microsoft.com/office/powerpoint/2010/main" val="20129566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latin typeface="Arial Narrow" pitchFamily="34" charset="0"/>
                <a:ea typeface="ＭＳ Ｐゴシック" pitchFamily="34" charset="-128"/>
              </a:rPr>
              <a:t>Key Learnings </a:t>
            </a:r>
          </a:p>
        </p:txBody>
      </p:sp>
      <p:sp>
        <p:nvSpPr>
          <p:cNvPr id="96259" name="Content Placeholder 2"/>
          <p:cNvSpPr>
            <a:spLocks noGrp="1"/>
          </p:cNvSpPr>
          <p:nvPr>
            <p:ph idx="1"/>
          </p:nvPr>
        </p:nvSpPr>
        <p:spPr/>
        <p:txBody>
          <a:bodyPr/>
          <a:lstStyle/>
          <a:p>
            <a:r>
              <a:rPr lang="en-US" smtClean="0">
                <a:ea typeface="ＭＳ Ｐゴシック" pitchFamily="34" charset="-128"/>
              </a:rPr>
              <a:t>What essential information was required to improve?</a:t>
            </a:r>
          </a:p>
          <a:p>
            <a:r>
              <a:rPr lang="en-US" smtClean="0">
                <a:ea typeface="ＭＳ Ｐゴシック" pitchFamily="34" charset="-128"/>
              </a:rPr>
              <a:t>What change concepts did you apply?</a:t>
            </a:r>
          </a:p>
          <a:p>
            <a:r>
              <a:rPr lang="en-US" smtClean="0">
                <a:ea typeface="ＭＳ Ｐゴシック" pitchFamily="34" charset="-128"/>
              </a:rPr>
              <a:t>What data drove improvement?</a:t>
            </a:r>
          </a:p>
          <a:p>
            <a:r>
              <a:rPr lang="en-US" smtClean="0">
                <a:ea typeface="ＭＳ Ｐゴシック" pitchFamily="34" charset="-128"/>
              </a:rPr>
              <a:t>How could you have improved as an improvement team?</a:t>
            </a:r>
          </a:p>
          <a:p>
            <a:r>
              <a:rPr lang="en-US" smtClean="0">
                <a:ea typeface="ＭＳ Ｐゴシック" pitchFamily="34" charset="-128"/>
              </a:rPr>
              <a:t>Other key learnings?</a:t>
            </a:r>
          </a:p>
        </p:txBody>
      </p:sp>
    </p:spTree>
    <p:extLst>
      <p:ext uri="{BB962C8B-B14F-4D97-AF65-F5344CB8AC3E}">
        <p14:creationId xmlns:p14="http://schemas.microsoft.com/office/powerpoint/2010/main" val="11192310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153400" cy="3154362"/>
          </a:xfrm>
        </p:spPr>
        <p:txBody>
          <a:bodyPr>
            <a:normAutofit/>
          </a:bodyPr>
          <a:lstStyle/>
          <a:p>
            <a:r>
              <a:rPr lang="en-US" dirty="0" smtClean="0"/>
              <a:t>Measuring Progress for Project Aims</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35667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0" y="228600"/>
            <a:ext cx="4150303" cy="584775"/>
          </a:xfrm>
          <a:prstGeom prst="rect">
            <a:avLst/>
          </a:prstGeom>
          <a:noFill/>
        </p:spPr>
        <p:txBody>
          <a:bodyPr wrap="none" rtlCol="0">
            <a:spAutoFit/>
          </a:bodyPr>
          <a:lstStyle/>
          <a:p>
            <a:r>
              <a:rPr lang="en-US" sz="3200" i="0" dirty="0" smtClean="0">
                <a:latin typeface="Candara" pitchFamily="34" charset="0"/>
                <a:cs typeface="Arial" pitchFamily="34" charset="0"/>
              </a:rPr>
              <a:t>This is the </a:t>
            </a:r>
            <a:r>
              <a:rPr lang="en-US" sz="3200" dirty="0" smtClean="0">
                <a:latin typeface="Candara" pitchFamily="34" charset="0"/>
                <a:cs typeface="Arial" pitchFamily="34" charset="0"/>
              </a:rPr>
              <a:t>NIATx </a:t>
            </a:r>
            <a:r>
              <a:rPr lang="en-US" sz="3200" i="0" dirty="0" smtClean="0">
                <a:latin typeface="Candara" pitchFamily="34" charset="0"/>
                <a:cs typeface="Arial" pitchFamily="34" charset="0"/>
              </a:rPr>
              <a:t>model</a:t>
            </a:r>
            <a:endParaRPr lang="en-US" sz="3200" i="0" dirty="0">
              <a:latin typeface="Candara" pitchFamily="34" charset="0"/>
              <a:cs typeface="Arial" pitchFamily="34" charset="0"/>
            </a:endParaRPr>
          </a:p>
        </p:txBody>
      </p:sp>
      <p:sp>
        <p:nvSpPr>
          <p:cNvPr id="17" name="Freeform 16"/>
          <p:cNvSpPr/>
          <p:nvPr/>
        </p:nvSpPr>
        <p:spPr bwMode="auto">
          <a:xfrm rot="5400000">
            <a:off x="3054189" y="2639202"/>
            <a:ext cx="2993409" cy="3005787"/>
          </a:xfrm>
          <a:custGeom>
            <a:avLst/>
            <a:gdLst>
              <a:gd name="connsiteX0" fmla="*/ 81887 w 2361063"/>
              <a:gd name="connsiteY0" fmla="*/ 1154241 h 2355244"/>
              <a:gd name="connsiteX1" fmla="*/ 163773 w 2361063"/>
              <a:gd name="connsiteY1" fmla="*/ 785751 h 2355244"/>
              <a:gd name="connsiteX2" fmla="*/ 245660 w 2361063"/>
              <a:gd name="connsiteY2" fmla="*/ 662921 h 2355244"/>
              <a:gd name="connsiteX3" fmla="*/ 341194 w 2361063"/>
              <a:gd name="connsiteY3" fmla="*/ 526444 h 2355244"/>
              <a:gd name="connsiteX4" fmla="*/ 395785 w 2361063"/>
              <a:gd name="connsiteY4" fmla="*/ 458205 h 2355244"/>
              <a:gd name="connsiteX5" fmla="*/ 464024 w 2361063"/>
              <a:gd name="connsiteY5" fmla="*/ 403614 h 2355244"/>
              <a:gd name="connsiteX6" fmla="*/ 573206 w 2361063"/>
              <a:gd name="connsiteY6" fmla="*/ 294432 h 2355244"/>
              <a:gd name="connsiteX7" fmla="*/ 682388 w 2361063"/>
              <a:gd name="connsiteY7" fmla="*/ 212545 h 2355244"/>
              <a:gd name="connsiteX8" fmla="*/ 736979 w 2361063"/>
              <a:gd name="connsiteY8" fmla="*/ 171602 h 2355244"/>
              <a:gd name="connsiteX9" fmla="*/ 818866 w 2361063"/>
              <a:gd name="connsiteY9" fmla="*/ 130659 h 2355244"/>
              <a:gd name="connsiteX10" fmla="*/ 900753 w 2361063"/>
              <a:gd name="connsiteY10" fmla="*/ 76068 h 2355244"/>
              <a:gd name="connsiteX11" fmla="*/ 955344 w 2361063"/>
              <a:gd name="connsiteY11" fmla="*/ 48772 h 2355244"/>
              <a:gd name="connsiteX12" fmla="*/ 1037230 w 2361063"/>
              <a:gd name="connsiteY12" fmla="*/ 35124 h 2355244"/>
              <a:gd name="connsiteX13" fmla="*/ 1214651 w 2361063"/>
              <a:gd name="connsiteY13" fmla="*/ 7829 h 2355244"/>
              <a:gd name="connsiteX14" fmla="*/ 1514902 w 2361063"/>
              <a:gd name="connsiteY14" fmla="*/ 35124 h 2355244"/>
              <a:gd name="connsiteX15" fmla="*/ 1555845 w 2361063"/>
              <a:gd name="connsiteY15" fmla="*/ 48772 h 2355244"/>
              <a:gd name="connsiteX16" fmla="*/ 1624084 w 2361063"/>
              <a:gd name="connsiteY16" fmla="*/ 103363 h 2355244"/>
              <a:gd name="connsiteX17" fmla="*/ 1801505 w 2361063"/>
              <a:gd name="connsiteY17" fmla="*/ 212545 h 2355244"/>
              <a:gd name="connsiteX18" fmla="*/ 1951630 w 2361063"/>
              <a:gd name="connsiteY18" fmla="*/ 321727 h 2355244"/>
              <a:gd name="connsiteX19" fmla="*/ 2060812 w 2361063"/>
              <a:gd name="connsiteY19" fmla="*/ 417262 h 2355244"/>
              <a:gd name="connsiteX20" fmla="*/ 2156347 w 2361063"/>
              <a:gd name="connsiteY20" fmla="*/ 567387 h 2355244"/>
              <a:gd name="connsiteX21" fmla="*/ 2210938 w 2361063"/>
              <a:gd name="connsiteY21" fmla="*/ 621978 h 2355244"/>
              <a:gd name="connsiteX22" fmla="*/ 2265529 w 2361063"/>
              <a:gd name="connsiteY22" fmla="*/ 731160 h 2355244"/>
              <a:gd name="connsiteX23" fmla="*/ 2320120 w 2361063"/>
              <a:gd name="connsiteY23" fmla="*/ 867638 h 2355244"/>
              <a:gd name="connsiteX24" fmla="*/ 2347415 w 2361063"/>
              <a:gd name="connsiteY24" fmla="*/ 935877 h 2355244"/>
              <a:gd name="connsiteX25" fmla="*/ 2361063 w 2361063"/>
              <a:gd name="connsiteY25" fmla="*/ 1004115 h 2355244"/>
              <a:gd name="connsiteX26" fmla="*/ 2347415 w 2361063"/>
              <a:gd name="connsiteY26" fmla="*/ 1468139 h 2355244"/>
              <a:gd name="connsiteX27" fmla="*/ 2320120 w 2361063"/>
              <a:gd name="connsiteY27" fmla="*/ 1577321 h 2355244"/>
              <a:gd name="connsiteX28" fmla="*/ 2251881 w 2361063"/>
              <a:gd name="connsiteY28" fmla="*/ 1754742 h 2355244"/>
              <a:gd name="connsiteX29" fmla="*/ 2183642 w 2361063"/>
              <a:gd name="connsiteY29" fmla="*/ 1850277 h 2355244"/>
              <a:gd name="connsiteX30" fmla="*/ 2129051 w 2361063"/>
              <a:gd name="connsiteY30" fmla="*/ 1973106 h 2355244"/>
              <a:gd name="connsiteX31" fmla="*/ 2088108 w 2361063"/>
              <a:gd name="connsiteY31" fmla="*/ 2027697 h 2355244"/>
              <a:gd name="connsiteX32" fmla="*/ 2006221 w 2361063"/>
              <a:gd name="connsiteY32" fmla="*/ 2095936 h 2355244"/>
              <a:gd name="connsiteX33" fmla="*/ 1951630 w 2361063"/>
              <a:gd name="connsiteY33" fmla="*/ 2164175 h 2355244"/>
              <a:gd name="connsiteX34" fmla="*/ 1883391 w 2361063"/>
              <a:gd name="connsiteY34" fmla="*/ 2191471 h 2355244"/>
              <a:gd name="connsiteX35" fmla="*/ 1719618 w 2361063"/>
              <a:gd name="connsiteY35" fmla="*/ 2273357 h 2355244"/>
              <a:gd name="connsiteX36" fmla="*/ 1651379 w 2361063"/>
              <a:gd name="connsiteY36" fmla="*/ 2300653 h 2355244"/>
              <a:gd name="connsiteX37" fmla="*/ 1610436 w 2361063"/>
              <a:gd name="connsiteY37" fmla="*/ 2327948 h 2355244"/>
              <a:gd name="connsiteX38" fmla="*/ 1514902 w 2361063"/>
              <a:gd name="connsiteY38" fmla="*/ 2355244 h 2355244"/>
              <a:gd name="connsiteX39" fmla="*/ 1050878 w 2361063"/>
              <a:gd name="connsiteY39" fmla="*/ 2341596 h 2355244"/>
              <a:gd name="connsiteX40" fmla="*/ 1009935 w 2361063"/>
              <a:gd name="connsiteY40" fmla="*/ 2327948 h 2355244"/>
              <a:gd name="connsiteX41" fmla="*/ 873457 w 2361063"/>
              <a:gd name="connsiteY41" fmla="*/ 2300653 h 2355244"/>
              <a:gd name="connsiteX42" fmla="*/ 777923 w 2361063"/>
              <a:gd name="connsiteY42" fmla="*/ 2273357 h 2355244"/>
              <a:gd name="connsiteX43" fmla="*/ 723332 w 2361063"/>
              <a:gd name="connsiteY43" fmla="*/ 2259709 h 2355244"/>
              <a:gd name="connsiteX44" fmla="*/ 545911 w 2361063"/>
              <a:gd name="connsiteY44" fmla="*/ 2136880 h 2355244"/>
              <a:gd name="connsiteX45" fmla="*/ 518615 w 2361063"/>
              <a:gd name="connsiteY45" fmla="*/ 2095936 h 2355244"/>
              <a:gd name="connsiteX46" fmla="*/ 382138 w 2361063"/>
              <a:gd name="connsiteY46" fmla="*/ 1904868 h 2355244"/>
              <a:gd name="connsiteX47" fmla="*/ 327547 w 2361063"/>
              <a:gd name="connsiteY47" fmla="*/ 1822981 h 2355244"/>
              <a:gd name="connsiteX48" fmla="*/ 286603 w 2361063"/>
              <a:gd name="connsiteY48" fmla="*/ 1782038 h 2355244"/>
              <a:gd name="connsiteX49" fmla="*/ 204717 w 2361063"/>
              <a:gd name="connsiteY49" fmla="*/ 1645560 h 2355244"/>
              <a:gd name="connsiteX50" fmla="*/ 177421 w 2361063"/>
              <a:gd name="connsiteY50" fmla="*/ 1604617 h 2355244"/>
              <a:gd name="connsiteX51" fmla="*/ 136478 w 2361063"/>
              <a:gd name="connsiteY51" fmla="*/ 1468139 h 2355244"/>
              <a:gd name="connsiteX52" fmla="*/ 122830 w 2361063"/>
              <a:gd name="connsiteY52" fmla="*/ 1427196 h 2355244"/>
              <a:gd name="connsiteX53" fmla="*/ 81887 w 2361063"/>
              <a:gd name="connsiteY53" fmla="*/ 1181536 h 2355244"/>
              <a:gd name="connsiteX54" fmla="*/ 68239 w 2361063"/>
              <a:gd name="connsiteY54" fmla="*/ 1113297 h 2355244"/>
              <a:gd name="connsiteX55" fmla="*/ 0 w 2361063"/>
              <a:gd name="connsiteY55" fmla="*/ 1086002 h 23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61063" h="2355244">
                <a:moveTo>
                  <a:pt x="81887" y="1154241"/>
                </a:moveTo>
                <a:cubicBezTo>
                  <a:pt x="101562" y="1006678"/>
                  <a:pt x="100138" y="919383"/>
                  <a:pt x="163773" y="785751"/>
                </a:cubicBezTo>
                <a:cubicBezTo>
                  <a:pt x="184929" y="741323"/>
                  <a:pt x="218364" y="703864"/>
                  <a:pt x="245660" y="662921"/>
                </a:cubicBezTo>
                <a:cubicBezTo>
                  <a:pt x="294671" y="589404"/>
                  <a:pt x="263400" y="635355"/>
                  <a:pt x="341194" y="526444"/>
                </a:cubicBezTo>
                <a:cubicBezTo>
                  <a:pt x="358125" y="502740"/>
                  <a:pt x="375187" y="478803"/>
                  <a:pt x="395785" y="458205"/>
                </a:cubicBezTo>
                <a:cubicBezTo>
                  <a:pt x="416383" y="437607"/>
                  <a:pt x="442620" y="423372"/>
                  <a:pt x="464024" y="403614"/>
                </a:cubicBezTo>
                <a:cubicBezTo>
                  <a:pt x="501844" y="368704"/>
                  <a:pt x="532031" y="325313"/>
                  <a:pt x="573206" y="294432"/>
                </a:cubicBezTo>
                <a:lnTo>
                  <a:pt x="682388" y="212545"/>
                </a:lnTo>
                <a:cubicBezTo>
                  <a:pt x="700585" y="198897"/>
                  <a:pt x="716634" y="181774"/>
                  <a:pt x="736979" y="171602"/>
                </a:cubicBezTo>
                <a:lnTo>
                  <a:pt x="818866" y="130659"/>
                </a:lnTo>
                <a:cubicBezTo>
                  <a:pt x="863416" y="63831"/>
                  <a:pt x="822414" y="105445"/>
                  <a:pt x="900753" y="76068"/>
                </a:cubicBezTo>
                <a:cubicBezTo>
                  <a:pt x="919803" y="68925"/>
                  <a:pt x="935857" y="54618"/>
                  <a:pt x="955344" y="48772"/>
                </a:cubicBezTo>
                <a:cubicBezTo>
                  <a:pt x="981849" y="40820"/>
                  <a:pt x="1009880" y="39332"/>
                  <a:pt x="1037230" y="35124"/>
                </a:cubicBezTo>
                <a:cubicBezTo>
                  <a:pt x="1265541" y="0"/>
                  <a:pt x="1010379" y="41875"/>
                  <a:pt x="1214651" y="7829"/>
                </a:cubicBezTo>
                <a:cubicBezTo>
                  <a:pt x="1319603" y="14389"/>
                  <a:pt x="1414589" y="12833"/>
                  <a:pt x="1514902" y="35124"/>
                </a:cubicBezTo>
                <a:cubicBezTo>
                  <a:pt x="1528945" y="38245"/>
                  <a:pt x="1542197" y="44223"/>
                  <a:pt x="1555845" y="48772"/>
                </a:cubicBezTo>
                <a:cubicBezTo>
                  <a:pt x="1578591" y="66969"/>
                  <a:pt x="1599847" y="87205"/>
                  <a:pt x="1624084" y="103363"/>
                </a:cubicBezTo>
                <a:cubicBezTo>
                  <a:pt x="1681863" y="141882"/>
                  <a:pt x="1748781" y="167353"/>
                  <a:pt x="1801505" y="212545"/>
                </a:cubicBezTo>
                <a:cubicBezTo>
                  <a:pt x="1912486" y="307672"/>
                  <a:pt x="1859525" y="275675"/>
                  <a:pt x="1951630" y="321727"/>
                </a:cubicBezTo>
                <a:cubicBezTo>
                  <a:pt x="2014493" y="416022"/>
                  <a:pt x="1930538" y="301462"/>
                  <a:pt x="2060812" y="417262"/>
                </a:cubicBezTo>
                <a:cubicBezTo>
                  <a:pt x="2097721" y="450070"/>
                  <a:pt x="2132458" y="534540"/>
                  <a:pt x="2156347" y="567387"/>
                </a:cubicBezTo>
                <a:cubicBezTo>
                  <a:pt x="2171483" y="588199"/>
                  <a:pt x="2192741" y="603781"/>
                  <a:pt x="2210938" y="621978"/>
                </a:cubicBezTo>
                <a:cubicBezTo>
                  <a:pt x="2247537" y="731780"/>
                  <a:pt x="2190329" y="570017"/>
                  <a:pt x="2265529" y="731160"/>
                </a:cubicBezTo>
                <a:cubicBezTo>
                  <a:pt x="2286249" y="775560"/>
                  <a:pt x="2301923" y="822145"/>
                  <a:pt x="2320120" y="867638"/>
                </a:cubicBezTo>
                <a:cubicBezTo>
                  <a:pt x="2329218" y="890384"/>
                  <a:pt x="2342610" y="911854"/>
                  <a:pt x="2347415" y="935877"/>
                </a:cubicBezTo>
                <a:lnTo>
                  <a:pt x="2361063" y="1004115"/>
                </a:lnTo>
                <a:cubicBezTo>
                  <a:pt x="2356514" y="1158790"/>
                  <a:pt x="2358440" y="1313791"/>
                  <a:pt x="2347415" y="1468139"/>
                </a:cubicBezTo>
                <a:cubicBezTo>
                  <a:pt x="2344742" y="1505558"/>
                  <a:pt x="2329990" y="1541129"/>
                  <a:pt x="2320120" y="1577321"/>
                </a:cubicBezTo>
                <a:cubicBezTo>
                  <a:pt x="2307841" y="1622345"/>
                  <a:pt x="2254383" y="1749320"/>
                  <a:pt x="2251881" y="1754742"/>
                </a:cubicBezTo>
                <a:cubicBezTo>
                  <a:pt x="2241691" y="1776821"/>
                  <a:pt x="2193209" y="1834970"/>
                  <a:pt x="2183642" y="1850277"/>
                </a:cubicBezTo>
                <a:cubicBezTo>
                  <a:pt x="2120599" y="1951147"/>
                  <a:pt x="2193757" y="1856637"/>
                  <a:pt x="2129051" y="1973106"/>
                </a:cubicBezTo>
                <a:cubicBezTo>
                  <a:pt x="2118004" y="1992990"/>
                  <a:pt x="2104192" y="2011613"/>
                  <a:pt x="2088108" y="2027697"/>
                </a:cubicBezTo>
                <a:cubicBezTo>
                  <a:pt x="1942753" y="2173052"/>
                  <a:pt x="2162723" y="1917076"/>
                  <a:pt x="2006221" y="2095936"/>
                </a:cubicBezTo>
                <a:cubicBezTo>
                  <a:pt x="1987039" y="2117858"/>
                  <a:pt x="1974623" y="2146291"/>
                  <a:pt x="1951630" y="2164175"/>
                </a:cubicBezTo>
                <a:cubicBezTo>
                  <a:pt x="1932292" y="2179216"/>
                  <a:pt x="1905558" y="2181040"/>
                  <a:pt x="1883391" y="2191471"/>
                </a:cubicBezTo>
                <a:cubicBezTo>
                  <a:pt x="1828166" y="2217459"/>
                  <a:pt x="1774209" y="2246062"/>
                  <a:pt x="1719618" y="2273357"/>
                </a:cubicBezTo>
                <a:cubicBezTo>
                  <a:pt x="1697706" y="2284313"/>
                  <a:pt x="1673291" y="2289697"/>
                  <a:pt x="1651379" y="2300653"/>
                </a:cubicBezTo>
                <a:cubicBezTo>
                  <a:pt x="1636708" y="2307988"/>
                  <a:pt x="1625107" y="2320613"/>
                  <a:pt x="1610436" y="2327948"/>
                </a:cubicBezTo>
                <a:cubicBezTo>
                  <a:pt x="1590856" y="2337738"/>
                  <a:pt x="1532395" y="2350871"/>
                  <a:pt x="1514902" y="2355244"/>
                </a:cubicBezTo>
                <a:cubicBezTo>
                  <a:pt x="1360227" y="2350695"/>
                  <a:pt x="1205394" y="2349948"/>
                  <a:pt x="1050878" y="2341596"/>
                </a:cubicBezTo>
                <a:cubicBezTo>
                  <a:pt x="1036513" y="2340820"/>
                  <a:pt x="1023953" y="2331183"/>
                  <a:pt x="1009935" y="2327948"/>
                </a:cubicBezTo>
                <a:cubicBezTo>
                  <a:pt x="964730" y="2317516"/>
                  <a:pt x="918950" y="2309751"/>
                  <a:pt x="873457" y="2300653"/>
                </a:cubicBezTo>
                <a:cubicBezTo>
                  <a:pt x="802354" y="2286433"/>
                  <a:pt x="838620" y="2290699"/>
                  <a:pt x="777923" y="2273357"/>
                </a:cubicBezTo>
                <a:cubicBezTo>
                  <a:pt x="759888" y="2268204"/>
                  <a:pt x="740895" y="2266295"/>
                  <a:pt x="723332" y="2259709"/>
                </a:cubicBezTo>
                <a:cubicBezTo>
                  <a:pt x="668540" y="2239162"/>
                  <a:pt x="567031" y="2168560"/>
                  <a:pt x="545911" y="2136880"/>
                </a:cubicBezTo>
                <a:cubicBezTo>
                  <a:pt x="536812" y="2123232"/>
                  <a:pt x="528457" y="2109058"/>
                  <a:pt x="518615" y="2095936"/>
                </a:cubicBezTo>
                <a:cubicBezTo>
                  <a:pt x="390618" y="1925273"/>
                  <a:pt x="552256" y="2160045"/>
                  <a:pt x="382138" y="1904868"/>
                </a:cubicBezTo>
                <a:lnTo>
                  <a:pt x="327547" y="1822981"/>
                </a:lnTo>
                <a:cubicBezTo>
                  <a:pt x="316841" y="1806922"/>
                  <a:pt x="298453" y="1797273"/>
                  <a:pt x="286603" y="1782038"/>
                </a:cubicBezTo>
                <a:cubicBezTo>
                  <a:pt x="214691" y="1689580"/>
                  <a:pt x="250426" y="1725551"/>
                  <a:pt x="204717" y="1645560"/>
                </a:cubicBezTo>
                <a:cubicBezTo>
                  <a:pt x="196579" y="1631319"/>
                  <a:pt x="184083" y="1619606"/>
                  <a:pt x="177421" y="1604617"/>
                </a:cubicBezTo>
                <a:cubicBezTo>
                  <a:pt x="151477" y="1546243"/>
                  <a:pt x="152357" y="1523714"/>
                  <a:pt x="136478" y="1468139"/>
                </a:cubicBezTo>
                <a:cubicBezTo>
                  <a:pt x="132526" y="1454307"/>
                  <a:pt x="127379" y="1440844"/>
                  <a:pt x="122830" y="1427196"/>
                </a:cubicBezTo>
                <a:cubicBezTo>
                  <a:pt x="96095" y="1159846"/>
                  <a:pt x="127946" y="1411828"/>
                  <a:pt x="81887" y="1181536"/>
                </a:cubicBezTo>
                <a:cubicBezTo>
                  <a:pt x="77338" y="1158790"/>
                  <a:pt x="83335" y="1130909"/>
                  <a:pt x="68239" y="1113297"/>
                </a:cubicBezTo>
                <a:cubicBezTo>
                  <a:pt x="52296" y="1094696"/>
                  <a:pt x="0" y="1086002"/>
                  <a:pt x="0" y="1086002"/>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20" name="Freeform 19"/>
          <p:cNvSpPr/>
          <p:nvPr/>
        </p:nvSpPr>
        <p:spPr bwMode="auto">
          <a:xfrm>
            <a:off x="4114800" y="3712191"/>
            <a:ext cx="884814" cy="982639"/>
          </a:xfrm>
          <a:custGeom>
            <a:avLst/>
            <a:gdLst>
              <a:gd name="connsiteX0" fmla="*/ 94721 w 884814"/>
              <a:gd name="connsiteY0" fmla="*/ 163773 h 982639"/>
              <a:gd name="connsiteX1" fmla="*/ 149313 w 884814"/>
              <a:gd name="connsiteY1" fmla="*/ 81886 h 982639"/>
              <a:gd name="connsiteX2" fmla="*/ 190256 w 884814"/>
              <a:gd name="connsiteY2" fmla="*/ 54591 h 982639"/>
              <a:gd name="connsiteX3" fmla="*/ 244847 w 884814"/>
              <a:gd name="connsiteY3" fmla="*/ 27295 h 982639"/>
              <a:gd name="connsiteX4" fmla="*/ 340381 w 884814"/>
              <a:gd name="connsiteY4" fmla="*/ 0 h 982639"/>
              <a:gd name="connsiteX5" fmla="*/ 586041 w 884814"/>
              <a:gd name="connsiteY5" fmla="*/ 13648 h 982639"/>
              <a:gd name="connsiteX6" fmla="*/ 640632 w 884814"/>
              <a:gd name="connsiteY6" fmla="*/ 40943 h 982639"/>
              <a:gd name="connsiteX7" fmla="*/ 695223 w 884814"/>
              <a:gd name="connsiteY7" fmla="*/ 54591 h 982639"/>
              <a:gd name="connsiteX8" fmla="*/ 736166 w 884814"/>
              <a:gd name="connsiteY8" fmla="*/ 68239 h 982639"/>
              <a:gd name="connsiteX9" fmla="*/ 818053 w 884814"/>
              <a:gd name="connsiteY9" fmla="*/ 150125 h 982639"/>
              <a:gd name="connsiteX10" fmla="*/ 858996 w 884814"/>
              <a:gd name="connsiteY10" fmla="*/ 300250 h 982639"/>
              <a:gd name="connsiteX11" fmla="*/ 872644 w 884814"/>
              <a:gd name="connsiteY11" fmla="*/ 341194 h 982639"/>
              <a:gd name="connsiteX12" fmla="*/ 831701 w 884814"/>
              <a:gd name="connsiteY12" fmla="*/ 709683 h 982639"/>
              <a:gd name="connsiteX13" fmla="*/ 804405 w 884814"/>
              <a:gd name="connsiteY13" fmla="*/ 750627 h 982639"/>
              <a:gd name="connsiteX14" fmla="*/ 763462 w 884814"/>
              <a:gd name="connsiteY14" fmla="*/ 832513 h 982639"/>
              <a:gd name="connsiteX15" fmla="*/ 722518 w 884814"/>
              <a:gd name="connsiteY15" fmla="*/ 859809 h 982639"/>
              <a:gd name="connsiteX16" fmla="*/ 654280 w 884814"/>
              <a:gd name="connsiteY16" fmla="*/ 941695 h 982639"/>
              <a:gd name="connsiteX17" fmla="*/ 558745 w 884814"/>
              <a:gd name="connsiteY17" fmla="*/ 982639 h 982639"/>
              <a:gd name="connsiteX18" fmla="*/ 340381 w 884814"/>
              <a:gd name="connsiteY18" fmla="*/ 968991 h 982639"/>
              <a:gd name="connsiteX19" fmla="*/ 258495 w 884814"/>
              <a:gd name="connsiteY19" fmla="*/ 914400 h 982639"/>
              <a:gd name="connsiteX20" fmla="*/ 135665 w 884814"/>
              <a:gd name="connsiteY20" fmla="*/ 818865 h 982639"/>
              <a:gd name="connsiteX21" fmla="*/ 67426 w 884814"/>
              <a:gd name="connsiteY21" fmla="*/ 723331 h 982639"/>
              <a:gd name="connsiteX22" fmla="*/ 26483 w 884814"/>
              <a:gd name="connsiteY22" fmla="*/ 641445 h 982639"/>
              <a:gd name="connsiteX23" fmla="*/ 26483 w 884814"/>
              <a:gd name="connsiteY23" fmla="*/ 327546 h 982639"/>
              <a:gd name="connsiteX24" fmla="*/ 67426 w 884814"/>
              <a:gd name="connsiteY24" fmla="*/ 204716 h 982639"/>
              <a:gd name="connsiteX25" fmla="*/ 94721 w 884814"/>
              <a:gd name="connsiteY25" fmla="*/ 163773 h 9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4814" h="982639">
                <a:moveTo>
                  <a:pt x="94721" y="163773"/>
                </a:moveTo>
                <a:lnTo>
                  <a:pt x="149313" y="81886"/>
                </a:lnTo>
                <a:cubicBezTo>
                  <a:pt x="158411" y="68238"/>
                  <a:pt x="176015" y="62729"/>
                  <a:pt x="190256" y="54591"/>
                </a:cubicBezTo>
                <a:cubicBezTo>
                  <a:pt x="207920" y="44497"/>
                  <a:pt x="226147" y="35309"/>
                  <a:pt x="244847" y="27295"/>
                </a:cubicBezTo>
                <a:cubicBezTo>
                  <a:pt x="272252" y="15550"/>
                  <a:pt x="312687" y="6924"/>
                  <a:pt x="340381" y="0"/>
                </a:cubicBezTo>
                <a:cubicBezTo>
                  <a:pt x="422268" y="4549"/>
                  <a:pt x="504780" y="2567"/>
                  <a:pt x="586041" y="13648"/>
                </a:cubicBezTo>
                <a:cubicBezTo>
                  <a:pt x="606199" y="16397"/>
                  <a:pt x="621583" y="33800"/>
                  <a:pt x="640632" y="40943"/>
                </a:cubicBezTo>
                <a:cubicBezTo>
                  <a:pt x="658195" y="47529"/>
                  <a:pt x="677188" y="49438"/>
                  <a:pt x="695223" y="54591"/>
                </a:cubicBezTo>
                <a:cubicBezTo>
                  <a:pt x="709055" y="58543"/>
                  <a:pt x="722518" y="63690"/>
                  <a:pt x="736166" y="68239"/>
                </a:cubicBezTo>
                <a:lnTo>
                  <a:pt x="818053" y="150125"/>
                </a:lnTo>
                <a:cubicBezTo>
                  <a:pt x="837570" y="169642"/>
                  <a:pt x="851889" y="271824"/>
                  <a:pt x="858996" y="300250"/>
                </a:cubicBezTo>
                <a:cubicBezTo>
                  <a:pt x="862485" y="314207"/>
                  <a:pt x="868095" y="327546"/>
                  <a:pt x="872644" y="341194"/>
                </a:cubicBezTo>
                <a:cubicBezTo>
                  <a:pt x="872341" y="347551"/>
                  <a:pt x="884814" y="630013"/>
                  <a:pt x="831701" y="709683"/>
                </a:cubicBezTo>
                <a:cubicBezTo>
                  <a:pt x="822602" y="723331"/>
                  <a:pt x="811741" y="735956"/>
                  <a:pt x="804405" y="750627"/>
                </a:cubicBezTo>
                <a:cubicBezTo>
                  <a:pt x="782206" y="795025"/>
                  <a:pt x="802573" y="793402"/>
                  <a:pt x="763462" y="832513"/>
                </a:cubicBezTo>
                <a:cubicBezTo>
                  <a:pt x="751863" y="844112"/>
                  <a:pt x="736166" y="850710"/>
                  <a:pt x="722518" y="859809"/>
                </a:cubicBezTo>
                <a:cubicBezTo>
                  <a:pt x="700753" y="892456"/>
                  <a:pt x="687716" y="917812"/>
                  <a:pt x="654280" y="941695"/>
                </a:cubicBezTo>
                <a:cubicBezTo>
                  <a:pt x="624766" y="962777"/>
                  <a:pt x="592159" y="971501"/>
                  <a:pt x="558745" y="982639"/>
                </a:cubicBezTo>
                <a:cubicBezTo>
                  <a:pt x="485957" y="978090"/>
                  <a:pt x="412910" y="976626"/>
                  <a:pt x="340381" y="968991"/>
                </a:cubicBezTo>
                <a:cubicBezTo>
                  <a:pt x="288633" y="963544"/>
                  <a:pt x="299541" y="946324"/>
                  <a:pt x="258495" y="914400"/>
                </a:cubicBezTo>
                <a:cubicBezTo>
                  <a:pt x="179278" y="852787"/>
                  <a:pt x="188785" y="880838"/>
                  <a:pt x="135665" y="818865"/>
                </a:cubicBezTo>
                <a:cubicBezTo>
                  <a:pt x="128243" y="810207"/>
                  <a:pt x="76069" y="740616"/>
                  <a:pt x="67426" y="723331"/>
                </a:cubicBezTo>
                <a:cubicBezTo>
                  <a:pt x="10922" y="610324"/>
                  <a:pt x="104706" y="758782"/>
                  <a:pt x="26483" y="641445"/>
                </a:cubicBezTo>
                <a:cubicBezTo>
                  <a:pt x="0" y="509032"/>
                  <a:pt x="60" y="538929"/>
                  <a:pt x="26483" y="327546"/>
                </a:cubicBezTo>
                <a:cubicBezTo>
                  <a:pt x="26484" y="327539"/>
                  <a:pt x="60601" y="225191"/>
                  <a:pt x="67426" y="204716"/>
                </a:cubicBezTo>
                <a:lnTo>
                  <a:pt x="94721" y="163773"/>
                </a:lnTo>
                <a:close/>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21" name="TextBox 20"/>
          <p:cNvSpPr txBox="1"/>
          <p:nvPr/>
        </p:nvSpPr>
        <p:spPr>
          <a:xfrm>
            <a:off x="3352800" y="3178791"/>
            <a:ext cx="2350323" cy="492443"/>
          </a:xfrm>
          <a:prstGeom prst="rect">
            <a:avLst/>
          </a:prstGeom>
          <a:noFill/>
        </p:spPr>
        <p:txBody>
          <a:bodyPr wrap="none" rtlCol="0">
            <a:spAutoFit/>
          </a:bodyPr>
          <a:lstStyle/>
          <a:p>
            <a:r>
              <a:rPr lang="en-US" sz="2600" b="1" i="0" dirty="0" smtClean="0">
                <a:latin typeface="Candara" pitchFamily="34" charset="0"/>
                <a:cs typeface="Arial" pitchFamily="34" charset="0"/>
              </a:rPr>
              <a:t>Change Project</a:t>
            </a:r>
            <a:endParaRPr lang="en-US" sz="2600" b="1" i="0" dirty="0">
              <a:latin typeface="Candara" pitchFamily="34" charset="0"/>
              <a:cs typeface="Arial" pitchFamily="34" charset="0"/>
            </a:endParaRPr>
          </a:p>
        </p:txBody>
      </p:sp>
      <p:sp>
        <p:nvSpPr>
          <p:cNvPr id="22" name="TextBox 21"/>
          <p:cNvSpPr txBox="1"/>
          <p:nvPr/>
        </p:nvSpPr>
        <p:spPr>
          <a:xfrm>
            <a:off x="4191000" y="3940791"/>
            <a:ext cx="744114" cy="523220"/>
          </a:xfrm>
          <a:prstGeom prst="rect">
            <a:avLst/>
          </a:prstGeom>
          <a:noFill/>
        </p:spPr>
        <p:txBody>
          <a:bodyPr wrap="none" rtlCol="0">
            <a:spAutoFit/>
          </a:bodyPr>
          <a:lstStyle/>
          <a:p>
            <a:r>
              <a:rPr lang="en-US" sz="2800" b="1" dirty="0" smtClean="0">
                <a:latin typeface="Candara" pitchFamily="34" charset="0"/>
                <a:cs typeface="Arial" pitchFamily="34" charset="0"/>
              </a:rPr>
              <a:t>aim</a:t>
            </a:r>
            <a:endParaRPr lang="en-US" sz="2800" b="1" dirty="0">
              <a:latin typeface="Candara" pitchFamily="34" charset="0"/>
              <a:cs typeface="Arial" pitchFamily="34" charset="0"/>
            </a:endParaRPr>
          </a:p>
        </p:txBody>
      </p:sp>
      <p:sp>
        <p:nvSpPr>
          <p:cNvPr id="23" name="TextBox 22"/>
          <p:cNvSpPr txBox="1"/>
          <p:nvPr/>
        </p:nvSpPr>
        <p:spPr>
          <a:xfrm>
            <a:off x="838200" y="2104136"/>
            <a:ext cx="1245854" cy="523220"/>
          </a:xfrm>
          <a:prstGeom prst="rect">
            <a:avLst/>
          </a:prstGeom>
          <a:noFill/>
        </p:spPr>
        <p:txBody>
          <a:bodyPr wrap="none" rtlCol="0">
            <a:spAutoFit/>
          </a:bodyPr>
          <a:lstStyle/>
          <a:p>
            <a:r>
              <a:rPr lang="en-US" sz="2800" b="1" i="0" dirty="0" smtClean="0">
                <a:latin typeface="Candara" pitchFamily="34" charset="0"/>
                <a:cs typeface="Arial" pitchFamily="34" charset="0"/>
              </a:rPr>
              <a:t>People</a:t>
            </a:r>
            <a:endParaRPr lang="en-US" sz="2800" b="1" i="0" dirty="0">
              <a:latin typeface="Candara" pitchFamily="34" charset="0"/>
              <a:cs typeface="Arial" pitchFamily="34" charset="0"/>
            </a:endParaRPr>
          </a:p>
        </p:txBody>
      </p:sp>
      <p:sp>
        <p:nvSpPr>
          <p:cNvPr id="24" name="TextBox 23"/>
          <p:cNvSpPr txBox="1"/>
          <p:nvPr/>
        </p:nvSpPr>
        <p:spPr>
          <a:xfrm>
            <a:off x="6705600" y="1981200"/>
            <a:ext cx="997004" cy="523220"/>
          </a:xfrm>
          <a:prstGeom prst="rect">
            <a:avLst/>
          </a:prstGeom>
          <a:noFill/>
        </p:spPr>
        <p:txBody>
          <a:bodyPr wrap="none" rtlCol="0">
            <a:spAutoFit/>
          </a:bodyPr>
          <a:lstStyle/>
          <a:p>
            <a:r>
              <a:rPr lang="en-US" sz="2800" b="1" i="0" dirty="0" smtClean="0">
                <a:latin typeface="Candara" pitchFamily="34" charset="0"/>
                <a:cs typeface="Arial" pitchFamily="34" charset="0"/>
              </a:rPr>
              <a:t>Tools</a:t>
            </a:r>
            <a:endParaRPr lang="en-US" sz="2800" b="1" i="0" dirty="0">
              <a:latin typeface="Candara" pitchFamily="34" charset="0"/>
              <a:cs typeface="Arial" pitchFamily="34" charset="0"/>
            </a:endParaRPr>
          </a:p>
        </p:txBody>
      </p:sp>
      <p:sp>
        <p:nvSpPr>
          <p:cNvPr id="26" name="Freeform 25"/>
          <p:cNvSpPr/>
          <p:nvPr/>
        </p:nvSpPr>
        <p:spPr bwMode="auto">
          <a:xfrm>
            <a:off x="2057400" y="2180336"/>
            <a:ext cx="1736087" cy="639064"/>
          </a:xfrm>
          <a:custGeom>
            <a:avLst/>
            <a:gdLst>
              <a:gd name="connsiteX0" fmla="*/ 0 w 1736087"/>
              <a:gd name="connsiteY0" fmla="*/ 95534 h 639064"/>
              <a:gd name="connsiteX1" fmla="*/ 68239 w 1736087"/>
              <a:gd name="connsiteY1" fmla="*/ 81886 h 639064"/>
              <a:gd name="connsiteX2" fmla="*/ 464024 w 1736087"/>
              <a:gd name="connsiteY2" fmla="*/ 13648 h 639064"/>
              <a:gd name="connsiteX3" fmla="*/ 518615 w 1736087"/>
              <a:gd name="connsiteY3" fmla="*/ 0 h 639064"/>
              <a:gd name="connsiteX4" fmla="*/ 1146412 w 1736087"/>
              <a:gd name="connsiteY4" fmla="*/ 27295 h 639064"/>
              <a:gd name="connsiteX5" fmla="*/ 1187355 w 1736087"/>
              <a:gd name="connsiteY5" fmla="*/ 40943 h 639064"/>
              <a:gd name="connsiteX6" fmla="*/ 1282890 w 1736087"/>
              <a:gd name="connsiteY6" fmla="*/ 109182 h 639064"/>
              <a:gd name="connsiteX7" fmla="*/ 1392072 w 1736087"/>
              <a:gd name="connsiteY7" fmla="*/ 163773 h 639064"/>
              <a:gd name="connsiteX8" fmla="*/ 1473958 w 1736087"/>
              <a:gd name="connsiteY8" fmla="*/ 245660 h 639064"/>
              <a:gd name="connsiteX9" fmla="*/ 1487606 w 1736087"/>
              <a:gd name="connsiteY9" fmla="*/ 286603 h 639064"/>
              <a:gd name="connsiteX10" fmla="*/ 1569493 w 1736087"/>
              <a:gd name="connsiteY10" fmla="*/ 368489 h 639064"/>
              <a:gd name="connsiteX11" fmla="*/ 1596788 w 1736087"/>
              <a:gd name="connsiteY11" fmla="*/ 450376 h 639064"/>
              <a:gd name="connsiteX12" fmla="*/ 1651379 w 1736087"/>
              <a:gd name="connsiteY12" fmla="*/ 532263 h 639064"/>
              <a:gd name="connsiteX13" fmla="*/ 1665027 w 1736087"/>
              <a:gd name="connsiteY13" fmla="*/ 586854 h 639064"/>
              <a:gd name="connsiteX14" fmla="*/ 1678675 w 1736087"/>
              <a:gd name="connsiteY14" fmla="*/ 627797 h 639064"/>
              <a:gd name="connsiteX15" fmla="*/ 1596788 w 1736087"/>
              <a:gd name="connsiteY15" fmla="*/ 586854 h 639064"/>
              <a:gd name="connsiteX16" fmla="*/ 1460311 w 1736087"/>
              <a:gd name="connsiteY16" fmla="*/ 491319 h 639064"/>
              <a:gd name="connsiteX17" fmla="*/ 1419367 w 1736087"/>
              <a:gd name="connsiteY17" fmla="*/ 464024 h 639064"/>
              <a:gd name="connsiteX18" fmla="*/ 1460311 w 1736087"/>
              <a:gd name="connsiteY18" fmla="*/ 491319 h 639064"/>
              <a:gd name="connsiteX19" fmla="*/ 1514902 w 1736087"/>
              <a:gd name="connsiteY19" fmla="*/ 518615 h 639064"/>
              <a:gd name="connsiteX20" fmla="*/ 1555845 w 1736087"/>
              <a:gd name="connsiteY20" fmla="*/ 532263 h 639064"/>
              <a:gd name="connsiteX21" fmla="*/ 1637731 w 1736087"/>
              <a:gd name="connsiteY21" fmla="*/ 586854 h 639064"/>
              <a:gd name="connsiteX22" fmla="*/ 1678675 w 1736087"/>
              <a:gd name="connsiteY22" fmla="*/ 614149 h 639064"/>
              <a:gd name="connsiteX23" fmla="*/ 1705970 w 1736087"/>
              <a:gd name="connsiteY23" fmla="*/ 423081 h 639064"/>
              <a:gd name="connsiteX24" fmla="*/ 1719618 w 1736087"/>
              <a:gd name="connsiteY24" fmla="*/ 368489 h 639064"/>
              <a:gd name="connsiteX25" fmla="*/ 1733266 w 1736087"/>
              <a:gd name="connsiteY25" fmla="*/ 327546 h 639064"/>
              <a:gd name="connsiteX26" fmla="*/ 1733266 w 1736087"/>
              <a:gd name="connsiteY26" fmla="*/ 259307 h 6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36087" h="639064">
                <a:moveTo>
                  <a:pt x="0" y="95534"/>
                </a:moveTo>
                <a:cubicBezTo>
                  <a:pt x="22746" y="90985"/>
                  <a:pt x="45379" y="85827"/>
                  <a:pt x="68239" y="81886"/>
                </a:cubicBezTo>
                <a:cubicBezTo>
                  <a:pt x="82603" y="79409"/>
                  <a:pt x="357675" y="37281"/>
                  <a:pt x="464024" y="13648"/>
                </a:cubicBezTo>
                <a:cubicBezTo>
                  <a:pt x="482334" y="9579"/>
                  <a:pt x="500418" y="4549"/>
                  <a:pt x="518615" y="0"/>
                </a:cubicBezTo>
                <a:cubicBezTo>
                  <a:pt x="602211" y="2883"/>
                  <a:pt x="1011274" y="13781"/>
                  <a:pt x="1146412" y="27295"/>
                </a:cubicBezTo>
                <a:cubicBezTo>
                  <a:pt x="1160727" y="28726"/>
                  <a:pt x="1174488" y="34509"/>
                  <a:pt x="1187355" y="40943"/>
                </a:cubicBezTo>
                <a:cubicBezTo>
                  <a:pt x="1211769" y="53150"/>
                  <a:pt x="1264344" y="96818"/>
                  <a:pt x="1282890" y="109182"/>
                </a:cubicBezTo>
                <a:cubicBezTo>
                  <a:pt x="1347350" y="152155"/>
                  <a:pt x="1334702" y="144650"/>
                  <a:pt x="1392072" y="163773"/>
                </a:cubicBezTo>
                <a:cubicBezTo>
                  <a:pt x="1419367" y="191069"/>
                  <a:pt x="1461751" y="209039"/>
                  <a:pt x="1473958" y="245660"/>
                </a:cubicBezTo>
                <a:cubicBezTo>
                  <a:pt x="1478507" y="259308"/>
                  <a:pt x="1478774" y="275247"/>
                  <a:pt x="1487606" y="286603"/>
                </a:cubicBezTo>
                <a:cubicBezTo>
                  <a:pt x="1511305" y="317073"/>
                  <a:pt x="1569493" y="368489"/>
                  <a:pt x="1569493" y="368489"/>
                </a:cubicBezTo>
                <a:cubicBezTo>
                  <a:pt x="1578591" y="395785"/>
                  <a:pt x="1580828" y="426436"/>
                  <a:pt x="1596788" y="450376"/>
                </a:cubicBezTo>
                <a:lnTo>
                  <a:pt x="1651379" y="532263"/>
                </a:lnTo>
                <a:cubicBezTo>
                  <a:pt x="1655928" y="550460"/>
                  <a:pt x="1659874" y="568819"/>
                  <a:pt x="1665027" y="586854"/>
                </a:cubicBezTo>
                <a:cubicBezTo>
                  <a:pt x="1668979" y="600686"/>
                  <a:pt x="1688848" y="617625"/>
                  <a:pt x="1678675" y="627797"/>
                </a:cubicBezTo>
                <a:cubicBezTo>
                  <a:pt x="1667408" y="639064"/>
                  <a:pt x="1598124" y="587808"/>
                  <a:pt x="1596788" y="586854"/>
                </a:cubicBezTo>
                <a:cubicBezTo>
                  <a:pt x="1455338" y="485818"/>
                  <a:pt x="1648543" y="616806"/>
                  <a:pt x="1460311" y="491319"/>
                </a:cubicBezTo>
                <a:lnTo>
                  <a:pt x="1419367" y="464024"/>
                </a:lnTo>
                <a:cubicBezTo>
                  <a:pt x="1419367" y="464024"/>
                  <a:pt x="1445640" y="483983"/>
                  <a:pt x="1460311" y="491319"/>
                </a:cubicBezTo>
                <a:cubicBezTo>
                  <a:pt x="1478508" y="500418"/>
                  <a:pt x="1496202" y="510601"/>
                  <a:pt x="1514902" y="518615"/>
                </a:cubicBezTo>
                <a:cubicBezTo>
                  <a:pt x="1528125" y="524282"/>
                  <a:pt x="1543269" y="525277"/>
                  <a:pt x="1555845" y="532263"/>
                </a:cubicBezTo>
                <a:cubicBezTo>
                  <a:pt x="1584522" y="548195"/>
                  <a:pt x="1610436" y="568657"/>
                  <a:pt x="1637731" y="586854"/>
                </a:cubicBezTo>
                <a:lnTo>
                  <a:pt x="1678675" y="614149"/>
                </a:lnTo>
                <a:cubicBezTo>
                  <a:pt x="1690597" y="506842"/>
                  <a:pt x="1686656" y="509992"/>
                  <a:pt x="1705970" y="423081"/>
                </a:cubicBezTo>
                <a:cubicBezTo>
                  <a:pt x="1710039" y="404770"/>
                  <a:pt x="1714465" y="386525"/>
                  <a:pt x="1719618" y="368489"/>
                </a:cubicBezTo>
                <a:cubicBezTo>
                  <a:pt x="1723570" y="354657"/>
                  <a:pt x="1731482" y="341821"/>
                  <a:pt x="1733266" y="327546"/>
                </a:cubicBezTo>
                <a:cubicBezTo>
                  <a:pt x="1736087" y="304975"/>
                  <a:pt x="1733266" y="282053"/>
                  <a:pt x="1733266" y="259307"/>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27" name="TextBox 26"/>
          <p:cNvSpPr txBox="1"/>
          <p:nvPr/>
        </p:nvSpPr>
        <p:spPr>
          <a:xfrm>
            <a:off x="200975" y="2914471"/>
            <a:ext cx="3151825" cy="1200329"/>
          </a:xfrm>
          <a:prstGeom prst="rect">
            <a:avLst/>
          </a:prstGeom>
          <a:noFill/>
        </p:spPr>
        <p:txBody>
          <a:bodyPr wrap="none" rtlCol="0">
            <a:spAutoFit/>
          </a:bodyPr>
          <a:lstStyle/>
          <a:p>
            <a:pPr marL="514350" indent="-514350"/>
            <a:r>
              <a:rPr lang="en-US" i="0" dirty="0" smtClean="0">
                <a:solidFill>
                  <a:srgbClr val="C00000"/>
                </a:solidFill>
                <a:latin typeface="Comic Sans MS" pitchFamily="66" charset="0"/>
                <a:cs typeface="Arial" pitchFamily="34" charset="0"/>
              </a:rPr>
              <a:t>1. Executive Sponsor</a:t>
            </a:r>
          </a:p>
          <a:p>
            <a:pPr marL="514350" indent="-514350"/>
            <a:r>
              <a:rPr lang="en-US" i="0" dirty="0" smtClean="0">
                <a:solidFill>
                  <a:srgbClr val="C00000"/>
                </a:solidFill>
                <a:latin typeface="Comic Sans MS" pitchFamily="66" charset="0"/>
                <a:cs typeface="Arial" pitchFamily="34" charset="0"/>
              </a:rPr>
              <a:t>2. Change Leader</a:t>
            </a:r>
          </a:p>
          <a:p>
            <a:pPr marL="514350" indent="-514350"/>
            <a:r>
              <a:rPr lang="en-US" i="0" dirty="0" smtClean="0">
                <a:solidFill>
                  <a:srgbClr val="C00000"/>
                </a:solidFill>
                <a:latin typeface="Comic Sans MS" pitchFamily="66" charset="0"/>
                <a:cs typeface="Arial" pitchFamily="34" charset="0"/>
              </a:rPr>
              <a:t>3. Change Team</a:t>
            </a:r>
          </a:p>
        </p:txBody>
      </p:sp>
      <p:sp>
        <p:nvSpPr>
          <p:cNvPr id="29" name="Freeform 28"/>
          <p:cNvSpPr/>
          <p:nvPr/>
        </p:nvSpPr>
        <p:spPr bwMode="auto">
          <a:xfrm>
            <a:off x="859809" y="2551100"/>
            <a:ext cx="1187355" cy="150126"/>
          </a:xfrm>
          <a:custGeom>
            <a:avLst/>
            <a:gdLst>
              <a:gd name="connsiteX0" fmla="*/ 0 w 1187355"/>
              <a:gd name="connsiteY0" fmla="*/ 150126 h 150126"/>
              <a:gd name="connsiteX1" fmla="*/ 95534 w 1187355"/>
              <a:gd name="connsiteY1" fmla="*/ 122830 h 150126"/>
              <a:gd name="connsiteX2" fmla="*/ 177421 w 1187355"/>
              <a:gd name="connsiteY2" fmla="*/ 109182 h 150126"/>
              <a:gd name="connsiteX3" fmla="*/ 259307 w 1187355"/>
              <a:gd name="connsiteY3" fmla="*/ 81887 h 150126"/>
              <a:gd name="connsiteX4" fmla="*/ 300251 w 1187355"/>
              <a:gd name="connsiteY4" fmla="*/ 68239 h 150126"/>
              <a:gd name="connsiteX5" fmla="*/ 450376 w 1187355"/>
              <a:gd name="connsiteY5" fmla="*/ 40943 h 150126"/>
              <a:gd name="connsiteX6" fmla="*/ 627797 w 1187355"/>
              <a:gd name="connsiteY6" fmla="*/ 13648 h 150126"/>
              <a:gd name="connsiteX7" fmla="*/ 709684 w 1187355"/>
              <a:gd name="connsiteY7" fmla="*/ 0 h 150126"/>
              <a:gd name="connsiteX8" fmla="*/ 1023582 w 1187355"/>
              <a:gd name="connsiteY8" fmla="*/ 13648 h 150126"/>
              <a:gd name="connsiteX9" fmla="*/ 1078173 w 1187355"/>
              <a:gd name="connsiteY9" fmla="*/ 27296 h 150126"/>
              <a:gd name="connsiteX10" fmla="*/ 1187355 w 1187355"/>
              <a:gd name="connsiteY10" fmla="*/ 68239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55" h="150126">
                <a:moveTo>
                  <a:pt x="0" y="150126"/>
                </a:moveTo>
                <a:cubicBezTo>
                  <a:pt x="39023" y="137118"/>
                  <a:pt x="52692" y="131399"/>
                  <a:pt x="95534" y="122830"/>
                </a:cubicBezTo>
                <a:cubicBezTo>
                  <a:pt x="122669" y="117403"/>
                  <a:pt x="150575" y="115893"/>
                  <a:pt x="177421" y="109182"/>
                </a:cubicBezTo>
                <a:cubicBezTo>
                  <a:pt x="205334" y="102204"/>
                  <a:pt x="232012" y="90985"/>
                  <a:pt x="259307" y="81887"/>
                </a:cubicBezTo>
                <a:cubicBezTo>
                  <a:pt x="272955" y="77338"/>
                  <a:pt x="286294" y="71728"/>
                  <a:pt x="300251" y="68239"/>
                </a:cubicBezTo>
                <a:cubicBezTo>
                  <a:pt x="386049" y="46789"/>
                  <a:pt x="336273" y="57244"/>
                  <a:pt x="450376" y="40943"/>
                </a:cubicBezTo>
                <a:cubicBezTo>
                  <a:pt x="540387" y="10941"/>
                  <a:pt x="458908" y="34759"/>
                  <a:pt x="627797" y="13648"/>
                </a:cubicBezTo>
                <a:cubicBezTo>
                  <a:pt x="655255" y="10216"/>
                  <a:pt x="682388" y="4549"/>
                  <a:pt x="709684" y="0"/>
                </a:cubicBezTo>
                <a:cubicBezTo>
                  <a:pt x="814317" y="4549"/>
                  <a:pt x="919137" y="5911"/>
                  <a:pt x="1023582" y="13648"/>
                </a:cubicBezTo>
                <a:cubicBezTo>
                  <a:pt x="1042288" y="15034"/>
                  <a:pt x="1060207" y="21906"/>
                  <a:pt x="1078173" y="27296"/>
                </a:cubicBezTo>
                <a:cubicBezTo>
                  <a:pt x="1154458" y="50181"/>
                  <a:pt x="1139718" y="44420"/>
                  <a:pt x="1187355" y="68239"/>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30" name="TextBox 29"/>
          <p:cNvSpPr txBox="1"/>
          <p:nvPr/>
        </p:nvSpPr>
        <p:spPr>
          <a:xfrm>
            <a:off x="6019800" y="2819400"/>
            <a:ext cx="3086101" cy="1938992"/>
          </a:xfrm>
          <a:prstGeom prst="rect">
            <a:avLst/>
          </a:prstGeom>
          <a:noFill/>
        </p:spPr>
        <p:txBody>
          <a:bodyPr wrap="none" rtlCol="0">
            <a:spAutoFit/>
          </a:bodyPr>
          <a:lstStyle/>
          <a:p>
            <a:pPr marL="514350" indent="-514350"/>
            <a:r>
              <a:rPr lang="en-US" i="0" dirty="0" smtClean="0">
                <a:solidFill>
                  <a:srgbClr val="C00000"/>
                </a:solidFill>
                <a:latin typeface="Comic Sans MS" pitchFamily="66" charset="0"/>
                <a:cs typeface="Arial" pitchFamily="34" charset="0"/>
              </a:rPr>
              <a:t>1. Walk-through</a:t>
            </a:r>
          </a:p>
          <a:p>
            <a:pPr marL="514350" indent="-514350"/>
            <a:r>
              <a:rPr lang="en-US" i="0" dirty="0" smtClean="0">
                <a:solidFill>
                  <a:srgbClr val="C00000"/>
                </a:solidFill>
                <a:latin typeface="Comic Sans MS" pitchFamily="66" charset="0"/>
                <a:cs typeface="Arial" pitchFamily="34" charset="0"/>
              </a:rPr>
              <a:t>2. Flowchart</a:t>
            </a:r>
          </a:p>
          <a:p>
            <a:pPr marL="514350" indent="-514350"/>
            <a:r>
              <a:rPr lang="en-US" i="0" dirty="0" smtClean="0">
                <a:solidFill>
                  <a:srgbClr val="C00000"/>
                </a:solidFill>
                <a:latin typeface="Comic Sans MS" pitchFamily="66" charset="0"/>
                <a:cs typeface="Arial" pitchFamily="34" charset="0"/>
              </a:rPr>
              <a:t>3. NGT</a:t>
            </a:r>
          </a:p>
          <a:p>
            <a:pPr marL="514350" indent="-514350"/>
            <a:r>
              <a:rPr lang="en-US" i="0" dirty="0" smtClean="0">
                <a:solidFill>
                  <a:srgbClr val="C00000"/>
                </a:solidFill>
                <a:latin typeface="Comic Sans MS" pitchFamily="66" charset="0"/>
                <a:cs typeface="Arial" pitchFamily="34" charset="0"/>
              </a:rPr>
              <a:t>4. PDSA Rapid Cycle</a:t>
            </a:r>
          </a:p>
          <a:p>
            <a:pPr marL="514350" indent="-514350"/>
            <a:r>
              <a:rPr lang="en-US" i="0" dirty="0" smtClean="0">
                <a:solidFill>
                  <a:srgbClr val="C00000"/>
                </a:solidFill>
                <a:latin typeface="Comic Sans MS" pitchFamily="66" charset="0"/>
                <a:cs typeface="Arial" pitchFamily="34" charset="0"/>
              </a:rPr>
              <a:t>      Testing</a:t>
            </a:r>
          </a:p>
        </p:txBody>
      </p:sp>
      <p:sp>
        <p:nvSpPr>
          <p:cNvPr id="31" name="TextBox 30"/>
          <p:cNvSpPr txBox="1"/>
          <p:nvPr/>
        </p:nvSpPr>
        <p:spPr>
          <a:xfrm>
            <a:off x="2793722" y="6136957"/>
            <a:ext cx="3607078" cy="492443"/>
          </a:xfrm>
          <a:prstGeom prst="rect">
            <a:avLst/>
          </a:prstGeom>
          <a:noFill/>
        </p:spPr>
        <p:txBody>
          <a:bodyPr wrap="none" rtlCol="0">
            <a:spAutoFit/>
          </a:bodyPr>
          <a:lstStyle/>
          <a:p>
            <a:r>
              <a:rPr lang="en-US" sz="2600" i="0" dirty="0" smtClean="0">
                <a:latin typeface="Candara" pitchFamily="34" charset="0"/>
                <a:cs typeface="Arial" pitchFamily="34" charset="0"/>
              </a:rPr>
              <a:t>Using existing resources</a:t>
            </a:r>
            <a:endParaRPr lang="en-US" sz="2600" i="0" dirty="0">
              <a:latin typeface="Candara" pitchFamily="34" charset="0"/>
              <a:cs typeface="Arial" pitchFamily="34" charset="0"/>
            </a:endParaRPr>
          </a:p>
        </p:txBody>
      </p:sp>
      <p:sp>
        <p:nvSpPr>
          <p:cNvPr id="33" name="Freeform 32"/>
          <p:cNvSpPr/>
          <p:nvPr/>
        </p:nvSpPr>
        <p:spPr bwMode="auto">
          <a:xfrm>
            <a:off x="4394579" y="5650173"/>
            <a:ext cx="297361" cy="582364"/>
          </a:xfrm>
          <a:custGeom>
            <a:avLst/>
            <a:gdLst>
              <a:gd name="connsiteX0" fmla="*/ 109182 w 297361"/>
              <a:gd name="connsiteY0" fmla="*/ 0 h 582364"/>
              <a:gd name="connsiteX1" fmla="*/ 95534 w 297361"/>
              <a:gd name="connsiteY1" fmla="*/ 191069 h 582364"/>
              <a:gd name="connsiteX2" fmla="*/ 81887 w 297361"/>
              <a:gd name="connsiteY2" fmla="*/ 545911 h 582364"/>
              <a:gd name="connsiteX3" fmla="*/ 68239 w 297361"/>
              <a:gd name="connsiteY3" fmla="*/ 436728 h 582364"/>
              <a:gd name="connsiteX4" fmla="*/ 40943 w 297361"/>
              <a:gd name="connsiteY4" fmla="*/ 341194 h 582364"/>
              <a:gd name="connsiteX5" fmla="*/ 13648 w 297361"/>
              <a:gd name="connsiteY5" fmla="*/ 300251 h 582364"/>
              <a:gd name="connsiteX6" fmla="*/ 0 w 297361"/>
              <a:gd name="connsiteY6" fmla="*/ 341194 h 582364"/>
              <a:gd name="connsiteX7" fmla="*/ 13648 w 297361"/>
              <a:gd name="connsiteY7" fmla="*/ 382137 h 582364"/>
              <a:gd name="connsiteX8" fmla="*/ 27296 w 297361"/>
              <a:gd name="connsiteY8" fmla="*/ 436728 h 582364"/>
              <a:gd name="connsiteX9" fmla="*/ 81887 w 297361"/>
              <a:gd name="connsiteY9" fmla="*/ 518615 h 582364"/>
              <a:gd name="connsiteX10" fmla="*/ 109182 w 297361"/>
              <a:gd name="connsiteY10" fmla="*/ 477672 h 582364"/>
              <a:gd name="connsiteX11" fmla="*/ 150125 w 297361"/>
              <a:gd name="connsiteY11" fmla="*/ 450376 h 582364"/>
              <a:gd name="connsiteX12" fmla="*/ 163773 w 297361"/>
              <a:gd name="connsiteY12" fmla="*/ 409433 h 582364"/>
              <a:gd name="connsiteX13" fmla="*/ 204717 w 297361"/>
              <a:gd name="connsiteY13" fmla="*/ 368490 h 582364"/>
              <a:gd name="connsiteX14" fmla="*/ 177421 w 297361"/>
              <a:gd name="connsiteY14" fmla="*/ 409433 h 582364"/>
              <a:gd name="connsiteX15" fmla="*/ 95534 w 297361"/>
              <a:gd name="connsiteY15" fmla="*/ 491320 h 582364"/>
              <a:gd name="connsiteX16" fmla="*/ 54591 w 297361"/>
              <a:gd name="connsiteY16" fmla="*/ 5322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361" h="582364">
                <a:moveTo>
                  <a:pt x="109182" y="0"/>
                </a:moveTo>
                <a:cubicBezTo>
                  <a:pt x="104633" y="63690"/>
                  <a:pt x="98723" y="127297"/>
                  <a:pt x="95534" y="191069"/>
                </a:cubicBezTo>
                <a:cubicBezTo>
                  <a:pt x="89623" y="309289"/>
                  <a:pt x="94958" y="428267"/>
                  <a:pt x="81887" y="545911"/>
                </a:cubicBezTo>
                <a:cubicBezTo>
                  <a:pt x="77837" y="582364"/>
                  <a:pt x="74269" y="472907"/>
                  <a:pt x="68239" y="436728"/>
                </a:cubicBezTo>
                <a:cubicBezTo>
                  <a:pt x="66052" y="423609"/>
                  <a:pt x="49056" y="357420"/>
                  <a:pt x="40943" y="341194"/>
                </a:cubicBezTo>
                <a:cubicBezTo>
                  <a:pt x="33608" y="326523"/>
                  <a:pt x="22746" y="313899"/>
                  <a:pt x="13648" y="300251"/>
                </a:cubicBezTo>
                <a:cubicBezTo>
                  <a:pt x="9099" y="313899"/>
                  <a:pt x="0" y="326808"/>
                  <a:pt x="0" y="341194"/>
                </a:cubicBezTo>
                <a:cubicBezTo>
                  <a:pt x="0" y="355580"/>
                  <a:pt x="9696" y="368305"/>
                  <a:pt x="13648" y="382137"/>
                </a:cubicBezTo>
                <a:cubicBezTo>
                  <a:pt x="18801" y="400172"/>
                  <a:pt x="18908" y="419951"/>
                  <a:pt x="27296" y="436728"/>
                </a:cubicBezTo>
                <a:cubicBezTo>
                  <a:pt x="41967" y="466070"/>
                  <a:pt x="81887" y="518615"/>
                  <a:pt x="81887" y="518615"/>
                </a:cubicBezTo>
                <a:cubicBezTo>
                  <a:pt x="90985" y="504967"/>
                  <a:pt x="97584" y="489270"/>
                  <a:pt x="109182" y="477672"/>
                </a:cubicBezTo>
                <a:cubicBezTo>
                  <a:pt x="120780" y="466074"/>
                  <a:pt x="139878" y="463184"/>
                  <a:pt x="150125" y="450376"/>
                </a:cubicBezTo>
                <a:cubicBezTo>
                  <a:pt x="159112" y="439142"/>
                  <a:pt x="153601" y="419605"/>
                  <a:pt x="163773" y="409433"/>
                </a:cubicBezTo>
                <a:cubicBezTo>
                  <a:pt x="210701" y="362505"/>
                  <a:pt x="297361" y="337608"/>
                  <a:pt x="204717" y="368490"/>
                </a:cubicBezTo>
                <a:cubicBezTo>
                  <a:pt x="195618" y="382138"/>
                  <a:pt x="188318" y="397174"/>
                  <a:pt x="177421" y="409433"/>
                </a:cubicBezTo>
                <a:cubicBezTo>
                  <a:pt x="151775" y="438284"/>
                  <a:pt x="95534" y="491320"/>
                  <a:pt x="95534" y="491320"/>
                </a:cubicBezTo>
                <a:cubicBezTo>
                  <a:pt x="79010" y="540895"/>
                  <a:pt x="96273" y="532263"/>
                  <a:pt x="54591" y="532263"/>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38" name="Freeform 37"/>
          <p:cNvSpPr/>
          <p:nvPr/>
        </p:nvSpPr>
        <p:spPr bwMode="auto">
          <a:xfrm>
            <a:off x="5226354" y="2238233"/>
            <a:ext cx="1447401" cy="666196"/>
          </a:xfrm>
          <a:custGeom>
            <a:avLst/>
            <a:gdLst>
              <a:gd name="connsiteX0" fmla="*/ 1447401 w 1447401"/>
              <a:gd name="connsiteY0" fmla="*/ 40943 h 666196"/>
              <a:gd name="connsiteX1" fmla="*/ 1310924 w 1447401"/>
              <a:gd name="connsiteY1" fmla="*/ 27295 h 666196"/>
              <a:gd name="connsiteX2" fmla="*/ 1242685 w 1447401"/>
              <a:gd name="connsiteY2" fmla="*/ 13648 h 666196"/>
              <a:gd name="connsiteX3" fmla="*/ 1147150 w 1447401"/>
              <a:gd name="connsiteY3" fmla="*/ 0 h 666196"/>
              <a:gd name="connsiteX4" fmla="*/ 833252 w 1447401"/>
              <a:gd name="connsiteY4" fmla="*/ 13648 h 666196"/>
              <a:gd name="connsiteX5" fmla="*/ 601240 w 1447401"/>
              <a:gd name="connsiteY5" fmla="*/ 40943 h 666196"/>
              <a:gd name="connsiteX6" fmla="*/ 519353 w 1447401"/>
              <a:gd name="connsiteY6" fmla="*/ 95534 h 666196"/>
              <a:gd name="connsiteX7" fmla="*/ 464762 w 1447401"/>
              <a:gd name="connsiteY7" fmla="*/ 109182 h 666196"/>
              <a:gd name="connsiteX8" fmla="*/ 382876 w 1447401"/>
              <a:gd name="connsiteY8" fmla="*/ 191068 h 666196"/>
              <a:gd name="connsiteX9" fmla="*/ 314637 w 1447401"/>
              <a:gd name="connsiteY9" fmla="*/ 259307 h 666196"/>
              <a:gd name="connsiteX10" fmla="*/ 260046 w 1447401"/>
              <a:gd name="connsiteY10" fmla="*/ 341194 h 666196"/>
              <a:gd name="connsiteX11" fmla="*/ 232750 w 1447401"/>
              <a:gd name="connsiteY11" fmla="*/ 382137 h 666196"/>
              <a:gd name="connsiteX12" fmla="*/ 191807 w 1447401"/>
              <a:gd name="connsiteY12" fmla="*/ 423080 h 666196"/>
              <a:gd name="connsiteX13" fmla="*/ 137216 w 1447401"/>
              <a:gd name="connsiteY13" fmla="*/ 504967 h 666196"/>
              <a:gd name="connsiteX14" fmla="*/ 123568 w 1447401"/>
              <a:gd name="connsiteY14" fmla="*/ 559558 h 666196"/>
              <a:gd name="connsiteX15" fmla="*/ 109921 w 1447401"/>
              <a:gd name="connsiteY15" fmla="*/ 641445 h 666196"/>
              <a:gd name="connsiteX16" fmla="*/ 96273 w 1447401"/>
              <a:gd name="connsiteY16" fmla="*/ 504967 h 666196"/>
              <a:gd name="connsiteX17" fmla="*/ 68977 w 1447401"/>
              <a:gd name="connsiteY17" fmla="*/ 409433 h 666196"/>
              <a:gd name="connsiteX18" fmla="*/ 41682 w 1447401"/>
              <a:gd name="connsiteY18" fmla="*/ 313898 h 666196"/>
              <a:gd name="connsiteX19" fmla="*/ 14386 w 1447401"/>
              <a:gd name="connsiteY19" fmla="*/ 272955 h 666196"/>
              <a:gd name="connsiteX20" fmla="*/ 28034 w 1447401"/>
              <a:gd name="connsiteY20" fmla="*/ 313898 h 666196"/>
              <a:gd name="connsiteX21" fmla="*/ 68977 w 1447401"/>
              <a:gd name="connsiteY21" fmla="*/ 532263 h 666196"/>
              <a:gd name="connsiteX22" fmla="*/ 96273 w 1447401"/>
              <a:gd name="connsiteY22" fmla="*/ 614149 h 666196"/>
              <a:gd name="connsiteX23" fmla="*/ 109921 w 1447401"/>
              <a:gd name="connsiteY23" fmla="*/ 655092 h 666196"/>
              <a:gd name="connsiteX24" fmla="*/ 137216 w 1447401"/>
              <a:gd name="connsiteY24" fmla="*/ 614149 h 666196"/>
              <a:gd name="connsiteX25" fmla="*/ 191807 w 1447401"/>
              <a:gd name="connsiteY25" fmla="*/ 532263 h 666196"/>
              <a:gd name="connsiteX26" fmla="*/ 273694 w 1447401"/>
              <a:gd name="connsiteY26" fmla="*/ 504967 h 666196"/>
              <a:gd name="connsiteX27" fmla="*/ 355580 w 1447401"/>
              <a:gd name="connsiteY27" fmla="*/ 477671 h 666196"/>
              <a:gd name="connsiteX28" fmla="*/ 314637 w 1447401"/>
              <a:gd name="connsiteY28" fmla="*/ 504967 h 666196"/>
              <a:gd name="connsiteX29" fmla="*/ 260046 w 1447401"/>
              <a:gd name="connsiteY29" fmla="*/ 518615 h 666196"/>
              <a:gd name="connsiteX30" fmla="*/ 219103 w 1447401"/>
              <a:gd name="connsiteY30" fmla="*/ 545910 h 666196"/>
              <a:gd name="connsiteX31" fmla="*/ 178159 w 1447401"/>
              <a:gd name="connsiteY31" fmla="*/ 559558 h 666196"/>
              <a:gd name="connsiteX32" fmla="*/ 109921 w 1447401"/>
              <a:gd name="connsiteY32" fmla="*/ 641445 h 666196"/>
              <a:gd name="connsiteX33" fmla="*/ 96273 w 1447401"/>
              <a:gd name="connsiteY33" fmla="*/ 655092 h 66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47401" h="666196">
                <a:moveTo>
                  <a:pt x="1447401" y="40943"/>
                </a:moveTo>
                <a:cubicBezTo>
                  <a:pt x="1401909" y="36394"/>
                  <a:pt x="1356242" y="33337"/>
                  <a:pt x="1310924" y="27295"/>
                </a:cubicBezTo>
                <a:cubicBezTo>
                  <a:pt x="1287931" y="24229"/>
                  <a:pt x="1265566" y="17461"/>
                  <a:pt x="1242685" y="13648"/>
                </a:cubicBezTo>
                <a:cubicBezTo>
                  <a:pt x="1210954" y="8360"/>
                  <a:pt x="1178995" y="4549"/>
                  <a:pt x="1147150" y="0"/>
                </a:cubicBezTo>
                <a:lnTo>
                  <a:pt x="833252" y="13648"/>
                </a:lnTo>
                <a:cubicBezTo>
                  <a:pt x="745448" y="18969"/>
                  <a:pt x="685266" y="28939"/>
                  <a:pt x="601240" y="40943"/>
                </a:cubicBezTo>
                <a:cubicBezTo>
                  <a:pt x="473407" y="83555"/>
                  <a:pt x="662480" y="13748"/>
                  <a:pt x="519353" y="95534"/>
                </a:cubicBezTo>
                <a:cubicBezTo>
                  <a:pt x="503067" y="104840"/>
                  <a:pt x="482959" y="104633"/>
                  <a:pt x="464762" y="109182"/>
                </a:cubicBezTo>
                <a:lnTo>
                  <a:pt x="382876" y="191068"/>
                </a:lnTo>
                <a:cubicBezTo>
                  <a:pt x="291891" y="282053"/>
                  <a:pt x="423817" y="186521"/>
                  <a:pt x="314637" y="259307"/>
                </a:cubicBezTo>
                <a:lnTo>
                  <a:pt x="260046" y="341194"/>
                </a:lnTo>
                <a:cubicBezTo>
                  <a:pt x="250947" y="354842"/>
                  <a:pt x="244348" y="370539"/>
                  <a:pt x="232750" y="382137"/>
                </a:cubicBezTo>
                <a:cubicBezTo>
                  <a:pt x="219102" y="395785"/>
                  <a:pt x="203656" y="407845"/>
                  <a:pt x="191807" y="423080"/>
                </a:cubicBezTo>
                <a:cubicBezTo>
                  <a:pt x="171667" y="448975"/>
                  <a:pt x="137216" y="504967"/>
                  <a:pt x="137216" y="504967"/>
                </a:cubicBezTo>
                <a:cubicBezTo>
                  <a:pt x="132667" y="523164"/>
                  <a:pt x="127246" y="541165"/>
                  <a:pt x="123568" y="559558"/>
                </a:cubicBezTo>
                <a:cubicBezTo>
                  <a:pt x="118141" y="586693"/>
                  <a:pt x="122296" y="666196"/>
                  <a:pt x="109921" y="641445"/>
                </a:cubicBezTo>
                <a:cubicBezTo>
                  <a:pt x="89475" y="600552"/>
                  <a:pt x="102739" y="550227"/>
                  <a:pt x="96273" y="504967"/>
                </a:cubicBezTo>
                <a:cubicBezTo>
                  <a:pt x="90177" y="462298"/>
                  <a:pt x="80088" y="448323"/>
                  <a:pt x="68977" y="409433"/>
                </a:cubicBezTo>
                <a:cubicBezTo>
                  <a:pt x="63146" y="389023"/>
                  <a:pt x="52591" y="335716"/>
                  <a:pt x="41682" y="313898"/>
                </a:cubicBezTo>
                <a:cubicBezTo>
                  <a:pt x="34346" y="299227"/>
                  <a:pt x="30789" y="272955"/>
                  <a:pt x="14386" y="272955"/>
                </a:cubicBezTo>
                <a:cubicBezTo>
                  <a:pt x="0" y="272955"/>
                  <a:pt x="23485" y="300250"/>
                  <a:pt x="28034" y="313898"/>
                </a:cubicBezTo>
                <a:cubicBezTo>
                  <a:pt x="44545" y="479001"/>
                  <a:pt x="27225" y="407005"/>
                  <a:pt x="68977" y="532263"/>
                </a:cubicBezTo>
                <a:lnTo>
                  <a:pt x="96273" y="614149"/>
                </a:lnTo>
                <a:lnTo>
                  <a:pt x="109921" y="655092"/>
                </a:lnTo>
                <a:cubicBezTo>
                  <a:pt x="119019" y="641444"/>
                  <a:pt x="130755" y="629225"/>
                  <a:pt x="137216" y="614149"/>
                </a:cubicBezTo>
                <a:cubicBezTo>
                  <a:pt x="162786" y="554485"/>
                  <a:pt x="128310" y="560484"/>
                  <a:pt x="191807" y="532263"/>
                </a:cubicBezTo>
                <a:cubicBezTo>
                  <a:pt x="218099" y="520578"/>
                  <a:pt x="246398" y="514066"/>
                  <a:pt x="273694" y="504967"/>
                </a:cubicBezTo>
                <a:lnTo>
                  <a:pt x="355580" y="477671"/>
                </a:lnTo>
                <a:cubicBezTo>
                  <a:pt x="371141" y="472484"/>
                  <a:pt x="329713" y="498506"/>
                  <a:pt x="314637" y="504967"/>
                </a:cubicBezTo>
                <a:cubicBezTo>
                  <a:pt x="297397" y="512356"/>
                  <a:pt x="278243" y="514066"/>
                  <a:pt x="260046" y="518615"/>
                </a:cubicBezTo>
                <a:cubicBezTo>
                  <a:pt x="246398" y="527713"/>
                  <a:pt x="233774" y="538575"/>
                  <a:pt x="219103" y="545910"/>
                </a:cubicBezTo>
                <a:cubicBezTo>
                  <a:pt x="206236" y="552344"/>
                  <a:pt x="190129" y="551578"/>
                  <a:pt x="178159" y="559558"/>
                </a:cubicBezTo>
                <a:cubicBezTo>
                  <a:pt x="140706" y="584526"/>
                  <a:pt x="135099" y="607875"/>
                  <a:pt x="109921" y="641445"/>
                </a:cubicBezTo>
                <a:cubicBezTo>
                  <a:pt x="106061" y="646592"/>
                  <a:pt x="100822" y="650543"/>
                  <a:pt x="96273" y="655092"/>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
        <p:nvSpPr>
          <p:cNvPr id="40" name="Freeform 39"/>
          <p:cNvSpPr/>
          <p:nvPr/>
        </p:nvSpPr>
        <p:spPr bwMode="auto">
          <a:xfrm>
            <a:off x="6550925" y="2423190"/>
            <a:ext cx="1187953" cy="156237"/>
          </a:xfrm>
          <a:custGeom>
            <a:avLst/>
            <a:gdLst>
              <a:gd name="connsiteX0" fmla="*/ 1173708 w 1187953"/>
              <a:gd name="connsiteY0" fmla="*/ 87998 h 156237"/>
              <a:gd name="connsiteX1" fmla="*/ 900753 w 1187953"/>
              <a:gd name="connsiteY1" fmla="*/ 47055 h 156237"/>
              <a:gd name="connsiteX2" fmla="*/ 818866 w 1187953"/>
              <a:gd name="connsiteY2" fmla="*/ 33407 h 156237"/>
              <a:gd name="connsiteX3" fmla="*/ 614150 w 1187953"/>
              <a:gd name="connsiteY3" fmla="*/ 6111 h 156237"/>
              <a:gd name="connsiteX4" fmla="*/ 245660 w 1187953"/>
              <a:gd name="connsiteY4" fmla="*/ 33407 h 156237"/>
              <a:gd name="connsiteX5" fmla="*/ 191069 w 1187953"/>
              <a:gd name="connsiteY5" fmla="*/ 47055 h 156237"/>
              <a:gd name="connsiteX6" fmla="*/ 68239 w 1187953"/>
              <a:gd name="connsiteY6" fmla="*/ 60703 h 156237"/>
              <a:gd name="connsiteX7" fmla="*/ 27296 w 1187953"/>
              <a:gd name="connsiteY7" fmla="*/ 74350 h 156237"/>
              <a:gd name="connsiteX8" fmla="*/ 0 w 1187953"/>
              <a:gd name="connsiteY8" fmla="*/ 156237 h 15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7953" h="156237">
                <a:moveTo>
                  <a:pt x="1173708" y="87998"/>
                </a:moveTo>
                <a:cubicBezTo>
                  <a:pt x="788004" y="23715"/>
                  <a:pt x="1187953" y="88084"/>
                  <a:pt x="900753" y="47055"/>
                </a:cubicBezTo>
                <a:cubicBezTo>
                  <a:pt x="873359" y="43142"/>
                  <a:pt x="846295" y="37064"/>
                  <a:pt x="818866" y="33407"/>
                </a:cubicBezTo>
                <a:cubicBezTo>
                  <a:pt x="568317" y="0"/>
                  <a:pt x="803988" y="37751"/>
                  <a:pt x="614150" y="6111"/>
                </a:cubicBezTo>
                <a:cubicBezTo>
                  <a:pt x="491320" y="15210"/>
                  <a:pt x="368254" y="21543"/>
                  <a:pt x="245660" y="33407"/>
                </a:cubicBezTo>
                <a:cubicBezTo>
                  <a:pt x="226990" y="35214"/>
                  <a:pt x="209608" y="44203"/>
                  <a:pt x="191069" y="47055"/>
                </a:cubicBezTo>
                <a:cubicBezTo>
                  <a:pt x="150353" y="53319"/>
                  <a:pt x="109182" y="56154"/>
                  <a:pt x="68239" y="60703"/>
                </a:cubicBezTo>
                <a:cubicBezTo>
                  <a:pt x="54591" y="65252"/>
                  <a:pt x="35658" y="62644"/>
                  <a:pt x="27296" y="74350"/>
                </a:cubicBezTo>
                <a:cubicBezTo>
                  <a:pt x="10572" y="97763"/>
                  <a:pt x="0" y="156237"/>
                  <a:pt x="0" y="156237"/>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1000"/>
                                        <p:tgtEl>
                                          <p:spTgt spid="1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out)">
                                      <p:cBhvr>
                                        <p:cTn id="16" dur="2000"/>
                                        <p:tgtEl>
                                          <p:spTgt spid="20"/>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1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1000"/>
                                        <p:tgtEl>
                                          <p:spTgt spid="26"/>
                                        </p:tgtEl>
                                      </p:cBhvr>
                                    </p:animEffect>
                                  </p:childTnLst>
                                </p:cTn>
                              </p:par>
                            </p:childTnLst>
                          </p:cTn>
                        </p:par>
                        <p:par>
                          <p:cTn id="39" fill="hold">
                            <p:stCondLst>
                              <p:cond delay="1500"/>
                            </p:stCondLst>
                            <p:childTnLst>
                              <p:par>
                                <p:cTn id="40" presetID="22" presetClass="entr" presetSubtype="2"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righ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right)">
                                      <p:cBhvr>
                                        <p:cTn id="56" dur="500"/>
                                        <p:tgtEl>
                                          <p:spTgt spid="3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p:bldP spid="22" grpId="0"/>
      <p:bldP spid="23" grpId="0"/>
      <p:bldP spid="24" grpId="0"/>
      <p:bldP spid="26" grpId="0" animBg="1"/>
      <p:bldP spid="27" grpId="0"/>
      <p:bldP spid="29" grpId="0" animBg="1"/>
      <p:bldP spid="30" grpId="0"/>
      <p:bldP spid="31" grpId="0"/>
      <p:bldP spid="33" grpId="0" animBg="1"/>
      <p:bldP spid="38" grpId="0" animBg="1"/>
      <p:bldP spid="4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32650828"/>
              </p:ext>
            </p:extLst>
          </p:nvPr>
        </p:nvGraphicFramePr>
        <p:xfrm>
          <a:off x="1505943" y="8952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ubtitle 5"/>
          <p:cNvSpPr>
            <a:spLocks noGrp="1"/>
          </p:cNvSpPr>
          <p:nvPr>
            <p:ph type="subTitle" idx="1"/>
          </p:nvPr>
        </p:nvSpPr>
        <p:spPr>
          <a:xfrm>
            <a:off x="1371600" y="4959230"/>
            <a:ext cx="6400800" cy="679570"/>
          </a:xfrm>
        </p:spPr>
        <p:txBody>
          <a:bodyPr/>
          <a:lstStyle/>
          <a:p>
            <a:r>
              <a:rPr lang="en-US" dirty="0" smtClean="0"/>
              <a:t>Jay Ford</a:t>
            </a:r>
            <a:endParaRPr lang="en-US" dirty="0"/>
          </a:p>
        </p:txBody>
      </p:sp>
    </p:spTree>
    <p:extLst>
      <p:ext uri="{BB962C8B-B14F-4D97-AF65-F5344CB8AC3E}">
        <p14:creationId xmlns:p14="http://schemas.microsoft.com/office/powerpoint/2010/main" val="37211440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
          <p:cNvSpPr txBox="1">
            <a:spLocks noChangeArrowheads="1"/>
          </p:cNvSpPr>
          <p:nvPr/>
        </p:nvSpPr>
        <p:spPr bwMode="auto">
          <a:xfrm>
            <a:off x="914400" y="1219200"/>
            <a:ext cx="8077200" cy="4800600"/>
          </a:xfrm>
          <a:prstGeom prst="rect">
            <a:avLst/>
          </a:prstGeom>
          <a:noFill/>
          <a:ln w="9525">
            <a:noFill/>
            <a:miter lim="800000"/>
            <a:headEnd/>
            <a:tailEnd/>
          </a:ln>
        </p:spPr>
        <p:txBody>
          <a:bodyPr>
            <a:spAutoFit/>
          </a:bodyPr>
          <a:lstStyle/>
          <a:p>
            <a:r>
              <a:rPr lang="en-US" sz="8000">
                <a:latin typeface="Calibri" pitchFamily="34" charset="0"/>
              </a:rPr>
              <a:t>Some is not a number, soon is not a time.</a:t>
            </a:r>
          </a:p>
          <a:p>
            <a:r>
              <a:rPr lang="en-US" sz="6600">
                <a:latin typeface="Calibri" pitchFamily="34" charset="0"/>
              </a:rPr>
              <a:t>		</a:t>
            </a:r>
            <a:r>
              <a:rPr lang="en-US" sz="5400">
                <a:latin typeface="Calibri" pitchFamily="34" charset="0"/>
              </a:rPr>
              <a:t>-- Don Berwick, MD</a:t>
            </a:r>
            <a:endParaRPr lang="en-US" sz="6600">
              <a:latin typeface="Calibri" pitchFamily="34" charset="0"/>
            </a:endParaRPr>
          </a:p>
        </p:txBody>
      </p:sp>
    </p:spTree>
    <p:extLst>
      <p:ext uri="{BB962C8B-B14F-4D97-AF65-F5344CB8AC3E}">
        <p14:creationId xmlns:p14="http://schemas.microsoft.com/office/powerpoint/2010/main" val="23535006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772400" cy="1143000"/>
          </a:xfrm>
        </p:spPr>
        <p:txBody>
          <a:bodyPr/>
          <a:lstStyle/>
          <a:p>
            <a:r>
              <a:rPr lang="en-US" dirty="0" smtClean="0"/>
              <a:t>Quick Questions</a:t>
            </a:r>
            <a:endParaRPr lang="en-US" dirty="0"/>
          </a:p>
        </p:txBody>
      </p:sp>
      <p:sp>
        <p:nvSpPr>
          <p:cNvPr id="3" name="Content Placeholder 2"/>
          <p:cNvSpPr>
            <a:spLocks noGrp="1"/>
          </p:cNvSpPr>
          <p:nvPr>
            <p:ph idx="1"/>
          </p:nvPr>
        </p:nvSpPr>
        <p:spPr>
          <a:xfrm>
            <a:off x="914400" y="1981200"/>
            <a:ext cx="7848600" cy="4114800"/>
          </a:xfrm>
        </p:spPr>
        <p:txBody>
          <a:bodyPr/>
          <a:lstStyle/>
          <a:p>
            <a:r>
              <a:rPr lang="en-US" dirty="0" smtClean="0"/>
              <a:t>What data is important?</a:t>
            </a:r>
          </a:p>
          <a:p>
            <a:r>
              <a:rPr lang="en-US" dirty="0" smtClean="0"/>
              <a:t>Who uses this data?</a:t>
            </a:r>
          </a:p>
          <a:p>
            <a:r>
              <a:rPr lang="en-US" dirty="0" smtClean="0"/>
              <a:t>How is this data utilized?</a:t>
            </a:r>
          </a:p>
        </p:txBody>
      </p:sp>
    </p:spTree>
    <p:extLst>
      <p:ext uri="{BB962C8B-B14F-4D97-AF65-F5344CB8AC3E}">
        <p14:creationId xmlns:p14="http://schemas.microsoft.com/office/powerpoint/2010/main" val="406392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914400" y="274638"/>
            <a:ext cx="8077200" cy="868362"/>
          </a:xfrm>
        </p:spPr>
        <p:txBody>
          <a:bodyPr/>
          <a:lstStyle/>
          <a:p>
            <a:r>
              <a:rPr lang="en-US" smtClean="0"/>
              <a:t>Using data to make decisions</a:t>
            </a:r>
          </a:p>
        </p:txBody>
      </p:sp>
      <p:sp>
        <p:nvSpPr>
          <p:cNvPr id="5" name="Rectangle 4"/>
          <p:cNvSpPr/>
          <p:nvPr/>
        </p:nvSpPr>
        <p:spPr>
          <a:xfrm>
            <a:off x="2133600" y="3048000"/>
            <a:ext cx="1878657" cy="923330"/>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Gaps</a:t>
            </a:r>
          </a:p>
        </p:txBody>
      </p:sp>
      <p:sp>
        <p:nvSpPr>
          <p:cNvPr id="6" name="Rectangle 5"/>
          <p:cNvSpPr/>
          <p:nvPr/>
        </p:nvSpPr>
        <p:spPr>
          <a:xfrm>
            <a:off x="4419600" y="5257800"/>
            <a:ext cx="4384564" cy="923330"/>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Cost Effective</a:t>
            </a:r>
          </a:p>
        </p:txBody>
      </p:sp>
      <p:sp>
        <p:nvSpPr>
          <p:cNvPr id="7" name="Rectangle 6"/>
          <p:cNvSpPr/>
          <p:nvPr/>
        </p:nvSpPr>
        <p:spPr>
          <a:xfrm>
            <a:off x="5257800" y="3048000"/>
            <a:ext cx="3109462" cy="923330"/>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Direction</a:t>
            </a:r>
          </a:p>
        </p:txBody>
      </p:sp>
      <p:sp>
        <p:nvSpPr>
          <p:cNvPr id="8" name="Rectangle 7"/>
          <p:cNvSpPr/>
          <p:nvPr/>
        </p:nvSpPr>
        <p:spPr>
          <a:xfrm>
            <a:off x="6512647" y="1295400"/>
            <a:ext cx="2416965" cy="923330"/>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Impact</a:t>
            </a:r>
          </a:p>
        </p:txBody>
      </p:sp>
      <p:sp>
        <p:nvSpPr>
          <p:cNvPr id="9" name="Rectangle 8"/>
          <p:cNvSpPr/>
          <p:nvPr/>
        </p:nvSpPr>
        <p:spPr>
          <a:xfrm>
            <a:off x="1060999" y="4572000"/>
            <a:ext cx="3109462" cy="923330"/>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Problems</a:t>
            </a:r>
          </a:p>
        </p:txBody>
      </p:sp>
      <p:sp>
        <p:nvSpPr>
          <p:cNvPr id="10" name="Rectangle 9"/>
          <p:cNvSpPr/>
          <p:nvPr/>
        </p:nvSpPr>
        <p:spPr>
          <a:xfrm>
            <a:off x="1219200" y="1524000"/>
            <a:ext cx="4188108" cy="923330"/>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Comparisons</a:t>
            </a:r>
          </a:p>
        </p:txBody>
      </p:sp>
    </p:spTree>
    <p:extLst>
      <p:ext uri="{BB962C8B-B14F-4D97-AF65-F5344CB8AC3E}">
        <p14:creationId xmlns:p14="http://schemas.microsoft.com/office/powerpoint/2010/main" val="6628473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990600" y="2362200"/>
            <a:ext cx="7924800" cy="1362075"/>
          </a:xfrm>
        </p:spPr>
        <p:txBody>
          <a:bodyPr/>
          <a:lstStyle/>
          <a:p>
            <a:pPr algn="ctr"/>
            <a:r>
              <a:rPr lang="en-US" sz="4300" cap="none" smtClean="0"/>
              <a:t>WHY IS THIS IMPORTANT?</a:t>
            </a:r>
          </a:p>
        </p:txBody>
      </p:sp>
    </p:spTree>
    <p:extLst>
      <p:ext uri="{BB962C8B-B14F-4D97-AF65-F5344CB8AC3E}">
        <p14:creationId xmlns:p14="http://schemas.microsoft.com/office/powerpoint/2010/main" val="41976415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228600"/>
            <a:ext cx="8153400" cy="1828800"/>
          </a:xfrm>
        </p:spPr>
        <p:txBody>
          <a:bodyPr anchor="t">
            <a:normAutofit fontScale="90000"/>
          </a:bodyPr>
          <a:lstStyle/>
          <a:p>
            <a:pPr>
              <a:defRPr/>
            </a:pPr>
            <a:r>
              <a:rPr lang="en-US" sz="4900" smtClean="0"/>
              <a:t>Principle #5 </a:t>
            </a:r>
            <a:br>
              <a:rPr lang="en-US" sz="4900" smtClean="0"/>
            </a:br>
            <a:r>
              <a:rPr lang="en-US" sz="4900" smtClean="0"/>
              <a:t>Rapid Cycle Testing</a:t>
            </a:r>
            <a:r>
              <a:rPr lang="en-US" sz="2000" smtClean="0"/>
              <a:t/>
            </a:r>
            <a:br>
              <a:rPr lang="en-US" sz="2000" smtClean="0"/>
            </a:br>
            <a:endParaRPr lang="en-US" sz="2000" smtClean="0"/>
          </a:p>
        </p:txBody>
      </p:sp>
      <p:sp>
        <p:nvSpPr>
          <p:cNvPr id="115715" name="Rectangle 3"/>
          <p:cNvSpPr>
            <a:spLocks noGrp="1" noChangeArrowheads="1"/>
          </p:cNvSpPr>
          <p:nvPr>
            <p:ph type="body" idx="1"/>
          </p:nvPr>
        </p:nvSpPr>
        <p:spPr>
          <a:xfrm>
            <a:off x="1201738" y="2286000"/>
            <a:ext cx="7408862" cy="3124200"/>
          </a:xfrm>
        </p:spPr>
        <p:txBody>
          <a:bodyPr/>
          <a:lstStyle/>
          <a:p>
            <a:r>
              <a:rPr lang="en-US" smtClean="0"/>
              <a:t>Start by asking 3 questions</a:t>
            </a:r>
          </a:p>
          <a:p>
            <a:pPr lvl="1"/>
            <a:r>
              <a:rPr lang="en-US" smtClean="0"/>
              <a:t>What are we trying to accomplish?</a:t>
            </a:r>
          </a:p>
          <a:p>
            <a:pPr lvl="1"/>
            <a:r>
              <a:rPr lang="en-US" smtClean="0">
                <a:solidFill>
                  <a:srgbClr val="C00000"/>
                </a:solidFill>
              </a:rPr>
              <a:t>How will we know the change is an improvement?</a:t>
            </a:r>
          </a:p>
          <a:p>
            <a:pPr lvl="1"/>
            <a:r>
              <a:rPr lang="en-US" smtClean="0"/>
              <a:t>What changes can we test that will result in an improvement?</a:t>
            </a:r>
          </a:p>
        </p:txBody>
      </p:sp>
      <p:sp>
        <p:nvSpPr>
          <p:cNvPr id="115716" name="Text Box 4"/>
          <p:cNvSpPr txBox="1">
            <a:spLocks noChangeArrowheads="1"/>
          </p:cNvSpPr>
          <p:nvPr/>
        </p:nvSpPr>
        <p:spPr bwMode="auto">
          <a:xfrm>
            <a:off x="2209800" y="6000750"/>
            <a:ext cx="6781800" cy="400050"/>
          </a:xfrm>
          <a:prstGeom prst="rect">
            <a:avLst/>
          </a:prstGeom>
          <a:noFill/>
          <a:ln w="9525">
            <a:noFill/>
            <a:miter lim="800000"/>
            <a:headEnd/>
            <a:tailEnd/>
          </a:ln>
        </p:spPr>
        <p:txBody>
          <a:bodyPr>
            <a:spAutoFit/>
          </a:bodyPr>
          <a:lstStyle/>
          <a:p>
            <a:pPr marL="114300" lvl="1">
              <a:spcBef>
                <a:spcPct val="20000"/>
              </a:spcBef>
            </a:pPr>
            <a:r>
              <a:rPr lang="en-US" sz="1000" b="1" i="0">
                <a:solidFill>
                  <a:srgbClr val="007FC4"/>
                </a:solidFill>
              </a:rPr>
              <a:t>Model for Improvement</a:t>
            </a:r>
            <a:r>
              <a:rPr lang="en-US" sz="1000" i="0">
                <a:solidFill>
                  <a:srgbClr val="007FC4"/>
                </a:solidFill>
              </a:rPr>
              <a:t/>
            </a:r>
            <a:br>
              <a:rPr lang="en-US" sz="1000" i="0">
                <a:solidFill>
                  <a:srgbClr val="007FC4"/>
                </a:solidFill>
              </a:rPr>
            </a:br>
            <a:r>
              <a:rPr lang="en-US" sz="1000" i="0">
                <a:solidFill>
                  <a:srgbClr val="007FC4"/>
                </a:solidFill>
              </a:rPr>
              <a:t>Reference: Langley, Nolan, Nolan, Norman, &amp; Provost. </a:t>
            </a:r>
            <a:r>
              <a:rPr lang="en-US" sz="1000">
                <a:solidFill>
                  <a:srgbClr val="007FC4"/>
                </a:solidFill>
              </a:rPr>
              <a:t>The Improvement Guide, </a:t>
            </a:r>
            <a:r>
              <a:rPr lang="en-US" sz="1000" i="0">
                <a:solidFill>
                  <a:srgbClr val="007FC4"/>
                </a:solidFill>
              </a:rPr>
              <a:t>San Francisco, Jossey-Bass Publishers, 1996</a:t>
            </a:r>
            <a:endParaRPr lang="en-US" sz="1600"/>
          </a:p>
        </p:txBody>
      </p:sp>
    </p:spTree>
    <p:extLst>
      <p:ext uri="{BB962C8B-B14F-4D97-AF65-F5344CB8AC3E}">
        <p14:creationId xmlns:p14="http://schemas.microsoft.com/office/powerpoint/2010/main" val="307658143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4"/>
          <p:cNvSpPr>
            <a:spLocks noGrp="1"/>
          </p:cNvSpPr>
          <p:nvPr>
            <p:ph type="title"/>
          </p:nvPr>
        </p:nvSpPr>
        <p:spPr>
          <a:xfrm>
            <a:off x="914400" y="274638"/>
            <a:ext cx="7772400" cy="1143000"/>
          </a:xfrm>
        </p:spPr>
        <p:txBody>
          <a:bodyPr/>
          <a:lstStyle/>
          <a:p>
            <a:r>
              <a:rPr lang="en-US" smtClean="0"/>
              <a:t>What do I need to Know?</a:t>
            </a:r>
          </a:p>
        </p:txBody>
      </p:sp>
      <p:pic>
        <p:nvPicPr>
          <p:cNvPr id="116739" name="Content Placeholder 6"/>
          <p:cNvPicPr>
            <a:picLocks noGrp="1" noChangeAspect="1"/>
          </p:cNvPicPr>
          <p:nvPr>
            <p:ph idx="1"/>
          </p:nvPr>
        </p:nvPicPr>
        <p:blipFill>
          <a:blip r:embed="rId2" cstate="print"/>
          <a:srcRect l="-45702" r="-45702"/>
          <a:stretch>
            <a:fillRect/>
          </a:stretch>
        </p:blipFill>
        <p:spPr>
          <a:xfrm>
            <a:off x="2895600" y="1981200"/>
            <a:ext cx="8229600" cy="4525963"/>
          </a:xfrm>
        </p:spPr>
      </p:pic>
      <p:pic>
        <p:nvPicPr>
          <p:cNvPr id="116740" name="Picture 7"/>
          <p:cNvPicPr>
            <a:picLocks noChangeAspect="1"/>
          </p:cNvPicPr>
          <p:nvPr/>
        </p:nvPicPr>
        <p:blipFill>
          <a:blip r:embed="rId3" cstate="print"/>
          <a:srcRect/>
          <a:stretch>
            <a:fillRect/>
          </a:stretch>
        </p:blipFill>
        <p:spPr bwMode="auto">
          <a:xfrm>
            <a:off x="990600" y="1219200"/>
            <a:ext cx="2898775" cy="3121025"/>
          </a:xfrm>
          <a:prstGeom prst="rect">
            <a:avLst/>
          </a:prstGeom>
          <a:noFill/>
          <a:ln w="9525">
            <a:noFill/>
            <a:miter lim="800000"/>
            <a:headEnd/>
            <a:tailEnd/>
          </a:ln>
        </p:spPr>
      </p:pic>
    </p:spTree>
    <p:extLst>
      <p:ext uri="{BB962C8B-B14F-4D97-AF65-F5344CB8AC3E}">
        <p14:creationId xmlns:p14="http://schemas.microsoft.com/office/powerpoint/2010/main" val="39939249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1143000"/>
          </a:xfrm>
        </p:spPr>
        <p:txBody>
          <a:bodyPr/>
          <a:lstStyle/>
          <a:p>
            <a:r>
              <a:rPr lang="en-US" dirty="0" smtClean="0"/>
              <a:t>A Quick Example</a:t>
            </a:r>
            <a:endParaRPr lang="en-US" dirty="0"/>
          </a:p>
        </p:txBody>
      </p:sp>
      <p:pic>
        <p:nvPicPr>
          <p:cNvPr id="4" name="Picture 1034" descr="C:\Documents and Settings\fordii\Local Settings\Temporary Internet Files\Content.IE5\36PMLFBU\MPj04068240000[1].jpg"/>
          <p:cNvPicPr>
            <a:picLocks noChangeAspect="1" noChangeArrowheads="1"/>
          </p:cNvPicPr>
          <p:nvPr/>
        </p:nvPicPr>
        <p:blipFill>
          <a:blip r:embed="rId3" cstate="print"/>
          <a:srcRect/>
          <a:stretch>
            <a:fillRect/>
          </a:stretch>
        </p:blipFill>
        <p:spPr bwMode="auto">
          <a:xfrm>
            <a:off x="3886200" y="1676400"/>
            <a:ext cx="5029200" cy="4022725"/>
          </a:xfrm>
          <a:prstGeom prst="rect">
            <a:avLst/>
          </a:prstGeom>
          <a:noFill/>
          <a:ln w="9525">
            <a:noFill/>
            <a:miter lim="800000"/>
            <a:headEnd/>
            <a:tailEnd/>
          </a:ln>
        </p:spPr>
      </p:pic>
      <p:sp>
        <p:nvSpPr>
          <p:cNvPr id="5" name="Content Placeholder 12"/>
          <p:cNvSpPr>
            <a:spLocks noGrp="1"/>
          </p:cNvSpPr>
          <p:nvPr>
            <p:ph sz="half" idx="1"/>
          </p:nvPr>
        </p:nvSpPr>
        <p:spPr>
          <a:xfrm>
            <a:off x="762000" y="2103438"/>
            <a:ext cx="3276600" cy="2316162"/>
          </a:xfrm>
        </p:spPr>
        <p:txBody>
          <a:bodyPr/>
          <a:lstStyle/>
          <a:p>
            <a:r>
              <a:rPr lang="en-US" sz="3200" dirty="0" smtClean="0"/>
              <a:t>2 Categories</a:t>
            </a:r>
          </a:p>
          <a:p>
            <a:pPr lvl="1"/>
            <a:r>
              <a:rPr lang="en-US" sz="2800" dirty="0" smtClean="0"/>
              <a:t>Deposits</a:t>
            </a:r>
          </a:p>
          <a:p>
            <a:pPr lvl="1"/>
            <a:r>
              <a:rPr lang="en-US" sz="2800" dirty="0" smtClean="0"/>
              <a:t>Expenditures</a:t>
            </a:r>
          </a:p>
        </p:txBody>
      </p:sp>
    </p:spTree>
    <p:extLst>
      <p:ext uri="{BB962C8B-B14F-4D97-AF65-F5344CB8AC3E}">
        <p14:creationId xmlns:p14="http://schemas.microsoft.com/office/powerpoint/2010/main" val="182764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762000" y="274638"/>
            <a:ext cx="8229600" cy="868362"/>
          </a:xfrm>
        </p:spPr>
        <p:txBody>
          <a:bodyPr anchor="t"/>
          <a:lstStyle/>
          <a:p>
            <a:r>
              <a:rPr lang="en-US" sz="3600" smtClean="0"/>
              <a:t>What can you do with the knowledge?</a:t>
            </a:r>
          </a:p>
        </p:txBody>
      </p:sp>
      <p:sp>
        <p:nvSpPr>
          <p:cNvPr id="121859" name="Content Placeholder 2"/>
          <p:cNvSpPr>
            <a:spLocks noGrp="1"/>
          </p:cNvSpPr>
          <p:nvPr>
            <p:ph idx="1"/>
          </p:nvPr>
        </p:nvSpPr>
        <p:spPr>
          <a:xfrm>
            <a:off x="838200" y="1066800"/>
            <a:ext cx="7010400" cy="838200"/>
          </a:xfrm>
        </p:spPr>
        <p:txBody>
          <a:bodyPr/>
          <a:lstStyle/>
          <a:p>
            <a:r>
              <a:rPr lang="en-US" smtClean="0"/>
              <a:t>Net Profit = Deposits - Expenditures</a:t>
            </a:r>
          </a:p>
        </p:txBody>
      </p:sp>
      <p:grpSp>
        <p:nvGrpSpPr>
          <p:cNvPr id="2" name="Group 7"/>
          <p:cNvGrpSpPr>
            <a:grpSpLocks/>
          </p:cNvGrpSpPr>
          <p:nvPr/>
        </p:nvGrpSpPr>
        <p:grpSpPr bwMode="auto">
          <a:xfrm>
            <a:off x="1371600" y="1828800"/>
            <a:ext cx="2168525" cy="3276600"/>
            <a:chOff x="1371596" y="1828800"/>
            <a:chExt cx="2168783" cy="3276599"/>
          </a:xfrm>
        </p:grpSpPr>
        <p:pic>
          <p:nvPicPr>
            <p:cNvPr id="121864" name="Picture 4" descr="C:\Documents and Settings\fordii\Local Settings\Temporary Internet Files\Content.IE5\JHB9KRD5\MCj03075560000[1].wmf"/>
            <p:cNvPicPr>
              <a:picLocks noChangeAspect="1" noChangeArrowheads="1"/>
            </p:cNvPicPr>
            <p:nvPr/>
          </p:nvPicPr>
          <p:blipFill>
            <a:blip r:embed="rId2" cstate="print"/>
            <a:srcRect/>
            <a:stretch>
              <a:fillRect/>
            </a:stretch>
          </p:blipFill>
          <p:spPr bwMode="auto">
            <a:xfrm>
              <a:off x="1371596" y="2362199"/>
              <a:ext cx="2168783" cy="2743200"/>
            </a:xfrm>
            <a:prstGeom prst="rect">
              <a:avLst/>
            </a:prstGeom>
            <a:noFill/>
            <a:ln w="9525">
              <a:noFill/>
              <a:miter lim="800000"/>
              <a:headEnd/>
              <a:tailEnd/>
            </a:ln>
          </p:spPr>
        </p:pic>
        <p:sp>
          <p:nvSpPr>
            <p:cNvPr id="121865" name="TextBox 6"/>
            <p:cNvSpPr txBox="1">
              <a:spLocks noChangeArrowheads="1"/>
            </p:cNvSpPr>
            <p:nvPr/>
          </p:nvSpPr>
          <p:spPr bwMode="auto">
            <a:xfrm>
              <a:off x="1447800" y="1828800"/>
              <a:ext cx="1752600" cy="461665"/>
            </a:xfrm>
            <a:prstGeom prst="rect">
              <a:avLst/>
            </a:prstGeom>
            <a:noFill/>
            <a:ln w="9525">
              <a:noFill/>
              <a:miter lim="800000"/>
              <a:headEnd/>
              <a:tailEnd/>
            </a:ln>
          </p:spPr>
          <p:txBody>
            <a:bodyPr>
              <a:spAutoFit/>
            </a:bodyPr>
            <a:lstStyle/>
            <a:p>
              <a:pPr algn="ctr"/>
              <a:r>
                <a:rPr lang="en-US"/>
                <a:t>Hit Jackpot</a:t>
              </a:r>
            </a:p>
          </p:txBody>
        </p:sp>
      </p:grpSp>
      <p:grpSp>
        <p:nvGrpSpPr>
          <p:cNvPr id="3" name="Group 9"/>
          <p:cNvGrpSpPr>
            <a:grpSpLocks/>
          </p:cNvGrpSpPr>
          <p:nvPr/>
        </p:nvGrpSpPr>
        <p:grpSpPr bwMode="auto">
          <a:xfrm>
            <a:off x="4038600" y="2286000"/>
            <a:ext cx="4876800" cy="4114800"/>
            <a:chOff x="4038600" y="2286000"/>
            <a:chExt cx="4876800" cy="4114800"/>
          </a:xfrm>
        </p:grpSpPr>
        <p:pic>
          <p:nvPicPr>
            <p:cNvPr id="121862" name="Picture 3" descr="C:\Documents and Settings\fordii\Local Settings\Temporary Internet Files\Content.IE5\F8LTTPY2\MPj04275910000[1].jpg"/>
            <p:cNvPicPr>
              <a:picLocks noChangeAspect="1" noChangeArrowheads="1"/>
            </p:cNvPicPr>
            <p:nvPr/>
          </p:nvPicPr>
          <p:blipFill>
            <a:blip r:embed="rId3" cstate="print"/>
            <a:srcRect/>
            <a:stretch>
              <a:fillRect/>
            </a:stretch>
          </p:blipFill>
          <p:spPr bwMode="auto">
            <a:xfrm>
              <a:off x="4038600" y="2743200"/>
              <a:ext cx="4876800" cy="3657600"/>
            </a:xfrm>
            <a:prstGeom prst="rect">
              <a:avLst/>
            </a:prstGeom>
            <a:noFill/>
            <a:ln w="9525">
              <a:noFill/>
              <a:miter lim="800000"/>
              <a:headEnd/>
              <a:tailEnd/>
            </a:ln>
          </p:spPr>
        </p:pic>
        <p:sp>
          <p:nvSpPr>
            <p:cNvPr id="121863" name="TextBox 8"/>
            <p:cNvSpPr txBox="1">
              <a:spLocks noChangeArrowheads="1"/>
            </p:cNvSpPr>
            <p:nvPr/>
          </p:nvSpPr>
          <p:spPr bwMode="auto">
            <a:xfrm>
              <a:off x="5257800" y="2286000"/>
              <a:ext cx="2286000" cy="461665"/>
            </a:xfrm>
            <a:prstGeom prst="rect">
              <a:avLst/>
            </a:prstGeom>
            <a:noFill/>
            <a:ln w="9525">
              <a:noFill/>
              <a:miter lim="800000"/>
              <a:headEnd/>
              <a:tailEnd/>
            </a:ln>
          </p:spPr>
          <p:txBody>
            <a:bodyPr>
              <a:spAutoFit/>
            </a:bodyPr>
            <a:lstStyle/>
            <a:p>
              <a:pPr algn="ctr"/>
              <a:r>
                <a:rPr lang="en-US"/>
                <a:t>Broke the Bank</a:t>
              </a:r>
            </a:p>
          </p:txBody>
        </p:sp>
      </p:grpSp>
    </p:spTree>
    <p:extLst>
      <p:ext uri="{BB962C8B-B14F-4D97-AF65-F5344CB8AC3E}">
        <p14:creationId xmlns:p14="http://schemas.microsoft.com/office/powerpoint/2010/main" val="250328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762000" y="274638"/>
            <a:ext cx="8229600" cy="868362"/>
          </a:xfrm>
        </p:spPr>
        <p:txBody>
          <a:bodyPr anchor="t"/>
          <a:lstStyle/>
          <a:p>
            <a:r>
              <a:rPr lang="en-US" sz="3600" smtClean="0"/>
              <a:t>What can you do with the knowledge?</a:t>
            </a:r>
          </a:p>
        </p:txBody>
      </p:sp>
      <p:sp>
        <p:nvSpPr>
          <p:cNvPr id="122883" name="Content Placeholder 2"/>
          <p:cNvSpPr>
            <a:spLocks noGrp="1"/>
          </p:cNvSpPr>
          <p:nvPr>
            <p:ph idx="1"/>
          </p:nvPr>
        </p:nvSpPr>
        <p:spPr>
          <a:xfrm>
            <a:off x="838200" y="1066800"/>
            <a:ext cx="8077200" cy="4572000"/>
          </a:xfrm>
        </p:spPr>
        <p:txBody>
          <a:bodyPr/>
          <a:lstStyle/>
          <a:p>
            <a:r>
              <a:rPr lang="en-US" sz="4000" smtClean="0"/>
              <a:t>Ask Questions</a:t>
            </a:r>
          </a:p>
          <a:p>
            <a:pPr lvl="1"/>
            <a:r>
              <a:rPr lang="en-US" sz="3600" smtClean="0"/>
              <a:t>What type of expenditures?</a:t>
            </a:r>
          </a:p>
          <a:p>
            <a:pPr lvl="1"/>
            <a:r>
              <a:rPr lang="en-US" sz="3600" smtClean="0"/>
              <a:t>When do they occur?</a:t>
            </a:r>
          </a:p>
          <a:p>
            <a:pPr lvl="1"/>
            <a:r>
              <a:rPr lang="en-US" sz="3600" smtClean="0"/>
              <a:t>Why did I experience a loss? Profit?</a:t>
            </a:r>
          </a:p>
          <a:p>
            <a:pPr lvl="1"/>
            <a:r>
              <a:rPr lang="en-US" sz="3600" smtClean="0"/>
              <a:t>What happened that was different this month?</a:t>
            </a:r>
          </a:p>
          <a:p>
            <a:pPr lvl="1"/>
            <a:endParaRPr lang="en-US" sz="3600" smtClean="0"/>
          </a:p>
        </p:txBody>
      </p:sp>
    </p:spTree>
    <p:extLst>
      <p:ext uri="{BB962C8B-B14F-4D97-AF65-F5344CB8AC3E}">
        <p14:creationId xmlns:p14="http://schemas.microsoft.com/office/powerpoint/2010/main" val="1760777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13315"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a:lstStyle/>
          <a:p>
            <a:pPr algn="ctr"/>
            <a:r>
              <a:rPr lang="en-US" sz="4400" dirty="0">
                <a:solidFill>
                  <a:srgbClr val="007FC4"/>
                </a:solidFill>
                <a:latin typeface="Arial" charset="0"/>
              </a:rPr>
              <a:t>Five Key Principles</a:t>
            </a:r>
            <a:endParaRPr lang="en-US" sz="2200" dirty="0">
              <a:solidFill>
                <a:srgbClr val="007FC4"/>
              </a:solidFill>
              <a:latin typeface="Arial" charset="0"/>
            </a:endParaRPr>
          </a:p>
        </p:txBody>
      </p:sp>
      <p:sp>
        <p:nvSpPr>
          <p:cNvPr id="13316" name="Rectangle 3"/>
          <p:cNvSpPr txBox="1">
            <a:spLocks noChangeArrowheads="1"/>
          </p:cNvSpPr>
          <p:nvPr/>
        </p:nvSpPr>
        <p:spPr bwMode="auto">
          <a:xfrm>
            <a:off x="1066800" y="1524000"/>
            <a:ext cx="7772400" cy="4114800"/>
          </a:xfrm>
          <a:prstGeom prst="rect">
            <a:avLst/>
          </a:prstGeom>
          <a:noFill/>
          <a:ln w="9525">
            <a:noFill/>
            <a:miter lim="800000"/>
            <a:headEnd/>
            <a:tailEnd/>
          </a:ln>
        </p:spPr>
        <p:txBody>
          <a:bodyPr/>
          <a:lstStyle/>
          <a:p>
            <a:pPr marL="514350" indent="-514350">
              <a:lnSpc>
                <a:spcPct val="140000"/>
              </a:lnSpc>
              <a:spcBef>
                <a:spcPct val="45000"/>
              </a:spcBef>
              <a:buFont typeface="+mj-lt"/>
              <a:buAutoNum type="arabicPeriod"/>
            </a:pPr>
            <a:r>
              <a:rPr lang="en-US" sz="2800" i="0" dirty="0" smtClean="0">
                <a:latin typeface="Arial" charset="0"/>
                <a:cs typeface="Arial" charset="0"/>
              </a:rPr>
              <a:t>Understand and involve the customer</a:t>
            </a:r>
            <a:endParaRPr lang="en-US" sz="2800" i="0" dirty="0" smtClean="0">
              <a:latin typeface="Arial" charset="0"/>
            </a:endParaRPr>
          </a:p>
          <a:p>
            <a:pPr marL="514350" indent="-514350">
              <a:lnSpc>
                <a:spcPct val="140000"/>
              </a:lnSpc>
              <a:spcBef>
                <a:spcPct val="45000"/>
              </a:spcBef>
              <a:buFont typeface="+mj-lt"/>
              <a:buAutoNum type="arabicPeriod"/>
            </a:pPr>
            <a:r>
              <a:rPr lang="en-US" sz="2800" i="0" dirty="0" smtClean="0">
                <a:latin typeface="Arial" charset="0"/>
              </a:rPr>
              <a:t>Fix </a:t>
            </a:r>
            <a:r>
              <a:rPr lang="en-US" sz="2800" i="0" dirty="0">
                <a:latin typeface="Arial" charset="0"/>
              </a:rPr>
              <a:t>key problems</a:t>
            </a:r>
            <a:r>
              <a:rPr lang="en-US" sz="2800" i="0" dirty="0">
                <a:latin typeface="Arial" charset="0"/>
                <a:cs typeface="Arial" charset="0"/>
              </a:rPr>
              <a:t>–that keep the CEO awake </a:t>
            </a:r>
          </a:p>
          <a:p>
            <a:pPr marL="514350" indent="-514350">
              <a:lnSpc>
                <a:spcPct val="140000"/>
              </a:lnSpc>
              <a:spcBef>
                <a:spcPct val="45000"/>
              </a:spcBef>
              <a:buFont typeface="+mj-lt"/>
              <a:buAutoNum type="arabicPeriod"/>
            </a:pPr>
            <a:r>
              <a:rPr lang="en-US" sz="2800" i="0" dirty="0" smtClean="0">
                <a:latin typeface="Arial" charset="0"/>
                <a:cs typeface="Arial" charset="0"/>
              </a:rPr>
              <a:t>Pick a powerful </a:t>
            </a:r>
            <a:r>
              <a:rPr lang="en-US" sz="2800" i="0" dirty="0">
                <a:latin typeface="Arial" charset="0"/>
                <a:cs typeface="Arial" charset="0"/>
              </a:rPr>
              <a:t>c</a:t>
            </a:r>
            <a:r>
              <a:rPr lang="en-US" sz="2800" i="0" dirty="0" smtClean="0">
                <a:latin typeface="Arial" charset="0"/>
                <a:cs typeface="Arial" charset="0"/>
              </a:rPr>
              <a:t>hange </a:t>
            </a:r>
            <a:r>
              <a:rPr lang="en-US" sz="2800" i="0" dirty="0">
                <a:latin typeface="Arial" charset="0"/>
                <a:cs typeface="Arial" charset="0"/>
              </a:rPr>
              <a:t>l</a:t>
            </a:r>
            <a:r>
              <a:rPr lang="en-US" sz="2800" i="0" dirty="0" smtClean="0">
                <a:latin typeface="Arial" charset="0"/>
                <a:cs typeface="Arial" charset="0"/>
              </a:rPr>
              <a:t>eader</a:t>
            </a:r>
            <a:endParaRPr lang="en-US" sz="2800" i="0" dirty="0">
              <a:latin typeface="Arial" charset="0"/>
              <a:cs typeface="Arial" charset="0"/>
            </a:endParaRPr>
          </a:p>
          <a:p>
            <a:pPr marL="514350" indent="-514350">
              <a:lnSpc>
                <a:spcPct val="140000"/>
              </a:lnSpc>
              <a:spcBef>
                <a:spcPct val="45000"/>
              </a:spcBef>
              <a:buFont typeface="+mj-lt"/>
              <a:buAutoNum type="arabicPeriod"/>
            </a:pPr>
            <a:r>
              <a:rPr lang="en-US" sz="2800" i="0" dirty="0">
                <a:latin typeface="Arial" charset="0"/>
                <a:cs typeface="Arial" charset="0"/>
              </a:rPr>
              <a:t>Get ideas from outside the </a:t>
            </a:r>
            <a:r>
              <a:rPr lang="en-US" sz="2800" i="0" dirty="0" smtClean="0">
                <a:latin typeface="Arial" charset="0"/>
                <a:cs typeface="Arial" charset="0"/>
              </a:rPr>
              <a:t>organization/field</a:t>
            </a:r>
            <a:endParaRPr lang="en-US" sz="2800" i="0" dirty="0">
              <a:latin typeface="Arial" charset="0"/>
              <a:cs typeface="Arial" charset="0"/>
            </a:endParaRPr>
          </a:p>
          <a:p>
            <a:pPr marL="514350" indent="-514350">
              <a:lnSpc>
                <a:spcPct val="140000"/>
              </a:lnSpc>
              <a:spcBef>
                <a:spcPct val="45000"/>
              </a:spcBef>
              <a:buFont typeface="+mj-lt"/>
              <a:buAutoNum type="arabicPeriod"/>
            </a:pPr>
            <a:r>
              <a:rPr lang="en-US" sz="2800" i="0" dirty="0" smtClean="0">
                <a:latin typeface="Arial" charset="0"/>
                <a:cs typeface="Arial" charset="0"/>
              </a:rPr>
              <a:t>Use </a:t>
            </a:r>
            <a:r>
              <a:rPr lang="en-US" sz="2800" i="0" dirty="0">
                <a:latin typeface="Arial" charset="0"/>
                <a:cs typeface="Arial" charset="0"/>
              </a:rPr>
              <a:t>rapid-cycle testing </a:t>
            </a:r>
            <a:r>
              <a:rPr lang="en-US" sz="2800" i="0" dirty="0" smtClean="0">
                <a:latin typeface="Arial" charset="0"/>
                <a:cs typeface="Arial" charset="0"/>
              </a:rPr>
              <a:t>to establish effective changes</a:t>
            </a:r>
            <a:endParaRPr lang="en-US" sz="2800" i="0" dirty="0">
              <a:latin typeface="Arial" charset="0"/>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762000" y="274638"/>
            <a:ext cx="8153400" cy="1249362"/>
          </a:xfrm>
        </p:spPr>
        <p:txBody>
          <a:bodyPr anchor="t"/>
          <a:lstStyle/>
          <a:p>
            <a:r>
              <a:rPr lang="en-US" sz="4000" smtClean="0"/>
              <a:t>What is the rest of the story?</a:t>
            </a:r>
          </a:p>
        </p:txBody>
      </p:sp>
      <p:pic>
        <p:nvPicPr>
          <p:cNvPr id="21506" name="Picture 2" descr="C:\Documents and Settings\fordii\Local Settings\Temporary Internet Files\Content.IE5\6WSMARAY\MCj03668480000[1].wmf"/>
          <p:cNvPicPr>
            <a:picLocks noGrp="1" noChangeAspect="1" noChangeArrowheads="1"/>
          </p:cNvPicPr>
          <p:nvPr>
            <p:ph idx="1"/>
          </p:nvPr>
        </p:nvPicPr>
        <p:blipFill>
          <a:blip r:embed="rId2" cstate="print"/>
          <a:srcRect/>
          <a:stretch>
            <a:fillRect/>
          </a:stretch>
        </p:blipFill>
        <p:spPr>
          <a:xfrm>
            <a:off x="2508250" y="2514600"/>
            <a:ext cx="1550988" cy="1795463"/>
          </a:xfrm>
        </p:spPr>
      </p:pic>
      <p:pic>
        <p:nvPicPr>
          <p:cNvPr id="21507" name="Picture 3" descr="C:\Documents and Settings\fordii\Local Settings\Temporary Internet Files\Content.IE5\2IQ1AGDC\MCj03668540000[1].wmf"/>
          <p:cNvPicPr>
            <a:picLocks noChangeAspect="1" noChangeArrowheads="1"/>
          </p:cNvPicPr>
          <p:nvPr/>
        </p:nvPicPr>
        <p:blipFill>
          <a:blip r:embed="rId3" cstate="print"/>
          <a:srcRect/>
          <a:stretch>
            <a:fillRect/>
          </a:stretch>
        </p:blipFill>
        <p:spPr bwMode="auto">
          <a:xfrm>
            <a:off x="5403850" y="1905000"/>
            <a:ext cx="2368550" cy="2743200"/>
          </a:xfrm>
          <a:prstGeom prst="rect">
            <a:avLst/>
          </a:prstGeom>
          <a:noFill/>
          <a:ln w="9525">
            <a:noFill/>
            <a:miter lim="800000"/>
            <a:headEnd/>
            <a:tailEnd/>
          </a:ln>
        </p:spPr>
      </p:pic>
      <p:sp>
        <p:nvSpPr>
          <p:cNvPr id="6" name="TextBox 5"/>
          <p:cNvSpPr txBox="1">
            <a:spLocks noChangeArrowheads="1"/>
          </p:cNvSpPr>
          <p:nvPr/>
        </p:nvSpPr>
        <p:spPr bwMode="auto">
          <a:xfrm>
            <a:off x="2057400" y="4648200"/>
            <a:ext cx="2362200" cy="830263"/>
          </a:xfrm>
          <a:prstGeom prst="rect">
            <a:avLst/>
          </a:prstGeom>
          <a:noFill/>
          <a:ln w="9525">
            <a:noFill/>
            <a:miter lim="800000"/>
            <a:headEnd/>
            <a:tailEnd/>
          </a:ln>
        </p:spPr>
        <p:txBody>
          <a:bodyPr>
            <a:spAutoFit/>
          </a:bodyPr>
          <a:lstStyle/>
          <a:p>
            <a:r>
              <a:rPr lang="en-US"/>
              <a:t>1. Deposits</a:t>
            </a:r>
          </a:p>
          <a:p>
            <a:r>
              <a:rPr lang="en-US"/>
              <a:t>2. Expenditures</a:t>
            </a:r>
          </a:p>
        </p:txBody>
      </p:sp>
      <p:sp>
        <p:nvSpPr>
          <p:cNvPr id="7" name="TextBox 6"/>
          <p:cNvSpPr txBox="1">
            <a:spLocks noChangeArrowheads="1"/>
          </p:cNvSpPr>
          <p:nvPr/>
        </p:nvSpPr>
        <p:spPr bwMode="auto">
          <a:xfrm>
            <a:off x="5410200" y="4800600"/>
            <a:ext cx="3581400" cy="1631950"/>
          </a:xfrm>
          <a:prstGeom prst="rect">
            <a:avLst/>
          </a:prstGeom>
          <a:noFill/>
          <a:ln w="9525">
            <a:noFill/>
            <a:miter lim="800000"/>
            <a:headEnd/>
            <a:tailEnd/>
          </a:ln>
        </p:spPr>
        <p:txBody>
          <a:bodyPr>
            <a:spAutoFit/>
          </a:bodyPr>
          <a:lstStyle/>
          <a:p>
            <a:r>
              <a:rPr lang="en-US" sz="2000"/>
              <a:t>1. Total Deposits</a:t>
            </a:r>
          </a:p>
          <a:p>
            <a:r>
              <a:rPr lang="en-US" sz="2000"/>
              <a:t>2. Number of Deposits</a:t>
            </a:r>
          </a:p>
          <a:p>
            <a:r>
              <a:rPr lang="en-US" sz="2000"/>
              <a:t>3. Total Expenditures</a:t>
            </a:r>
          </a:p>
          <a:p>
            <a:r>
              <a:rPr lang="en-US" sz="2000"/>
              <a:t>4. Number of Expenditures</a:t>
            </a:r>
          </a:p>
          <a:p>
            <a:r>
              <a:rPr lang="en-US" sz="2000"/>
              <a:t>5. Net Profit or Loss</a:t>
            </a:r>
          </a:p>
        </p:txBody>
      </p:sp>
      <p:sp>
        <p:nvSpPr>
          <p:cNvPr id="8" name="Down Arrow 7"/>
          <p:cNvSpPr>
            <a:spLocks noChangeArrowheads="1"/>
          </p:cNvSpPr>
          <p:nvPr/>
        </p:nvSpPr>
        <p:spPr bwMode="auto">
          <a:xfrm rot="-5400000">
            <a:off x="4514056" y="2566194"/>
            <a:ext cx="484188" cy="1295400"/>
          </a:xfrm>
          <a:prstGeom prst="downArrow">
            <a:avLst>
              <a:gd name="adj1" fmla="val 50000"/>
              <a:gd name="adj2" fmla="val 50040"/>
            </a:avLst>
          </a:prstGeom>
          <a:solidFill>
            <a:schemeClr val="accent1"/>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30993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edge">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21507"/>
                                        </p:tgtEl>
                                        <p:attrNameLst>
                                          <p:attrName>style.visibility</p:attrName>
                                        </p:attrNameLst>
                                      </p:cBhvr>
                                      <p:to>
                                        <p:strVal val="visible"/>
                                      </p:to>
                                    </p:set>
                                    <p:animEffect transition="in" filter="wedge">
                                      <p:cBhvr>
                                        <p:cTn id="21" dur="2000"/>
                                        <p:tgtEl>
                                          <p:spTgt spid="21507"/>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990600" y="304800"/>
            <a:ext cx="7772400" cy="1143000"/>
          </a:xfrm>
        </p:spPr>
        <p:txBody>
          <a:bodyPr/>
          <a:lstStyle/>
          <a:p>
            <a:r>
              <a:rPr lang="en-US" smtClean="0"/>
              <a:t>What are your aims?</a:t>
            </a:r>
          </a:p>
        </p:txBody>
      </p:sp>
      <p:sp>
        <p:nvSpPr>
          <p:cNvPr id="129027" name="Rectangle 3"/>
          <p:cNvSpPr>
            <a:spLocks noGrp="1" noChangeArrowheads="1"/>
          </p:cNvSpPr>
          <p:nvPr>
            <p:ph type="body" idx="1"/>
          </p:nvPr>
        </p:nvSpPr>
        <p:spPr>
          <a:xfrm>
            <a:off x="1143000" y="1752600"/>
            <a:ext cx="4267200" cy="4343400"/>
          </a:xfrm>
        </p:spPr>
        <p:txBody>
          <a:bodyPr/>
          <a:lstStyle/>
          <a:p>
            <a:pPr>
              <a:buFontTx/>
              <a:buNone/>
            </a:pPr>
            <a:r>
              <a:rPr lang="en-US" sz="2800" b="1" smtClean="0"/>
              <a:t>Big A (for aim)</a:t>
            </a:r>
          </a:p>
          <a:p>
            <a:r>
              <a:rPr lang="en-US" sz="2800" smtClean="0"/>
              <a:t>Reduce readmissions</a:t>
            </a:r>
          </a:p>
          <a:p>
            <a:pPr>
              <a:buFontTx/>
              <a:buNone/>
            </a:pPr>
            <a:endParaRPr lang="en-US" sz="2800" smtClean="0"/>
          </a:p>
          <a:p>
            <a:pPr>
              <a:buFontTx/>
              <a:buNone/>
            </a:pPr>
            <a:r>
              <a:rPr lang="en-US" sz="2800" b="1" smtClean="0"/>
              <a:t>Little A (for aim)</a:t>
            </a:r>
          </a:p>
          <a:p>
            <a:r>
              <a:rPr lang="en-US" sz="2800" smtClean="0"/>
              <a:t>Intermediate measure</a:t>
            </a:r>
          </a:p>
        </p:txBody>
      </p:sp>
      <p:pic>
        <p:nvPicPr>
          <p:cNvPr id="129028" name="Picture 3"/>
          <p:cNvPicPr>
            <a:picLocks noChangeAspect="1"/>
          </p:cNvPicPr>
          <p:nvPr/>
        </p:nvPicPr>
        <p:blipFill>
          <a:blip r:embed="rId2" cstate="print"/>
          <a:srcRect/>
          <a:stretch>
            <a:fillRect/>
          </a:stretch>
        </p:blipFill>
        <p:spPr bwMode="auto">
          <a:xfrm>
            <a:off x="5257800" y="1752600"/>
            <a:ext cx="3594100" cy="3594100"/>
          </a:xfrm>
          <a:prstGeom prst="rect">
            <a:avLst/>
          </a:prstGeom>
          <a:noFill/>
          <a:ln w="9525">
            <a:noFill/>
            <a:miter lim="800000"/>
            <a:headEnd/>
            <a:tailEnd/>
          </a:ln>
        </p:spPr>
      </p:pic>
    </p:spTree>
    <p:extLst>
      <p:ext uri="{BB962C8B-B14F-4D97-AF65-F5344CB8AC3E}">
        <p14:creationId xmlns:p14="http://schemas.microsoft.com/office/powerpoint/2010/main" val="114432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p:txBody>
          <a:bodyPr/>
          <a:lstStyle/>
          <a:p>
            <a:r>
              <a:rPr lang="en-US" sz="4000" smtClean="0">
                <a:solidFill>
                  <a:schemeClr val="accent2"/>
                </a:solidFill>
                <a:latin typeface="Antique Olive CompactPS"/>
              </a:rPr>
              <a:t>Making Changes</a:t>
            </a:r>
          </a:p>
        </p:txBody>
      </p:sp>
      <p:sp>
        <p:nvSpPr>
          <p:cNvPr id="130051" name="Rectangle 3"/>
          <p:cNvSpPr>
            <a:spLocks noGrp="1" noChangeArrowheads="1"/>
          </p:cNvSpPr>
          <p:nvPr>
            <p:ph type="body" sz="half" idx="4294967295"/>
          </p:nvPr>
        </p:nvSpPr>
        <p:spPr>
          <a:xfrm>
            <a:off x="1143000" y="1825625"/>
            <a:ext cx="4894263" cy="3949700"/>
          </a:xfrm>
          <a:prstGeom prst="rect">
            <a:avLst/>
          </a:prstGeom>
        </p:spPr>
        <p:txBody>
          <a:bodyPr/>
          <a:lstStyle/>
          <a:p>
            <a:r>
              <a:rPr lang="en-US" sz="2800" b="1" smtClean="0"/>
              <a:t>PDSA Cycles</a:t>
            </a:r>
            <a:r>
              <a:rPr lang="en-US" sz="2800" smtClean="0"/>
              <a:t> </a:t>
            </a:r>
          </a:p>
          <a:p>
            <a:pPr lvl="1"/>
            <a:r>
              <a:rPr lang="en-US" sz="2400" b="1" smtClean="0"/>
              <a:t>P</a:t>
            </a:r>
            <a:r>
              <a:rPr lang="en-US" sz="2400" smtClean="0"/>
              <a:t>lan the change</a:t>
            </a:r>
          </a:p>
          <a:p>
            <a:pPr lvl="1"/>
            <a:r>
              <a:rPr lang="en-US" sz="2400" b="1" smtClean="0"/>
              <a:t>D</a:t>
            </a:r>
            <a:r>
              <a:rPr lang="en-US" sz="2400" smtClean="0"/>
              <a:t>o the plan</a:t>
            </a:r>
          </a:p>
          <a:p>
            <a:pPr lvl="1"/>
            <a:r>
              <a:rPr lang="en-US" sz="2400" b="1" smtClean="0"/>
              <a:t>S</a:t>
            </a:r>
            <a:r>
              <a:rPr lang="en-US" sz="2400" smtClean="0"/>
              <a:t>tudy the results</a:t>
            </a:r>
          </a:p>
          <a:p>
            <a:pPr lvl="1"/>
            <a:r>
              <a:rPr lang="en-US" sz="2400" b="1" smtClean="0"/>
              <a:t>A</a:t>
            </a:r>
            <a:r>
              <a:rPr lang="en-US" sz="2400" smtClean="0"/>
              <a:t>ct on the new knowledge</a:t>
            </a:r>
          </a:p>
          <a:p>
            <a:pPr lvl="2"/>
            <a:r>
              <a:rPr lang="en-US" sz="2000" smtClean="0"/>
              <a:t>Adapt</a:t>
            </a:r>
          </a:p>
          <a:p>
            <a:pPr lvl="2"/>
            <a:r>
              <a:rPr lang="en-US" sz="2000" smtClean="0"/>
              <a:t>Adopt</a:t>
            </a:r>
          </a:p>
          <a:p>
            <a:pPr lvl="2"/>
            <a:r>
              <a:rPr lang="en-US" sz="2000" smtClean="0"/>
              <a:t>Abandon</a:t>
            </a:r>
          </a:p>
          <a:p>
            <a:r>
              <a:rPr lang="en-US" sz="2800" smtClean="0"/>
              <a:t>Two-week-long cycles</a:t>
            </a:r>
          </a:p>
        </p:txBody>
      </p:sp>
      <p:pic>
        <p:nvPicPr>
          <p:cNvPr id="130052" name="Picture 4" descr="http://chsra.wisc.edu/exchange/Corey.Zetts/Inbox/PDSA%20Icons.EML/1_multipart_xF8FF_6_PDSA5.jpg?attach=1"/>
          <p:cNvPicPr>
            <a:picLocks noChangeAspect="1" noChangeArrowheads="1"/>
          </p:cNvPicPr>
          <p:nvPr/>
        </p:nvPicPr>
        <p:blipFill>
          <a:blip r:embed="rId3" cstate="print"/>
          <a:srcRect/>
          <a:stretch>
            <a:fillRect/>
          </a:stretch>
        </p:blipFill>
        <p:spPr bwMode="auto">
          <a:xfrm>
            <a:off x="5867400" y="1752600"/>
            <a:ext cx="2901950" cy="2713038"/>
          </a:xfrm>
          <a:prstGeom prst="rect">
            <a:avLst/>
          </a:prstGeom>
          <a:noFill/>
          <a:ln w="9525">
            <a:noFill/>
            <a:miter lim="800000"/>
            <a:headEnd/>
            <a:tailEnd/>
          </a:ln>
        </p:spPr>
      </p:pic>
    </p:spTree>
    <p:extLst>
      <p:ext uri="{BB962C8B-B14F-4D97-AF65-F5344CB8AC3E}">
        <p14:creationId xmlns:p14="http://schemas.microsoft.com/office/powerpoint/2010/main" val="39509154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Grp="1" noChangeArrowheads="1"/>
          </p:cNvSpPr>
          <p:nvPr>
            <p:ph type="title"/>
          </p:nvPr>
        </p:nvSpPr>
        <p:spPr>
          <a:xfrm>
            <a:off x="1143000" y="457200"/>
            <a:ext cx="7772400" cy="1143000"/>
          </a:xfrm>
        </p:spPr>
        <p:txBody>
          <a:bodyPr/>
          <a:lstStyle/>
          <a:p>
            <a:r>
              <a:rPr lang="en-US" smtClean="0"/>
              <a:t>Sample “Little A Data”</a:t>
            </a:r>
          </a:p>
        </p:txBody>
      </p:sp>
      <p:sp>
        <p:nvSpPr>
          <p:cNvPr id="131075" name="Rectangle 6"/>
          <p:cNvSpPr>
            <a:spLocks noGrp="1" noChangeArrowheads="1"/>
          </p:cNvSpPr>
          <p:nvPr>
            <p:ph type="body" idx="1"/>
          </p:nvPr>
        </p:nvSpPr>
        <p:spPr>
          <a:xfrm>
            <a:off x="1143000" y="1752600"/>
            <a:ext cx="7772400" cy="4343400"/>
          </a:xfrm>
        </p:spPr>
        <p:txBody>
          <a:bodyPr/>
          <a:lstStyle/>
          <a:p>
            <a:pPr>
              <a:buFontTx/>
              <a:buNone/>
            </a:pPr>
            <a:r>
              <a:rPr lang="en-US" smtClean="0"/>
              <a:t>Admission:</a:t>
            </a:r>
          </a:p>
          <a:p>
            <a:r>
              <a:rPr lang="en-US" smtClean="0"/>
              <a:t>In addiction treatment?</a:t>
            </a:r>
          </a:p>
          <a:p>
            <a:r>
              <a:rPr lang="en-US" smtClean="0"/>
              <a:t>Medication adherence</a:t>
            </a:r>
          </a:p>
          <a:p>
            <a:pPr>
              <a:buFontTx/>
              <a:buNone/>
            </a:pPr>
            <a:r>
              <a:rPr lang="en-US" smtClean="0"/>
              <a:t>In treatment:</a:t>
            </a:r>
          </a:p>
          <a:p>
            <a:r>
              <a:rPr lang="en-US" smtClean="0"/>
              <a:t>Engagement/participation</a:t>
            </a:r>
          </a:p>
          <a:p>
            <a:pPr>
              <a:buFontTx/>
              <a:buNone/>
            </a:pPr>
            <a:r>
              <a:rPr lang="en-US" smtClean="0"/>
              <a:t>Post Level:</a:t>
            </a:r>
          </a:p>
          <a:p>
            <a:r>
              <a:rPr lang="en-US" smtClean="0"/>
              <a:t>Successful Transition</a:t>
            </a:r>
          </a:p>
          <a:p>
            <a:endParaRPr lang="en-US" smtClean="0"/>
          </a:p>
        </p:txBody>
      </p:sp>
    </p:spTree>
    <p:extLst>
      <p:ext uri="{BB962C8B-B14F-4D97-AF65-F5344CB8AC3E}">
        <p14:creationId xmlns:p14="http://schemas.microsoft.com/office/powerpoint/2010/main" val="13780163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990600" y="274638"/>
            <a:ext cx="7696200" cy="1143000"/>
          </a:xfrm>
        </p:spPr>
        <p:txBody>
          <a:bodyPr/>
          <a:lstStyle/>
          <a:p>
            <a:pPr eaLnBrk="1" hangingPunct="1"/>
            <a:r>
              <a:rPr lang="en-US" smtClean="0"/>
              <a:t>Cycle Measures</a:t>
            </a:r>
          </a:p>
        </p:txBody>
      </p:sp>
      <p:sp>
        <p:nvSpPr>
          <p:cNvPr id="132099" name="Content Placeholder 2"/>
          <p:cNvSpPr>
            <a:spLocks noGrp="1"/>
          </p:cNvSpPr>
          <p:nvPr>
            <p:ph idx="1"/>
          </p:nvPr>
        </p:nvSpPr>
        <p:spPr>
          <a:xfrm>
            <a:off x="838200" y="1600200"/>
            <a:ext cx="8229600" cy="4525963"/>
          </a:xfrm>
        </p:spPr>
        <p:txBody>
          <a:bodyPr/>
          <a:lstStyle/>
          <a:p>
            <a:pPr eaLnBrk="1" hangingPunct="1"/>
            <a:r>
              <a:rPr lang="en-US" u="sng" smtClean="0"/>
              <a:t>Cycle Measures</a:t>
            </a:r>
            <a:r>
              <a:rPr lang="en-US" smtClean="0"/>
              <a:t>: examine incremental impact of the PDSA change cycle</a:t>
            </a:r>
          </a:p>
          <a:p>
            <a:pPr eaLnBrk="1" hangingPunct="1"/>
            <a:r>
              <a:rPr lang="en-US" smtClean="0"/>
              <a:t>Three scenarios</a:t>
            </a:r>
          </a:p>
          <a:p>
            <a:pPr lvl="1" eaLnBrk="1" hangingPunct="1"/>
            <a:r>
              <a:rPr lang="en-US" smtClean="0"/>
              <a:t>No shows</a:t>
            </a:r>
          </a:p>
          <a:p>
            <a:pPr lvl="1" eaLnBrk="1" hangingPunct="1"/>
            <a:r>
              <a:rPr lang="en-US" smtClean="0"/>
              <a:t>Transitions between levels of care</a:t>
            </a:r>
          </a:p>
          <a:p>
            <a:pPr lvl="1" eaLnBrk="1" hangingPunct="1"/>
            <a:r>
              <a:rPr lang="en-US" smtClean="0"/>
              <a:t>Time to treatment</a:t>
            </a:r>
          </a:p>
        </p:txBody>
      </p:sp>
    </p:spTree>
    <p:extLst>
      <p:ext uri="{BB962C8B-B14F-4D97-AF65-F5344CB8AC3E}">
        <p14:creationId xmlns:p14="http://schemas.microsoft.com/office/powerpoint/2010/main" val="29231889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990600" y="274638"/>
            <a:ext cx="7696200" cy="1143000"/>
          </a:xfrm>
        </p:spPr>
        <p:txBody>
          <a:bodyPr/>
          <a:lstStyle/>
          <a:p>
            <a:pPr eaLnBrk="1" hangingPunct="1"/>
            <a:r>
              <a:rPr lang="en-US" smtClean="0"/>
              <a:t>Cycle Measures</a:t>
            </a:r>
          </a:p>
        </p:txBody>
      </p:sp>
      <p:sp>
        <p:nvSpPr>
          <p:cNvPr id="3" name="Content Placeholder 2"/>
          <p:cNvSpPr>
            <a:spLocks noGrp="1"/>
          </p:cNvSpPr>
          <p:nvPr>
            <p:ph idx="1"/>
          </p:nvPr>
        </p:nvSpPr>
        <p:spPr>
          <a:xfrm>
            <a:off x="838200" y="1600200"/>
            <a:ext cx="8229600" cy="4525963"/>
          </a:xfrm>
        </p:spPr>
        <p:txBody>
          <a:bodyPr/>
          <a:lstStyle/>
          <a:p>
            <a:pPr eaLnBrk="1" hangingPunct="1"/>
            <a:r>
              <a:rPr lang="en-US" smtClean="0"/>
              <a:t>If the process measure is no-shows, what might be examples of a cycle measure</a:t>
            </a:r>
          </a:p>
          <a:p>
            <a:pPr lvl="1" eaLnBrk="1" hangingPunct="1"/>
            <a:r>
              <a:rPr lang="en-US" smtClean="0"/>
              <a:t>Number of Missing Phone Numbers</a:t>
            </a:r>
          </a:p>
          <a:p>
            <a:pPr lvl="1" eaLnBrk="1" hangingPunct="1"/>
            <a:r>
              <a:rPr lang="en-US" smtClean="0"/>
              <a:t>Number of Connected Calls</a:t>
            </a:r>
          </a:p>
          <a:p>
            <a:pPr lvl="1" eaLnBrk="1" hangingPunct="1"/>
            <a:r>
              <a:rPr lang="en-US" smtClean="0"/>
              <a:t>Number of calls required</a:t>
            </a:r>
          </a:p>
          <a:p>
            <a:pPr lvl="1" eaLnBrk="1" hangingPunct="1"/>
            <a:r>
              <a:rPr lang="en-US" smtClean="0"/>
              <a:t>% of persons called who come the next day</a:t>
            </a:r>
          </a:p>
        </p:txBody>
      </p:sp>
    </p:spTree>
    <p:extLst>
      <p:ext uri="{BB962C8B-B14F-4D97-AF65-F5344CB8AC3E}">
        <p14:creationId xmlns:p14="http://schemas.microsoft.com/office/powerpoint/2010/main" val="20040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amond(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smtClean="0"/>
              <a:t>Cycle Measures</a:t>
            </a:r>
          </a:p>
        </p:txBody>
      </p:sp>
      <p:sp>
        <p:nvSpPr>
          <p:cNvPr id="3" name="Content Placeholder 2"/>
          <p:cNvSpPr>
            <a:spLocks noGrp="1"/>
          </p:cNvSpPr>
          <p:nvPr>
            <p:ph idx="1"/>
          </p:nvPr>
        </p:nvSpPr>
        <p:spPr>
          <a:xfrm>
            <a:off x="914400" y="1600200"/>
            <a:ext cx="8001000" cy="4525963"/>
          </a:xfrm>
        </p:spPr>
        <p:txBody>
          <a:bodyPr/>
          <a:lstStyle/>
          <a:p>
            <a:pPr marL="450850" lvl="1" eaLnBrk="1" hangingPunct="1">
              <a:buFont typeface="Wingdings" pitchFamily="2" charset="2"/>
              <a:buChar char="§"/>
            </a:pPr>
            <a:r>
              <a:rPr lang="en-US" smtClean="0"/>
              <a:t>If the process measure is the percent of successful transfers from OP from Detox, what might be examples of a cycle measure</a:t>
            </a:r>
          </a:p>
          <a:p>
            <a:pPr marL="685800" lvl="2" eaLnBrk="1" hangingPunct="1">
              <a:buFont typeface="Wingdings" pitchFamily="2" charset="2"/>
              <a:buChar char="§"/>
            </a:pPr>
            <a:r>
              <a:rPr lang="en-US" smtClean="0"/>
              <a:t>Scheduled appointment within 48 hours of discharge</a:t>
            </a:r>
          </a:p>
          <a:p>
            <a:pPr marL="685800" lvl="2" eaLnBrk="1" hangingPunct="1">
              <a:buFont typeface="Wingdings" pitchFamily="2" charset="2"/>
              <a:buChar char="§"/>
            </a:pPr>
            <a:r>
              <a:rPr lang="en-US" smtClean="0"/>
              <a:t>Number of Calls required</a:t>
            </a:r>
          </a:p>
          <a:p>
            <a:pPr marL="685800" lvl="2" eaLnBrk="1" hangingPunct="1">
              <a:buFont typeface="Wingdings" pitchFamily="2" charset="2"/>
              <a:buChar char="§"/>
            </a:pPr>
            <a:r>
              <a:rPr lang="en-US" smtClean="0"/>
              <a:t>Number of Days between Discharge and Admission</a:t>
            </a:r>
          </a:p>
          <a:p>
            <a:pPr marL="685800" lvl="2" eaLnBrk="1" hangingPunct="1">
              <a:buFont typeface="Wingdings" pitchFamily="2" charset="2"/>
              <a:buChar char="§"/>
            </a:pPr>
            <a:r>
              <a:rPr lang="en-US" smtClean="0"/>
              <a:t>Number of clients offer to attend pre-discharge OP session</a:t>
            </a:r>
          </a:p>
          <a:p>
            <a:pPr marL="685800" lvl="2" eaLnBrk="1" hangingPunct="1">
              <a:buFont typeface="Wingdings" pitchFamily="2" charset="2"/>
              <a:buChar char="§"/>
            </a:pPr>
            <a:r>
              <a:rPr lang="en-US" smtClean="0"/>
              <a:t>Number of clients actually attending</a:t>
            </a:r>
          </a:p>
        </p:txBody>
      </p:sp>
    </p:spTree>
    <p:extLst>
      <p:ext uri="{BB962C8B-B14F-4D97-AF65-F5344CB8AC3E}">
        <p14:creationId xmlns:p14="http://schemas.microsoft.com/office/powerpoint/2010/main" val="18908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752600" y="2090172"/>
          <a:ext cx="6324600" cy="2677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4995" name="TextBox 5"/>
          <p:cNvSpPr txBox="1">
            <a:spLocks noChangeArrowheads="1"/>
          </p:cNvSpPr>
          <p:nvPr/>
        </p:nvSpPr>
        <p:spPr bwMode="auto">
          <a:xfrm>
            <a:off x="1295400" y="533400"/>
            <a:ext cx="7315200" cy="1323975"/>
          </a:xfrm>
          <a:prstGeom prst="rect">
            <a:avLst/>
          </a:prstGeom>
          <a:noFill/>
          <a:ln w="9525">
            <a:noFill/>
            <a:miter lim="800000"/>
            <a:headEnd/>
            <a:tailEnd/>
          </a:ln>
        </p:spPr>
        <p:txBody>
          <a:bodyPr>
            <a:prstTxWarp prst="textNoShape">
              <a:avLst/>
            </a:prstTxWarp>
            <a:spAutoFit/>
          </a:bodyPr>
          <a:lstStyle/>
          <a:p>
            <a:pPr eaLnBrk="0" hangingPunct="0"/>
            <a:r>
              <a:rPr lang="en-US" sz="4000" b="1" i="0">
                <a:solidFill>
                  <a:srgbClr val="004C74"/>
                </a:solidFill>
                <a:latin typeface="Arial" pitchFamily="1" charset="0"/>
                <a:ea typeface="Arial" pitchFamily="1" charset="0"/>
                <a:cs typeface="Arial" pitchFamily="1" charset="0"/>
              </a:rPr>
              <a:t>Data</a:t>
            </a:r>
            <a:r>
              <a:rPr lang="en-US" sz="4000" i="0">
                <a:solidFill>
                  <a:srgbClr val="004C74"/>
                </a:solidFill>
                <a:latin typeface="Arial" pitchFamily="1" charset="0"/>
                <a:ea typeface="Arial" pitchFamily="1" charset="0"/>
                <a:cs typeface="Arial" pitchFamily="1" charset="0"/>
              </a:rPr>
              <a:t> answers three common change project questions…..</a:t>
            </a:r>
          </a:p>
        </p:txBody>
      </p:sp>
    </p:spTree>
    <p:extLst>
      <p:ext uri="{BB962C8B-B14F-4D97-AF65-F5344CB8AC3E}">
        <p14:creationId xmlns:p14="http://schemas.microsoft.com/office/powerpoint/2010/main" val="36654286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533400" y="4267200"/>
            <a:ext cx="8305800" cy="1323975"/>
          </a:xfrm>
          <a:prstGeom prst="rect">
            <a:avLst/>
          </a:prstGeom>
          <a:noFill/>
        </p:spPr>
        <p:txBody>
          <a:bodyPr>
            <a:spAutoFit/>
          </a:bodyPr>
          <a:lstStyle/>
          <a:p>
            <a:pPr eaLnBrk="0" hangingPunct="0">
              <a:defRPr/>
            </a:pPr>
            <a:r>
              <a:rPr lang="en-US" sz="4000" b="1" dirty="0">
                <a:solidFill>
                  <a:schemeClr val="bg1"/>
                </a:solidFill>
                <a:effectLst>
                  <a:outerShdw blurRad="38100" dist="38100" dir="2700000" algn="tl">
                    <a:srgbClr val="000000">
                      <a:alpha val="43137"/>
                    </a:srgbClr>
                  </a:outerShdw>
                </a:effectLst>
                <a:latin typeface="Arial" pitchFamily="34" charset="0"/>
                <a:ea typeface="ＭＳ Ｐゴシック" pitchFamily="-107" charset="-128"/>
                <a:cs typeface="Arial" pitchFamily="34" charset="0"/>
              </a:rPr>
              <a:t>Data</a:t>
            </a:r>
            <a:r>
              <a:rPr lang="en-US" sz="4000" dirty="0">
                <a:solidFill>
                  <a:schemeClr val="bg1"/>
                </a:solidFill>
                <a:effectLst>
                  <a:outerShdw blurRad="38100" dist="38100" dir="2700000" algn="tl">
                    <a:srgbClr val="000000">
                      <a:alpha val="43137"/>
                    </a:srgbClr>
                  </a:outerShdw>
                </a:effectLst>
                <a:latin typeface="Arial" pitchFamily="34" charset="0"/>
                <a:ea typeface="ＭＳ Ｐゴシック" pitchFamily="-107" charset="-128"/>
                <a:cs typeface="Arial" pitchFamily="34" charset="0"/>
              </a:rPr>
              <a:t> directs the action steps toward a change project improvement goal.</a:t>
            </a:r>
          </a:p>
        </p:txBody>
      </p:sp>
      <p:sp>
        <p:nvSpPr>
          <p:cNvPr id="86020" name="Rectangle 3"/>
          <p:cNvSpPr>
            <a:spLocks noChangeArrowheads="1"/>
          </p:cNvSpPr>
          <p:nvPr/>
        </p:nvSpPr>
        <p:spPr bwMode="auto">
          <a:xfrm rot="-2604348">
            <a:off x="1495425" y="3225800"/>
            <a:ext cx="892175" cy="60325"/>
          </a:xfrm>
          <a:prstGeom prst="rect">
            <a:avLst/>
          </a:prstGeom>
          <a:solidFill>
            <a:schemeClr val="tx1"/>
          </a:solidFill>
          <a:ln w="9525">
            <a:noFill/>
            <a:round/>
            <a:headEnd/>
            <a:tailEnd/>
          </a:ln>
        </p:spPr>
        <p:txBody>
          <a:bodyPr>
            <a:prstTxWarp prst="textNoShape">
              <a:avLst/>
            </a:prstTxWarp>
          </a:bodyPr>
          <a:lstStyle/>
          <a:p>
            <a:pPr eaLnBrk="0" hangingPunct="0"/>
            <a:endParaRPr lang="en-US"/>
          </a:p>
        </p:txBody>
      </p:sp>
      <p:sp>
        <p:nvSpPr>
          <p:cNvPr id="86021" name="Rectangle 4"/>
          <p:cNvSpPr>
            <a:spLocks noChangeArrowheads="1"/>
          </p:cNvSpPr>
          <p:nvPr/>
        </p:nvSpPr>
        <p:spPr bwMode="auto">
          <a:xfrm rot="-2604348">
            <a:off x="5548313" y="3275013"/>
            <a:ext cx="866775" cy="82550"/>
          </a:xfrm>
          <a:prstGeom prst="rect">
            <a:avLst/>
          </a:prstGeom>
          <a:solidFill>
            <a:schemeClr val="tx1"/>
          </a:solidFill>
          <a:ln w="9525">
            <a:noFill/>
            <a:round/>
            <a:headEnd/>
            <a:tailEnd/>
          </a:ln>
        </p:spPr>
        <p:txBody>
          <a:bodyPr>
            <a:prstTxWarp prst="textNoShape">
              <a:avLst/>
            </a:prstTxWarp>
          </a:bodyPr>
          <a:lstStyle/>
          <a:p>
            <a:pPr eaLnBrk="0" hangingPunct="0"/>
            <a:endParaRPr lang="en-US"/>
          </a:p>
        </p:txBody>
      </p:sp>
      <p:cxnSp>
        <p:nvCxnSpPr>
          <p:cNvPr id="86022" name="Straight Connector 7"/>
          <p:cNvCxnSpPr>
            <a:cxnSpLocks noChangeShapeType="1"/>
          </p:cNvCxnSpPr>
          <p:nvPr/>
        </p:nvCxnSpPr>
        <p:spPr bwMode="auto">
          <a:xfrm rot="16200000" flipV="1">
            <a:off x="1866900" y="2171700"/>
            <a:ext cx="762000" cy="228600"/>
          </a:xfrm>
          <a:prstGeom prst="line">
            <a:avLst/>
          </a:prstGeom>
          <a:noFill/>
          <a:ln w="76200">
            <a:solidFill>
              <a:srgbClr val="CC0000"/>
            </a:solidFill>
            <a:round/>
            <a:headEnd/>
            <a:tailEnd type="diamond" w="sm" len="sm"/>
          </a:ln>
        </p:spPr>
      </p:cxnSp>
      <p:cxnSp>
        <p:nvCxnSpPr>
          <p:cNvPr id="86023" name="Straight Connector 16"/>
          <p:cNvCxnSpPr>
            <a:cxnSpLocks noChangeShapeType="1"/>
          </p:cNvCxnSpPr>
          <p:nvPr/>
        </p:nvCxnSpPr>
        <p:spPr bwMode="auto">
          <a:xfrm rot="10800000">
            <a:off x="5867400" y="2514600"/>
            <a:ext cx="457200" cy="304800"/>
          </a:xfrm>
          <a:prstGeom prst="line">
            <a:avLst/>
          </a:prstGeom>
          <a:noFill/>
          <a:ln w="76200">
            <a:solidFill>
              <a:srgbClr val="CC0000"/>
            </a:solidFill>
            <a:round/>
            <a:headEnd/>
            <a:tailEnd type="diamond" w="sm" len="sm"/>
          </a:ln>
        </p:spPr>
      </p:cxnSp>
      <p:cxnSp>
        <p:nvCxnSpPr>
          <p:cNvPr id="86024" name="Straight Connector 19"/>
          <p:cNvCxnSpPr>
            <a:cxnSpLocks noChangeShapeType="1"/>
          </p:cNvCxnSpPr>
          <p:nvPr/>
        </p:nvCxnSpPr>
        <p:spPr bwMode="auto">
          <a:xfrm rot="16200000" flipV="1">
            <a:off x="4762500" y="1638300"/>
            <a:ext cx="228600" cy="152400"/>
          </a:xfrm>
          <a:prstGeom prst="line">
            <a:avLst/>
          </a:prstGeom>
          <a:noFill/>
          <a:ln w="38100">
            <a:solidFill>
              <a:srgbClr val="CC0000"/>
            </a:solidFill>
            <a:round/>
            <a:headEnd/>
            <a:tailEnd type="diamond" w="sm" len="sm"/>
          </a:ln>
        </p:spPr>
      </p:cxnSp>
      <p:cxnSp>
        <p:nvCxnSpPr>
          <p:cNvPr id="86025" name="Straight Connector 22"/>
          <p:cNvCxnSpPr>
            <a:cxnSpLocks noChangeShapeType="1"/>
          </p:cNvCxnSpPr>
          <p:nvPr/>
        </p:nvCxnSpPr>
        <p:spPr bwMode="auto">
          <a:xfrm rot="5400000" flipH="1" flipV="1">
            <a:off x="3810000" y="1676400"/>
            <a:ext cx="228600" cy="76200"/>
          </a:xfrm>
          <a:prstGeom prst="line">
            <a:avLst/>
          </a:prstGeom>
          <a:noFill/>
          <a:ln w="38100">
            <a:solidFill>
              <a:srgbClr val="CC0000"/>
            </a:solidFill>
            <a:round/>
            <a:headEnd/>
            <a:tailEnd type="diamond" w="sm" len="sm"/>
          </a:ln>
        </p:spPr>
      </p:cxnSp>
    </p:spTree>
    <p:extLst>
      <p:ext uri="{BB962C8B-B14F-4D97-AF65-F5344CB8AC3E}">
        <p14:creationId xmlns:p14="http://schemas.microsoft.com/office/powerpoint/2010/main" val="28831519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14288" y="0"/>
            <a:ext cx="9172576" cy="6858000"/>
          </a:xfrm>
          <a:prstGeom prst="rect">
            <a:avLst/>
          </a:prstGeom>
          <a:noFill/>
          <a:ln w="9525">
            <a:noFill/>
            <a:miter lim="800000"/>
            <a:headEnd/>
            <a:tailEnd/>
          </a:ln>
        </p:spPr>
      </p:pic>
      <p:sp>
        <p:nvSpPr>
          <p:cNvPr id="5" name="TextBox 4"/>
          <p:cNvSpPr txBox="1">
            <a:spLocks noChangeArrowheads="1"/>
          </p:cNvSpPr>
          <p:nvPr/>
        </p:nvSpPr>
        <p:spPr bwMode="auto">
          <a:xfrm>
            <a:off x="2667000" y="4495800"/>
            <a:ext cx="6172200" cy="954088"/>
          </a:xfrm>
          <a:prstGeom prst="rect">
            <a:avLst/>
          </a:prstGeom>
          <a:solidFill>
            <a:srgbClr val="FFFFCC">
              <a:alpha val="94901"/>
            </a:srgbClr>
          </a:solidFill>
          <a:ln w="9525">
            <a:solidFill>
              <a:srgbClr val="005684"/>
            </a:solidFill>
            <a:miter lim="800000"/>
            <a:headEnd/>
            <a:tailEnd/>
          </a:ln>
          <a:effectLst>
            <a:outerShdw blurRad="50800" dist="38100" dir="2700000" algn="tl" rotWithShape="0">
              <a:srgbClr val="000000">
                <a:alpha val="39999"/>
              </a:srgbClr>
            </a:outerShdw>
          </a:effectLst>
        </p:spPr>
        <p:txBody>
          <a:bodyPr>
            <a:prstTxWarp prst="textNoShape">
              <a:avLst/>
            </a:prstTxWarp>
            <a:spAutoFit/>
          </a:bodyPr>
          <a:lstStyle/>
          <a:p>
            <a:pPr algn="ctr" eaLnBrk="0" hangingPunct="0">
              <a:defRPr/>
            </a:pPr>
            <a:r>
              <a:rPr lang="en-US" sz="2800" i="0" dirty="0">
                <a:solidFill>
                  <a:srgbClr val="004C74"/>
                </a:solidFill>
                <a:latin typeface="+mj-lt"/>
                <a:ea typeface="ＭＳ Ｐゴシック" pitchFamily="-107" charset="-128"/>
                <a:cs typeface="+mn-cs"/>
              </a:rPr>
              <a:t>Keep data collection and reporting as </a:t>
            </a:r>
            <a:r>
              <a:rPr lang="en-US" sz="2800" b="1" dirty="0">
                <a:solidFill>
                  <a:srgbClr val="004C74"/>
                </a:solidFill>
                <a:latin typeface="+mj-lt"/>
                <a:ea typeface="ＭＳ Ｐゴシック" pitchFamily="-107" charset="-128"/>
                <a:cs typeface="+mn-cs"/>
              </a:rPr>
              <a:t>simple</a:t>
            </a:r>
            <a:r>
              <a:rPr lang="en-US" sz="2800" i="0" dirty="0">
                <a:solidFill>
                  <a:srgbClr val="004C74"/>
                </a:solidFill>
                <a:latin typeface="+mj-lt"/>
                <a:ea typeface="ＭＳ Ｐゴシック" pitchFamily="-107" charset="-128"/>
                <a:cs typeface="+mn-cs"/>
              </a:rPr>
              <a:t> as possible, but be </a:t>
            </a:r>
            <a:r>
              <a:rPr lang="en-US" sz="2800" b="1" dirty="0">
                <a:solidFill>
                  <a:srgbClr val="004C74"/>
                </a:solidFill>
                <a:latin typeface="+mj-lt"/>
                <a:ea typeface="ＭＳ Ｐゴシック" pitchFamily="-107" charset="-128"/>
                <a:cs typeface="+mn-cs"/>
              </a:rPr>
              <a:t>specific</a:t>
            </a:r>
            <a:r>
              <a:rPr lang="en-US" sz="2800" i="0" dirty="0">
                <a:solidFill>
                  <a:srgbClr val="004C74"/>
                </a:solidFill>
                <a:latin typeface="+mj-lt"/>
                <a:ea typeface="ＭＳ Ｐゴシック" pitchFamily="-107" charset="-128"/>
                <a:cs typeface="+mn-cs"/>
              </a:rPr>
              <a:t>.</a:t>
            </a:r>
          </a:p>
        </p:txBody>
      </p:sp>
    </p:spTree>
    <p:extLst>
      <p:ext uri="{BB962C8B-B14F-4D97-AF65-F5344CB8AC3E}">
        <p14:creationId xmlns:p14="http://schemas.microsoft.com/office/powerpoint/2010/main" val="3718897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p:cNvPicPr>
          <p:nvPr/>
        </p:nvPicPr>
        <p:blipFill>
          <a:blip r:embed="rId2"/>
          <a:srcRect/>
          <a:stretch>
            <a:fillRect/>
          </a:stretch>
        </p:blipFill>
        <p:spPr bwMode="auto">
          <a:xfrm>
            <a:off x="0" y="0"/>
            <a:ext cx="9144000" cy="7029450"/>
          </a:xfrm>
          <a:prstGeom prst="rect">
            <a:avLst/>
          </a:prstGeom>
          <a:noFill/>
          <a:ln w="9525">
            <a:noFill/>
            <a:miter lim="800000"/>
            <a:headEnd/>
            <a:tailEnd/>
          </a:ln>
        </p:spPr>
      </p:pic>
      <p:sp>
        <p:nvSpPr>
          <p:cNvPr id="14339" name="Rectangle 2"/>
          <p:cNvSpPr txBox="1">
            <a:spLocks noChangeArrowheads="1"/>
          </p:cNvSpPr>
          <p:nvPr/>
        </p:nvSpPr>
        <p:spPr bwMode="auto">
          <a:xfrm>
            <a:off x="762000" y="2286000"/>
            <a:ext cx="7772400" cy="1143000"/>
          </a:xfrm>
          <a:prstGeom prst="rect">
            <a:avLst/>
          </a:prstGeom>
          <a:noFill/>
          <a:ln w="9525">
            <a:noFill/>
            <a:miter lim="800000"/>
            <a:headEnd/>
            <a:tailEnd/>
          </a:ln>
        </p:spPr>
        <p:txBody>
          <a:bodyPr/>
          <a:lstStyle/>
          <a:p>
            <a:pPr algn="ctr"/>
            <a:r>
              <a:rPr lang="en-US" sz="4400" i="0" dirty="0">
                <a:solidFill>
                  <a:srgbClr val="007FC4"/>
                </a:solidFill>
                <a:latin typeface="Arial" charset="0"/>
              </a:rPr>
              <a:t>What is PDSA?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457200" y="-304800"/>
            <a:ext cx="5032375" cy="7366000"/>
          </a:xfrm>
          <a:prstGeom prst="rect">
            <a:avLst/>
          </a:prstGeom>
          <a:noFill/>
          <a:ln w="9525">
            <a:noFill/>
            <a:miter lim="800000"/>
            <a:headEnd/>
            <a:tailEnd/>
          </a:ln>
        </p:spPr>
      </p:pic>
      <p:sp>
        <p:nvSpPr>
          <p:cNvPr id="90115" name="Rectangle 4"/>
          <p:cNvSpPr>
            <a:spLocks noGrp="1" noChangeArrowheads="1"/>
          </p:cNvSpPr>
          <p:nvPr>
            <p:ph type="title"/>
          </p:nvPr>
        </p:nvSpPr>
        <p:spPr bwMode="auto">
          <a:xfrm>
            <a:off x="4876800" y="2590800"/>
            <a:ext cx="4038600" cy="1143000"/>
          </a:xfrm>
          <a:noFill/>
          <a:ln>
            <a:miter lim="800000"/>
            <a:headEnd/>
            <a:tailEnd/>
          </a:ln>
        </p:spPr>
        <p:txBody>
          <a:bodyPr wrap="square" lIns="91440" tIns="45720" rIns="91440" bIns="45720" numCol="1" anchor="t" anchorCtr="0" compatLnSpc="1">
            <a:prstTxWarp prst="textNoShape">
              <a:avLst/>
            </a:prstTxWarp>
            <a:normAutofit fontScale="90000"/>
          </a:bodyPr>
          <a:lstStyle/>
          <a:p>
            <a:pPr algn="l">
              <a:lnSpc>
                <a:spcPct val="150000"/>
              </a:lnSpc>
            </a:pPr>
            <a:r>
              <a:rPr lang="en-US" sz="3200" b="1" i="1">
                <a:solidFill>
                  <a:srgbClr val="004C74"/>
                </a:solidFill>
              </a:rPr>
              <a:t>A        Step Process for Measuring the Impact of Change</a:t>
            </a:r>
          </a:p>
        </p:txBody>
      </p:sp>
      <p:sp>
        <p:nvSpPr>
          <p:cNvPr id="7" name="Rectangle 6"/>
          <p:cNvSpPr>
            <a:spLocks noChangeArrowheads="1"/>
          </p:cNvSpPr>
          <p:nvPr/>
        </p:nvSpPr>
        <p:spPr bwMode="auto">
          <a:xfrm>
            <a:off x="5399088" y="2743200"/>
            <a:ext cx="620712" cy="609600"/>
          </a:xfrm>
          <a:prstGeom prst="rect">
            <a:avLst/>
          </a:prstGeom>
          <a:solidFill>
            <a:srgbClr val="D9D9D9"/>
          </a:solidFill>
          <a:ln w="9525">
            <a:solidFill>
              <a:schemeClr val="tx1"/>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4000" b="1" i="0" dirty="0">
                <a:solidFill>
                  <a:srgbClr val="C00000"/>
                </a:solidFill>
                <a:latin typeface="+mj-lt"/>
                <a:ea typeface="ＭＳ Ｐゴシック" pitchFamily="-107" charset="-128"/>
                <a:cs typeface="+mn-cs"/>
              </a:rPr>
              <a:t>6</a:t>
            </a:r>
          </a:p>
        </p:txBody>
      </p:sp>
      <p:pic>
        <p:nvPicPr>
          <p:cNvPr id="90117" name="Picture 7" descr="NIATxLogo.jpg"/>
          <p:cNvPicPr>
            <a:picLocks noChangeAspect="1"/>
          </p:cNvPicPr>
          <p:nvPr/>
        </p:nvPicPr>
        <p:blipFill>
          <a:blip r:embed="rId4"/>
          <a:srcRect/>
          <a:stretch>
            <a:fillRect/>
          </a:stretch>
        </p:blipFill>
        <p:spPr bwMode="auto">
          <a:xfrm>
            <a:off x="5181600" y="801688"/>
            <a:ext cx="3429000" cy="1331912"/>
          </a:xfrm>
          <a:prstGeom prst="rect">
            <a:avLst/>
          </a:prstGeom>
          <a:noFill/>
          <a:ln w="9525">
            <a:noFill/>
            <a:miter lim="800000"/>
            <a:headEnd/>
            <a:tailEnd/>
          </a:ln>
        </p:spPr>
      </p:pic>
    </p:spTree>
    <p:extLst>
      <p:ext uri="{BB962C8B-B14F-4D97-AF65-F5344CB8AC3E}">
        <p14:creationId xmlns:p14="http://schemas.microsoft.com/office/powerpoint/2010/main" val="22173369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bwMode="auto">
          <a:xfrm>
            <a:off x="3657600" y="228600"/>
            <a:ext cx="5105400" cy="1143000"/>
          </a:xfrm>
          <a:noFill/>
          <a:ln>
            <a:miter lim="800000"/>
            <a:headEnd/>
            <a:tailEnd/>
          </a:ln>
        </p:spPr>
        <p:txBody>
          <a:bodyPr wrap="square" lIns="91440" tIns="45720" rIns="91440" bIns="45720" numCol="1" anchor="t" anchorCtr="0" compatLnSpc="1">
            <a:prstTxWarp prst="textNoShape">
              <a:avLst/>
            </a:prstTxWarp>
          </a:bodyPr>
          <a:lstStyle/>
          <a:p>
            <a:r>
              <a:rPr lang="en-US" sz="3200" b="1" i="1">
                <a:solidFill>
                  <a:srgbClr val="004C74"/>
                </a:solidFill>
              </a:rPr>
              <a:t>6 Steps for Measuring the Impact of Change</a:t>
            </a:r>
          </a:p>
        </p:txBody>
      </p:sp>
      <p:grpSp>
        <p:nvGrpSpPr>
          <p:cNvPr id="2" name="Group 40"/>
          <p:cNvGrpSpPr>
            <a:grpSpLocks/>
          </p:cNvGrpSpPr>
          <p:nvPr/>
        </p:nvGrpSpPr>
        <p:grpSpPr bwMode="auto">
          <a:xfrm>
            <a:off x="609600" y="1981200"/>
            <a:ext cx="7918450" cy="4267200"/>
            <a:chOff x="609600" y="1981200"/>
            <a:chExt cx="7918450" cy="4267200"/>
          </a:xfrm>
        </p:grpSpPr>
        <p:sp>
          <p:nvSpPr>
            <p:cNvPr id="13" name="TextBox 12"/>
            <p:cNvSpPr txBox="1"/>
            <p:nvPr/>
          </p:nvSpPr>
          <p:spPr>
            <a:xfrm>
              <a:off x="2438400" y="5257800"/>
              <a:ext cx="3022600" cy="523875"/>
            </a:xfrm>
            <a:prstGeom prst="rect">
              <a:avLst/>
            </a:prstGeom>
            <a:noFill/>
          </p:spPr>
          <p:txBody>
            <a:bodyPr wrap="none">
              <a:spAutoFit/>
            </a:bodyPr>
            <a:lstStyle/>
            <a:p>
              <a:pPr eaLnBrk="0" hangingPunct="0">
                <a:defRPr/>
              </a:pPr>
              <a:r>
                <a:rPr lang="en-US" sz="2800" b="1" i="0" dirty="0">
                  <a:solidFill>
                    <a:schemeClr val="bg1"/>
                  </a:solidFill>
                  <a:latin typeface="+mj-lt"/>
                  <a:ea typeface="ＭＳ Ｐゴシック" pitchFamily="-107" charset="-128"/>
                  <a:cs typeface="+mn-cs"/>
                </a:rPr>
                <a:t>Always ask </a:t>
              </a:r>
              <a:r>
                <a:rPr lang="en-US" sz="2800" b="1" i="0" u="sng" dirty="0">
                  <a:solidFill>
                    <a:schemeClr val="bg1"/>
                  </a:solidFill>
                  <a:latin typeface="+mj-lt"/>
                  <a:ea typeface="ＭＳ Ｐゴシック" pitchFamily="-107" charset="-128"/>
                  <a:cs typeface="+mn-cs"/>
                </a:rPr>
                <a:t>why</a:t>
              </a:r>
              <a:r>
                <a:rPr lang="en-US" sz="2800" b="1" dirty="0">
                  <a:solidFill>
                    <a:schemeClr val="bg1"/>
                  </a:solidFill>
                  <a:latin typeface="+mj-lt"/>
                  <a:ea typeface="ＭＳ Ｐゴシック" pitchFamily="-107" charset="-128"/>
                  <a:cs typeface="+mn-cs"/>
                </a:rPr>
                <a:t>.</a:t>
              </a:r>
            </a:p>
          </p:txBody>
        </p:sp>
        <p:sp>
          <p:nvSpPr>
            <p:cNvPr id="8" name="Rectangle 7"/>
            <p:cNvSpPr>
              <a:spLocks noChangeArrowheads="1"/>
            </p:cNvSpPr>
            <p:nvPr/>
          </p:nvSpPr>
          <p:spPr bwMode="auto">
            <a:xfrm>
              <a:off x="609600" y="1981200"/>
              <a:ext cx="2051050" cy="1295400"/>
            </a:xfrm>
            <a:prstGeom prst="rect">
              <a:avLst/>
            </a:prstGeom>
            <a:solidFill>
              <a:srgbClr val="F2F2F2"/>
            </a:solidFill>
            <a:ln w="9525">
              <a:solidFill>
                <a:srgbClr val="004C74"/>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1800" b="1" i="0" dirty="0">
                  <a:latin typeface="+mn-lt"/>
                  <a:ea typeface="ＭＳ Ｐゴシック" pitchFamily="-107" charset="-128"/>
                  <a:cs typeface="+mn-cs"/>
                </a:rPr>
                <a:t>1</a:t>
              </a:r>
            </a:p>
            <a:p>
              <a:pPr algn="ctr" eaLnBrk="0" hangingPunct="0">
                <a:defRPr/>
              </a:pPr>
              <a:r>
                <a:rPr lang="en-US" sz="1800" i="0" dirty="0">
                  <a:latin typeface="+mn-lt"/>
                  <a:ea typeface="ＭＳ Ｐゴシック" pitchFamily="-107" charset="-128"/>
                  <a:cs typeface="+mn-cs"/>
                </a:rPr>
                <a:t>DEFINE YOUR AIM &amp; MEASURES</a:t>
              </a:r>
            </a:p>
          </p:txBody>
        </p:sp>
        <p:sp>
          <p:nvSpPr>
            <p:cNvPr id="17" name="Rectangle 16"/>
            <p:cNvSpPr>
              <a:spLocks noChangeArrowheads="1"/>
            </p:cNvSpPr>
            <p:nvPr/>
          </p:nvSpPr>
          <p:spPr bwMode="auto">
            <a:xfrm>
              <a:off x="3505200" y="1981200"/>
              <a:ext cx="2051050" cy="1295400"/>
            </a:xfrm>
            <a:prstGeom prst="rect">
              <a:avLst/>
            </a:prstGeom>
            <a:solidFill>
              <a:srgbClr val="F2F2F2"/>
            </a:solidFill>
            <a:ln w="9525">
              <a:solidFill>
                <a:srgbClr val="004C74"/>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1800" b="1" i="0" dirty="0">
                  <a:latin typeface="+mn-lt"/>
                  <a:ea typeface="ＭＳ Ｐゴシック" pitchFamily="-107" charset="-128"/>
                  <a:cs typeface="+mn-cs"/>
                </a:rPr>
                <a:t>2</a:t>
              </a:r>
            </a:p>
            <a:p>
              <a:pPr algn="ctr" eaLnBrk="0" hangingPunct="0">
                <a:defRPr/>
              </a:pPr>
              <a:r>
                <a:rPr lang="en-US" sz="1800" i="0" dirty="0">
                  <a:latin typeface="+mn-lt"/>
                  <a:ea typeface="ＭＳ Ｐゴシック" pitchFamily="-107" charset="-128"/>
                  <a:cs typeface="+mn-cs"/>
                </a:rPr>
                <a:t>COLLECT BASELINE DATA</a:t>
              </a:r>
            </a:p>
          </p:txBody>
        </p:sp>
        <p:sp>
          <p:nvSpPr>
            <p:cNvPr id="18" name="Rectangle 17"/>
            <p:cNvSpPr>
              <a:spLocks noChangeArrowheads="1"/>
            </p:cNvSpPr>
            <p:nvPr/>
          </p:nvSpPr>
          <p:spPr bwMode="auto">
            <a:xfrm>
              <a:off x="6477000" y="1981200"/>
              <a:ext cx="2051050" cy="1295400"/>
            </a:xfrm>
            <a:prstGeom prst="rect">
              <a:avLst/>
            </a:prstGeom>
            <a:solidFill>
              <a:srgbClr val="F2F2F2"/>
            </a:solidFill>
            <a:ln w="9525">
              <a:solidFill>
                <a:srgbClr val="004C74"/>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1800" b="1" i="0" dirty="0">
                  <a:latin typeface="+mn-lt"/>
                  <a:ea typeface="ＭＳ Ｐゴシック" pitchFamily="-107" charset="-128"/>
                  <a:cs typeface="+mn-cs"/>
                </a:rPr>
                <a:t>3</a:t>
              </a:r>
            </a:p>
            <a:p>
              <a:pPr algn="ctr" eaLnBrk="0" hangingPunct="0">
                <a:defRPr/>
              </a:pPr>
              <a:r>
                <a:rPr lang="en-US" sz="1800" i="0" dirty="0">
                  <a:latin typeface="+mn-lt"/>
                  <a:ea typeface="ＭＳ Ｐゴシック" pitchFamily="-107" charset="-128"/>
                  <a:cs typeface="+mn-cs"/>
                </a:rPr>
                <a:t>ESTABLISH A CLEAR GOAL</a:t>
              </a:r>
            </a:p>
          </p:txBody>
        </p:sp>
        <p:sp>
          <p:nvSpPr>
            <p:cNvPr id="19" name="Rectangle 18"/>
            <p:cNvSpPr>
              <a:spLocks noChangeArrowheads="1"/>
            </p:cNvSpPr>
            <p:nvPr/>
          </p:nvSpPr>
          <p:spPr bwMode="auto">
            <a:xfrm>
              <a:off x="609600" y="4953000"/>
              <a:ext cx="2051050" cy="1295400"/>
            </a:xfrm>
            <a:prstGeom prst="rect">
              <a:avLst/>
            </a:prstGeom>
            <a:solidFill>
              <a:srgbClr val="F2F2F2"/>
            </a:solidFill>
            <a:ln w="9525">
              <a:solidFill>
                <a:srgbClr val="004C74"/>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1800" b="1" i="0" dirty="0">
                  <a:latin typeface="+mn-lt"/>
                  <a:ea typeface="ＭＳ Ｐゴシック" pitchFamily="-107" charset="-128"/>
                  <a:cs typeface="+mn-cs"/>
                </a:rPr>
                <a:t>4</a:t>
              </a:r>
            </a:p>
            <a:p>
              <a:pPr algn="ctr" eaLnBrk="0" hangingPunct="0">
                <a:defRPr/>
              </a:pPr>
              <a:r>
                <a:rPr lang="en-US" sz="1800" i="0" dirty="0">
                  <a:latin typeface="+mn-lt"/>
                  <a:ea typeface="ＭＳ Ｐゴシック" pitchFamily="-107" charset="-128"/>
                  <a:cs typeface="+mn-cs"/>
                </a:rPr>
                <a:t>CONSISTENTLY COLLECT DATA</a:t>
              </a:r>
            </a:p>
          </p:txBody>
        </p:sp>
        <p:sp>
          <p:nvSpPr>
            <p:cNvPr id="20" name="Rectangle 19"/>
            <p:cNvSpPr>
              <a:spLocks noChangeArrowheads="1"/>
            </p:cNvSpPr>
            <p:nvPr/>
          </p:nvSpPr>
          <p:spPr bwMode="auto">
            <a:xfrm>
              <a:off x="3505200" y="4953000"/>
              <a:ext cx="2051050" cy="1295400"/>
            </a:xfrm>
            <a:prstGeom prst="rect">
              <a:avLst/>
            </a:prstGeom>
            <a:solidFill>
              <a:srgbClr val="F2F2F2"/>
            </a:solidFill>
            <a:ln w="9525">
              <a:solidFill>
                <a:srgbClr val="004C74"/>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1800" b="1" i="0" dirty="0">
                  <a:latin typeface="+mn-lt"/>
                  <a:ea typeface="ＭＳ Ｐゴシック" pitchFamily="-107" charset="-128"/>
                  <a:cs typeface="+mn-cs"/>
                </a:rPr>
                <a:t>5</a:t>
              </a:r>
            </a:p>
            <a:p>
              <a:pPr algn="ctr" eaLnBrk="0" hangingPunct="0">
                <a:defRPr/>
              </a:pPr>
              <a:r>
                <a:rPr lang="en-US" sz="1800" i="0" dirty="0">
                  <a:latin typeface="+mn-lt"/>
                  <a:ea typeface="ＭＳ Ｐゴシック" pitchFamily="-107" charset="-128"/>
                  <a:cs typeface="+mn-cs"/>
                </a:rPr>
                <a:t>CHART YOUR PROGRESS</a:t>
              </a:r>
            </a:p>
          </p:txBody>
        </p:sp>
        <p:sp>
          <p:nvSpPr>
            <p:cNvPr id="21" name="Rectangle 20"/>
            <p:cNvSpPr>
              <a:spLocks noChangeArrowheads="1"/>
            </p:cNvSpPr>
            <p:nvPr/>
          </p:nvSpPr>
          <p:spPr bwMode="auto">
            <a:xfrm>
              <a:off x="6477000" y="4953000"/>
              <a:ext cx="2051050" cy="1295400"/>
            </a:xfrm>
            <a:prstGeom prst="rect">
              <a:avLst/>
            </a:prstGeom>
            <a:solidFill>
              <a:srgbClr val="F2F2F2"/>
            </a:solidFill>
            <a:ln w="9525">
              <a:solidFill>
                <a:srgbClr val="004C74"/>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sz="1800" b="1" i="0" dirty="0">
                  <a:latin typeface="+mn-lt"/>
                  <a:ea typeface="ＭＳ Ｐゴシック" pitchFamily="-107" charset="-128"/>
                  <a:cs typeface="+mn-cs"/>
                </a:rPr>
                <a:t>6</a:t>
              </a:r>
            </a:p>
            <a:p>
              <a:pPr algn="ctr" eaLnBrk="0" hangingPunct="0">
                <a:defRPr/>
              </a:pPr>
              <a:r>
                <a:rPr lang="en-US" sz="1800" i="0" dirty="0">
                  <a:latin typeface="+mn-lt"/>
                  <a:ea typeface="ＭＳ Ｐゴシック" pitchFamily="-107" charset="-128"/>
                  <a:cs typeface="+mn-cs"/>
                </a:rPr>
                <a:t>ASK</a:t>
              </a:r>
            </a:p>
            <a:p>
              <a:pPr algn="ctr" eaLnBrk="0" hangingPunct="0">
                <a:defRPr/>
              </a:pPr>
              <a:r>
                <a:rPr lang="en-US" sz="1800" i="0" dirty="0">
                  <a:latin typeface="+mn-lt"/>
                  <a:ea typeface="ＭＳ Ｐゴシック" pitchFamily="-107" charset="-128"/>
                  <a:cs typeface="+mn-cs"/>
                </a:rPr>
                <a:t>QUESTIONS</a:t>
              </a:r>
            </a:p>
          </p:txBody>
        </p:sp>
        <p:cxnSp>
          <p:nvCxnSpPr>
            <p:cNvPr id="92172" name="Straight Arrow Connector 22"/>
            <p:cNvCxnSpPr>
              <a:cxnSpLocks noChangeShapeType="1"/>
              <a:stCxn id="8" idx="3"/>
              <a:endCxn id="17" idx="1"/>
            </p:cNvCxnSpPr>
            <p:nvPr/>
          </p:nvCxnSpPr>
          <p:spPr bwMode="auto">
            <a:xfrm>
              <a:off x="2660650" y="2628900"/>
              <a:ext cx="844550" cy="1588"/>
            </a:xfrm>
            <a:prstGeom prst="straightConnector1">
              <a:avLst/>
            </a:prstGeom>
            <a:noFill/>
            <a:ln w="41275">
              <a:solidFill>
                <a:srgbClr val="005684"/>
              </a:solidFill>
              <a:round/>
              <a:headEnd/>
              <a:tailEnd type="arrow" w="med" len="med"/>
            </a:ln>
          </p:spPr>
        </p:cxnSp>
        <p:cxnSp>
          <p:nvCxnSpPr>
            <p:cNvPr id="92173" name="Straight Arrow Connector 23"/>
            <p:cNvCxnSpPr>
              <a:cxnSpLocks noChangeShapeType="1"/>
              <a:stCxn id="17" idx="3"/>
              <a:endCxn id="18" idx="1"/>
            </p:cNvCxnSpPr>
            <p:nvPr/>
          </p:nvCxnSpPr>
          <p:spPr bwMode="auto">
            <a:xfrm>
              <a:off x="5556250" y="2628900"/>
              <a:ext cx="920750" cy="1588"/>
            </a:xfrm>
            <a:prstGeom prst="straightConnector1">
              <a:avLst/>
            </a:prstGeom>
            <a:noFill/>
            <a:ln w="41275">
              <a:solidFill>
                <a:srgbClr val="005684"/>
              </a:solidFill>
              <a:round/>
              <a:headEnd/>
              <a:tailEnd type="arrow" w="med" len="med"/>
            </a:ln>
          </p:spPr>
        </p:cxnSp>
        <p:cxnSp>
          <p:nvCxnSpPr>
            <p:cNvPr id="92174" name="Straight Arrow Connector 29"/>
            <p:cNvCxnSpPr>
              <a:cxnSpLocks noChangeShapeType="1"/>
              <a:stCxn id="19" idx="3"/>
              <a:endCxn id="20" idx="1"/>
            </p:cNvCxnSpPr>
            <p:nvPr/>
          </p:nvCxnSpPr>
          <p:spPr bwMode="auto">
            <a:xfrm>
              <a:off x="2660650" y="5600700"/>
              <a:ext cx="844550" cy="1588"/>
            </a:xfrm>
            <a:prstGeom prst="straightConnector1">
              <a:avLst/>
            </a:prstGeom>
            <a:noFill/>
            <a:ln w="41275">
              <a:solidFill>
                <a:srgbClr val="005684"/>
              </a:solidFill>
              <a:round/>
              <a:headEnd/>
              <a:tailEnd type="arrow" w="med" len="med"/>
            </a:ln>
          </p:spPr>
        </p:cxnSp>
        <p:cxnSp>
          <p:nvCxnSpPr>
            <p:cNvPr id="92175" name="Straight Arrow Connector 32"/>
            <p:cNvCxnSpPr>
              <a:cxnSpLocks noChangeShapeType="1"/>
              <a:stCxn id="20" idx="3"/>
              <a:endCxn id="21" idx="1"/>
            </p:cNvCxnSpPr>
            <p:nvPr/>
          </p:nvCxnSpPr>
          <p:spPr bwMode="auto">
            <a:xfrm>
              <a:off x="5556250" y="5600700"/>
              <a:ext cx="920750" cy="1588"/>
            </a:xfrm>
            <a:prstGeom prst="straightConnector1">
              <a:avLst/>
            </a:prstGeom>
            <a:noFill/>
            <a:ln w="41275">
              <a:solidFill>
                <a:srgbClr val="005684"/>
              </a:solidFill>
              <a:round/>
              <a:headEnd/>
              <a:tailEnd type="arrow" w="med" len="med"/>
            </a:ln>
          </p:spPr>
        </p:cxnSp>
        <p:cxnSp>
          <p:nvCxnSpPr>
            <p:cNvPr id="92176" name="Elbow Connector 36"/>
            <p:cNvCxnSpPr>
              <a:cxnSpLocks noChangeShapeType="1"/>
              <a:stCxn id="18" idx="2"/>
              <a:endCxn id="19" idx="0"/>
            </p:cNvCxnSpPr>
            <p:nvPr/>
          </p:nvCxnSpPr>
          <p:spPr bwMode="auto">
            <a:xfrm rot="5400000">
              <a:off x="3730625" y="1181100"/>
              <a:ext cx="1676400" cy="5867400"/>
            </a:xfrm>
            <a:prstGeom prst="bentConnector3">
              <a:avLst>
                <a:gd name="adj1" fmla="val 50000"/>
              </a:avLst>
            </a:prstGeom>
            <a:noFill/>
            <a:ln w="41275">
              <a:solidFill>
                <a:srgbClr val="004C74"/>
              </a:solidFill>
              <a:round/>
              <a:headEnd/>
              <a:tailEnd type="arrow" w="med" len="med"/>
            </a:ln>
          </p:spPr>
        </p:cxnSp>
      </p:grpSp>
      <p:pic>
        <p:nvPicPr>
          <p:cNvPr id="92164" name="Picture 39" descr="NIATxLogo.jpg"/>
          <p:cNvPicPr>
            <a:picLocks noChangeAspect="1"/>
          </p:cNvPicPr>
          <p:nvPr/>
        </p:nvPicPr>
        <p:blipFill>
          <a:blip r:embed="rId3"/>
          <a:srcRect/>
          <a:stretch>
            <a:fillRect/>
          </a:stretch>
        </p:blipFill>
        <p:spPr bwMode="auto">
          <a:xfrm>
            <a:off x="457200" y="152400"/>
            <a:ext cx="3295650" cy="1279525"/>
          </a:xfrm>
          <a:prstGeom prst="rect">
            <a:avLst/>
          </a:prstGeom>
          <a:noFill/>
          <a:ln w="9525">
            <a:noFill/>
            <a:miter lim="800000"/>
            <a:headEnd/>
            <a:tailEnd/>
          </a:ln>
        </p:spPr>
      </p:pic>
    </p:spTree>
    <p:extLst>
      <p:ext uri="{BB962C8B-B14F-4D97-AF65-F5344CB8AC3E}">
        <p14:creationId xmlns:p14="http://schemas.microsoft.com/office/powerpoint/2010/main" val="6710800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3"/>
          <a:srcRect/>
          <a:stretch>
            <a:fillRect/>
          </a:stretch>
        </p:blipFill>
        <p:spPr bwMode="auto">
          <a:xfrm>
            <a:off x="-152400" y="0"/>
            <a:ext cx="10406063" cy="6934200"/>
          </a:xfrm>
          <a:prstGeom prst="rect">
            <a:avLst/>
          </a:prstGeom>
          <a:noFill/>
          <a:ln w="9525">
            <a:noFill/>
            <a:miter lim="800000"/>
            <a:headEnd/>
            <a:tailEnd/>
          </a:ln>
        </p:spPr>
      </p:pic>
      <p:sp>
        <p:nvSpPr>
          <p:cNvPr id="4098" name="Rectangle 4"/>
          <p:cNvSpPr>
            <a:spLocks noGrp="1" noChangeArrowheads="1"/>
          </p:cNvSpPr>
          <p:nvPr>
            <p:ph type="title"/>
          </p:nvPr>
        </p:nvSpPr>
        <p:spPr>
          <a:xfrm>
            <a:off x="0" y="228600"/>
            <a:ext cx="8458200" cy="1143000"/>
          </a:xfrm>
        </p:spPr>
        <p:txBody>
          <a:bodyPr anchor="t"/>
          <a:lstStyle/>
          <a:p>
            <a:pPr algn="l">
              <a:defRPr/>
            </a:pPr>
            <a:r>
              <a:rPr lang="en-US" sz="4000" b="1" i="1" dirty="0" smtClean="0">
                <a:solidFill>
                  <a:schemeClr val="accent3">
                    <a:lumMod val="95000"/>
                  </a:schemeClr>
                </a:solidFill>
                <a:ea typeface="ＭＳ Ｐゴシック" pitchFamily="-107" charset="-128"/>
                <a:cs typeface="ＭＳ Ｐゴシック" pitchFamily="-65" charset="-128"/>
              </a:rPr>
              <a:t>2. Collect baseline data.</a:t>
            </a:r>
          </a:p>
        </p:txBody>
      </p:sp>
      <p:sp>
        <p:nvSpPr>
          <p:cNvPr id="5" name="TextBox 4"/>
          <p:cNvSpPr txBox="1"/>
          <p:nvPr/>
        </p:nvSpPr>
        <p:spPr>
          <a:xfrm>
            <a:off x="1447800" y="2667000"/>
            <a:ext cx="7391400" cy="3416300"/>
          </a:xfrm>
          <a:prstGeom prst="rect">
            <a:avLst/>
          </a:prstGeom>
          <a:solidFill>
            <a:schemeClr val="bg1">
              <a:lumMod val="85000"/>
              <a:alpha val="80000"/>
            </a:schemeClr>
          </a:solidFill>
        </p:spPr>
        <p:txBody>
          <a:bodyPr>
            <a:prstTxWarp prst="textNoShape">
              <a:avLst/>
            </a:prstTxWarp>
            <a:spAutoFit/>
          </a:bodyPr>
          <a:lstStyle/>
          <a:p>
            <a:pPr eaLnBrk="0" hangingPunct="0">
              <a:defRPr/>
            </a:pPr>
            <a:r>
              <a:rPr lang="en-US" b="1">
                <a:solidFill>
                  <a:srgbClr val="004C74"/>
                </a:solidFill>
                <a:latin typeface="Arial" pitchFamily="1" charset="0"/>
                <a:ea typeface="Arial" pitchFamily="1" charset="0"/>
                <a:cs typeface="Arial" pitchFamily="1" charset="0"/>
              </a:rPr>
              <a:t>QUESTIONS TO ASK:</a:t>
            </a:r>
          </a:p>
          <a:p>
            <a:pPr eaLnBrk="0" hangingPunct="0">
              <a:buFont typeface="Arial" pitchFamily="1" charset="0"/>
              <a:buAutoNum type="alphaUcPeriod"/>
              <a:defRPr/>
            </a:pPr>
            <a:r>
              <a:rPr lang="en-US">
                <a:solidFill>
                  <a:srgbClr val="004C74"/>
                </a:solidFill>
                <a:latin typeface="Arial" pitchFamily="1" charset="0"/>
                <a:ea typeface="Arial" pitchFamily="1" charset="0"/>
                <a:cs typeface="Arial" pitchFamily="1" charset="0"/>
              </a:rPr>
              <a:t>Was the data defined to ensure that we collect exactly the information needed?</a:t>
            </a:r>
          </a:p>
          <a:p>
            <a:pPr eaLnBrk="0" hangingPunct="0">
              <a:buFont typeface="Arial" pitchFamily="1" charset="0"/>
              <a:buAutoNum type="alphaUcPeriod"/>
              <a:defRPr/>
            </a:pPr>
            <a:r>
              <a:rPr lang="en-US">
                <a:solidFill>
                  <a:srgbClr val="004C74"/>
                </a:solidFill>
                <a:latin typeface="Arial" pitchFamily="1" charset="0"/>
                <a:ea typeface="Arial" pitchFamily="1" charset="0"/>
                <a:cs typeface="Arial" pitchFamily="1" charset="0"/>
              </a:rPr>
              <a:t>How accurate is the data? Does accuracy matter?</a:t>
            </a:r>
          </a:p>
          <a:p>
            <a:pPr eaLnBrk="0" hangingPunct="0">
              <a:buFont typeface="Arial" pitchFamily="1" charset="0"/>
              <a:buAutoNum type="alphaUcPeriod"/>
              <a:defRPr/>
            </a:pPr>
            <a:r>
              <a:rPr lang="en-US">
                <a:solidFill>
                  <a:srgbClr val="004C74"/>
                </a:solidFill>
                <a:latin typeface="Arial" pitchFamily="1" charset="0"/>
                <a:ea typeface="Arial" pitchFamily="1" charset="0"/>
                <a:cs typeface="Arial" pitchFamily="1" charset="0"/>
              </a:rPr>
              <a:t>Does the process ensure that the measures will be collected consistently?</a:t>
            </a:r>
          </a:p>
          <a:p>
            <a:pPr eaLnBrk="0" hangingPunct="0">
              <a:buFont typeface="Arial" pitchFamily="1" charset="0"/>
              <a:buAutoNum type="alphaUcPeriod"/>
              <a:defRPr/>
            </a:pPr>
            <a:r>
              <a:rPr lang="en-US">
                <a:solidFill>
                  <a:srgbClr val="004C74"/>
                </a:solidFill>
                <a:latin typeface="Arial" pitchFamily="1" charset="0"/>
                <a:ea typeface="Arial" pitchFamily="1" charset="0"/>
                <a:cs typeface="Arial" pitchFamily="1" charset="0"/>
              </a:rPr>
              <a:t>Do trade-offs exist? Is quality more important than the time required to collect data?</a:t>
            </a:r>
            <a:endParaRPr lang="en-US" i="0">
              <a:solidFill>
                <a:srgbClr val="004C74"/>
              </a:solidFill>
              <a:latin typeface="Arial" pitchFamily="1" charset="0"/>
              <a:ea typeface="Arial" pitchFamily="1" charset="0"/>
              <a:cs typeface="Arial" pitchFamily="1" charset="0"/>
            </a:endParaRPr>
          </a:p>
        </p:txBody>
      </p:sp>
      <p:sp>
        <p:nvSpPr>
          <p:cNvPr id="96261" name="Rectangle 5"/>
          <p:cNvSpPr>
            <a:spLocks noChangeArrowheads="1"/>
          </p:cNvSpPr>
          <p:nvPr/>
        </p:nvSpPr>
        <p:spPr bwMode="auto">
          <a:xfrm>
            <a:off x="3276600" y="990600"/>
            <a:ext cx="3733800" cy="1323975"/>
          </a:xfrm>
          <a:prstGeom prst="rect">
            <a:avLst/>
          </a:prstGeom>
          <a:noFill/>
          <a:ln w="9525">
            <a:noFill/>
            <a:miter lim="800000"/>
            <a:headEnd/>
            <a:tailEnd/>
          </a:ln>
        </p:spPr>
        <p:txBody>
          <a:bodyPr>
            <a:prstTxWarp prst="textNoShape">
              <a:avLst/>
            </a:prstTxWarp>
            <a:spAutoFit/>
          </a:bodyPr>
          <a:lstStyle/>
          <a:p>
            <a:pPr eaLnBrk="0" hangingPunct="0"/>
            <a:r>
              <a:rPr lang="en-US" sz="2800" b="1">
                <a:solidFill>
                  <a:srgbClr val="004C74"/>
                </a:solidFill>
                <a:latin typeface="Arial" pitchFamily="1" charset="0"/>
                <a:ea typeface="Arial" pitchFamily="1" charset="0"/>
                <a:cs typeface="Arial" pitchFamily="1" charset="0"/>
              </a:rPr>
              <a:t>Never start a change </a:t>
            </a:r>
          </a:p>
          <a:p>
            <a:pPr eaLnBrk="0" hangingPunct="0"/>
            <a:r>
              <a:rPr lang="en-US" sz="2800" b="1">
                <a:solidFill>
                  <a:srgbClr val="004C74"/>
                </a:solidFill>
                <a:latin typeface="Arial" pitchFamily="1" charset="0"/>
                <a:ea typeface="Arial" pitchFamily="1" charset="0"/>
                <a:cs typeface="Arial" pitchFamily="1" charset="0"/>
              </a:rPr>
              <a:t>project without it.</a:t>
            </a:r>
          </a:p>
          <a:p>
            <a:pPr eaLnBrk="0" hangingPunct="0"/>
            <a:r>
              <a:rPr lang="en-US">
                <a:solidFill>
                  <a:srgbClr val="004C74"/>
                </a:solidFill>
                <a:latin typeface="Arial" pitchFamily="1" charset="0"/>
                <a:ea typeface="Arial" pitchFamily="1" charset="0"/>
                <a:cs typeface="Arial" pitchFamily="1" charset="0"/>
              </a:rPr>
              <a:t>	</a:t>
            </a:r>
          </a:p>
        </p:txBody>
      </p:sp>
    </p:spTree>
    <p:extLst>
      <p:ext uri="{BB962C8B-B14F-4D97-AF65-F5344CB8AC3E}">
        <p14:creationId xmlns:p14="http://schemas.microsoft.com/office/powerpoint/2010/main" val="37427186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srcRect/>
          <a:stretch>
            <a:fillRect/>
          </a:stretch>
        </p:blipFill>
        <p:spPr bwMode="auto">
          <a:xfrm>
            <a:off x="0" y="1524000"/>
            <a:ext cx="3805238" cy="5334000"/>
          </a:xfrm>
          <a:prstGeom prst="rect">
            <a:avLst/>
          </a:prstGeom>
          <a:noFill/>
          <a:ln w="9525">
            <a:noFill/>
            <a:miter lim="800000"/>
            <a:headEnd/>
            <a:tailEnd/>
          </a:ln>
        </p:spPr>
      </p:pic>
      <p:sp>
        <p:nvSpPr>
          <p:cNvPr id="98307" name="Rectangle 4"/>
          <p:cNvSpPr>
            <a:spLocks noGrp="1" noChangeArrowheads="1"/>
          </p:cNvSpPr>
          <p:nvPr>
            <p:ph type="title"/>
          </p:nvPr>
        </p:nvSpPr>
        <p:spPr bwMode="auto">
          <a:xfrm>
            <a:off x="457200" y="381000"/>
            <a:ext cx="6400800" cy="1143000"/>
          </a:xfrm>
          <a:noFill/>
          <a:ln>
            <a:miter lim="800000"/>
            <a:headEnd/>
            <a:tailEnd/>
          </a:ln>
        </p:spPr>
        <p:txBody>
          <a:bodyPr wrap="square" lIns="91440" tIns="45720" rIns="91440" bIns="45720" numCol="1" anchor="t" anchorCtr="0" compatLnSpc="1">
            <a:prstTxWarp prst="textNoShape">
              <a:avLst/>
            </a:prstTxWarp>
          </a:bodyPr>
          <a:lstStyle/>
          <a:p>
            <a:pPr algn="l"/>
            <a:r>
              <a:rPr lang="en-US" sz="4000" b="1" i="1">
                <a:solidFill>
                  <a:srgbClr val="004C74"/>
                </a:solidFill>
              </a:rPr>
              <a:t>3. Establish a clear goal.</a:t>
            </a:r>
          </a:p>
        </p:txBody>
      </p:sp>
      <p:sp>
        <p:nvSpPr>
          <p:cNvPr id="5" name="TextBox 4"/>
          <p:cNvSpPr txBox="1">
            <a:spLocks noChangeArrowheads="1"/>
          </p:cNvSpPr>
          <p:nvPr/>
        </p:nvSpPr>
        <p:spPr bwMode="auto">
          <a:xfrm>
            <a:off x="1066800" y="4495800"/>
            <a:ext cx="7696200" cy="954088"/>
          </a:xfrm>
          <a:prstGeom prst="rect">
            <a:avLst/>
          </a:prstGeom>
          <a:solidFill>
            <a:srgbClr val="D9D9D9"/>
          </a:solidFill>
          <a:ln w="9525">
            <a:noFill/>
            <a:miter lim="800000"/>
            <a:headEnd/>
            <a:tailEnd/>
          </a:ln>
          <a:effectLst>
            <a:outerShdw blurRad="50800" dist="38100" dir="2700000" algn="tl" rotWithShape="0">
              <a:srgbClr val="000000">
                <a:alpha val="39999"/>
              </a:srgbClr>
            </a:outerShdw>
          </a:effectLst>
        </p:spPr>
        <p:txBody>
          <a:bodyPr>
            <a:prstTxWarp prst="textNoShape">
              <a:avLst/>
            </a:prstTxWarp>
            <a:spAutoFit/>
          </a:bodyPr>
          <a:lstStyle/>
          <a:p>
            <a:pPr eaLnBrk="0" hangingPunct="0">
              <a:defRPr/>
            </a:pPr>
            <a:r>
              <a:rPr lang="en-US" sz="2800" i="0" dirty="0">
                <a:solidFill>
                  <a:srgbClr val="004C74"/>
                </a:solidFill>
                <a:latin typeface="+mj-lt"/>
                <a:ea typeface="ＭＳ Ｐゴシック" pitchFamily="-107" charset="-128"/>
                <a:cs typeface="+mn-cs"/>
              </a:rPr>
              <a:t>This ensures that the </a:t>
            </a:r>
            <a:r>
              <a:rPr lang="en-US" sz="2800" b="1" i="0" dirty="0">
                <a:solidFill>
                  <a:srgbClr val="004C74"/>
                </a:solidFill>
                <a:latin typeface="+mj-lt"/>
                <a:ea typeface="ＭＳ Ｐゴシック" pitchFamily="-107" charset="-128"/>
                <a:cs typeface="+mn-cs"/>
              </a:rPr>
              <a:t>results</a:t>
            </a:r>
            <a:r>
              <a:rPr lang="en-US" sz="2800" i="0" dirty="0">
                <a:solidFill>
                  <a:srgbClr val="004C74"/>
                </a:solidFill>
                <a:latin typeface="+mj-lt"/>
                <a:ea typeface="ＭＳ Ｐゴシック" pitchFamily="-107" charset="-128"/>
                <a:cs typeface="+mn-cs"/>
              </a:rPr>
              <a:t> are </a:t>
            </a:r>
            <a:r>
              <a:rPr lang="en-US" sz="2800" dirty="0">
                <a:solidFill>
                  <a:srgbClr val="004C74"/>
                </a:solidFill>
                <a:latin typeface="+mj-lt"/>
                <a:ea typeface="ＭＳ Ｐゴシック" pitchFamily="-107" charset="-128"/>
                <a:cs typeface="+mn-cs"/>
              </a:rPr>
              <a:t>interpretable</a:t>
            </a:r>
            <a:r>
              <a:rPr lang="en-US" sz="2800" i="0" dirty="0">
                <a:solidFill>
                  <a:srgbClr val="004C74"/>
                </a:solidFill>
                <a:latin typeface="+mj-lt"/>
                <a:ea typeface="ＭＳ Ｐゴシック" pitchFamily="-107" charset="-128"/>
                <a:cs typeface="+mn-cs"/>
              </a:rPr>
              <a:t> and </a:t>
            </a:r>
            <a:r>
              <a:rPr lang="en-US" sz="2800" dirty="0">
                <a:solidFill>
                  <a:srgbClr val="004C74"/>
                </a:solidFill>
                <a:latin typeface="+mj-lt"/>
                <a:ea typeface="ＭＳ Ｐゴシック" pitchFamily="-107" charset="-128"/>
                <a:cs typeface="+mn-cs"/>
              </a:rPr>
              <a:t>accepted</a:t>
            </a:r>
            <a:r>
              <a:rPr lang="en-US" sz="2800" i="0" dirty="0">
                <a:solidFill>
                  <a:srgbClr val="004C74"/>
                </a:solidFill>
                <a:latin typeface="+mj-lt"/>
                <a:ea typeface="ＭＳ Ｐゴシック" pitchFamily="-107" charset="-128"/>
                <a:cs typeface="+mn-cs"/>
              </a:rPr>
              <a:t> within the organization.</a:t>
            </a:r>
          </a:p>
        </p:txBody>
      </p:sp>
      <p:sp>
        <p:nvSpPr>
          <p:cNvPr id="98309" name="Rectangle 5"/>
          <p:cNvSpPr>
            <a:spLocks noChangeArrowheads="1"/>
          </p:cNvSpPr>
          <p:nvPr/>
        </p:nvSpPr>
        <p:spPr bwMode="auto">
          <a:xfrm>
            <a:off x="3276600" y="1295400"/>
            <a:ext cx="5867400" cy="1816100"/>
          </a:xfrm>
          <a:prstGeom prst="rect">
            <a:avLst/>
          </a:prstGeom>
          <a:noFill/>
          <a:ln w="9525">
            <a:noFill/>
            <a:miter lim="800000"/>
            <a:headEnd/>
            <a:tailEnd/>
          </a:ln>
        </p:spPr>
        <p:txBody>
          <a:bodyPr>
            <a:prstTxWarp prst="textNoShape">
              <a:avLst/>
            </a:prstTxWarp>
            <a:spAutoFit/>
          </a:bodyPr>
          <a:lstStyle/>
          <a:p>
            <a:pPr eaLnBrk="0" hangingPunct="0"/>
            <a:r>
              <a:rPr lang="en-US" sz="2800" b="1" i="0">
                <a:solidFill>
                  <a:srgbClr val="004C74"/>
                </a:solidFill>
                <a:latin typeface="Arial" pitchFamily="1" charset="0"/>
                <a:ea typeface="Arial" pitchFamily="1" charset="0"/>
                <a:cs typeface="Arial" pitchFamily="1" charset="0"/>
              </a:rPr>
              <a:t>A goal should:</a:t>
            </a:r>
          </a:p>
          <a:p>
            <a:pPr eaLnBrk="0" hangingPunct="0">
              <a:buFontTx/>
              <a:buChar char="-"/>
            </a:pPr>
            <a:r>
              <a:rPr lang="en-US" sz="2800" i="0">
                <a:latin typeface="Arial" pitchFamily="1" charset="0"/>
                <a:ea typeface="Arial" pitchFamily="1" charset="0"/>
                <a:cs typeface="Arial" pitchFamily="1" charset="0"/>
              </a:rPr>
              <a:t> Be realistic yet ambitious</a:t>
            </a:r>
          </a:p>
          <a:p>
            <a:pPr eaLnBrk="0" hangingPunct="0">
              <a:buFontTx/>
              <a:buChar char="-"/>
            </a:pPr>
            <a:r>
              <a:rPr lang="en-US" sz="2800" i="0">
                <a:latin typeface="Arial" pitchFamily="1" charset="0"/>
                <a:ea typeface="Arial" pitchFamily="1" charset="0"/>
                <a:cs typeface="Arial" pitchFamily="1" charset="0"/>
              </a:rPr>
              <a:t> Be linked to project objectives</a:t>
            </a:r>
          </a:p>
          <a:p>
            <a:pPr eaLnBrk="0" hangingPunct="0">
              <a:buFontTx/>
              <a:buChar char="-"/>
            </a:pPr>
            <a:r>
              <a:rPr lang="en-US" sz="2800" i="0">
                <a:latin typeface="Arial" pitchFamily="1" charset="0"/>
                <a:ea typeface="Arial" pitchFamily="1" charset="0"/>
                <a:cs typeface="Arial" pitchFamily="1" charset="0"/>
              </a:rPr>
              <a:t> Avoid confusion</a:t>
            </a:r>
            <a:r>
              <a:rPr lang="en-US" i="0">
                <a:solidFill>
                  <a:srgbClr val="004C74"/>
                </a:solidFill>
                <a:latin typeface="Arial" pitchFamily="1" charset="0"/>
                <a:ea typeface="Arial" pitchFamily="1" charset="0"/>
                <a:cs typeface="Arial" pitchFamily="1" charset="0"/>
              </a:rPr>
              <a:t>	</a:t>
            </a:r>
          </a:p>
        </p:txBody>
      </p:sp>
    </p:spTree>
    <p:extLst>
      <p:ext uri="{BB962C8B-B14F-4D97-AF65-F5344CB8AC3E}">
        <p14:creationId xmlns:p14="http://schemas.microsoft.com/office/powerpoint/2010/main" val="19356691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p:nvPr>
        </p:nvSpPr>
        <p:spPr bwMode="auto">
          <a:xfrm>
            <a:off x="533400" y="381000"/>
            <a:ext cx="7162800" cy="1143000"/>
          </a:xfrm>
          <a:noFill/>
          <a:ln>
            <a:miter lim="800000"/>
            <a:headEnd/>
            <a:tailEnd/>
          </a:ln>
        </p:spPr>
        <p:txBody>
          <a:bodyPr wrap="square" lIns="91440" tIns="45720" rIns="91440" bIns="45720" numCol="1" anchor="t" anchorCtr="0" compatLnSpc="1">
            <a:prstTxWarp prst="textNoShape">
              <a:avLst/>
            </a:prstTxWarp>
          </a:bodyPr>
          <a:lstStyle/>
          <a:p>
            <a:pPr algn="l"/>
            <a:r>
              <a:rPr lang="en-US" sz="4000" b="1" i="1">
                <a:solidFill>
                  <a:srgbClr val="004C74"/>
                </a:solidFill>
              </a:rPr>
              <a:t>4. Consistently collect data.</a:t>
            </a:r>
          </a:p>
        </p:txBody>
      </p:sp>
      <p:grpSp>
        <p:nvGrpSpPr>
          <p:cNvPr id="2" name="Group 10"/>
          <p:cNvGrpSpPr>
            <a:grpSpLocks/>
          </p:cNvGrpSpPr>
          <p:nvPr/>
        </p:nvGrpSpPr>
        <p:grpSpPr bwMode="auto">
          <a:xfrm>
            <a:off x="4240213" y="2608263"/>
            <a:ext cx="5038725" cy="3640137"/>
            <a:chOff x="4240150" y="895350"/>
            <a:chExt cx="5038876" cy="3639966"/>
          </a:xfrm>
        </p:grpSpPr>
        <p:pic>
          <p:nvPicPr>
            <p:cNvPr id="100358" name="Picture 2"/>
            <p:cNvPicPr>
              <a:picLocks noChangeAspect="1" noChangeArrowheads="1"/>
            </p:cNvPicPr>
            <p:nvPr/>
          </p:nvPicPr>
          <p:blipFill>
            <a:blip r:embed="rId3"/>
            <a:srcRect/>
            <a:stretch>
              <a:fillRect/>
            </a:stretch>
          </p:blipFill>
          <p:spPr bwMode="auto">
            <a:xfrm>
              <a:off x="5095875" y="895350"/>
              <a:ext cx="4048125" cy="2686050"/>
            </a:xfrm>
            <a:prstGeom prst="rect">
              <a:avLst/>
            </a:prstGeom>
            <a:noFill/>
            <a:ln w="9525">
              <a:noFill/>
              <a:miter lim="800000"/>
              <a:headEnd/>
              <a:tailEnd/>
            </a:ln>
          </p:spPr>
        </p:pic>
        <p:sp>
          <p:nvSpPr>
            <p:cNvPr id="7" name="TextBox 6"/>
            <p:cNvSpPr txBox="1"/>
            <p:nvPr/>
          </p:nvSpPr>
          <p:spPr>
            <a:xfrm rot="20574376">
              <a:off x="4240150" y="2764716"/>
              <a:ext cx="1665841" cy="584775"/>
            </a:xfrm>
            <a:prstGeom prst="rect">
              <a:avLst/>
            </a:prstGeom>
            <a:noFill/>
            <a:scene3d>
              <a:camera prst="isometricTopUp"/>
              <a:lightRig rig="threePt" dir="t"/>
            </a:scene3d>
          </p:spPr>
          <p:txBody>
            <a:bodyPr wrap="none">
              <a:spAutoFit/>
            </a:bodyPr>
            <a:lstStyle/>
            <a:p>
              <a:pPr eaLnBrk="0" hangingPunct="0">
                <a:defRPr/>
              </a:pPr>
              <a:r>
                <a:rPr lang="en-US" sz="3200" dirty="0">
                  <a:latin typeface="Prestige Elite Std" pitchFamily="49" charset="0"/>
                  <a:ea typeface="ＭＳ Ｐゴシック" pitchFamily="-107" charset="-128"/>
                  <a:cs typeface="+mn-cs"/>
                </a:rPr>
                <a:t>Monday</a:t>
              </a:r>
            </a:p>
          </p:txBody>
        </p:sp>
        <p:sp>
          <p:nvSpPr>
            <p:cNvPr id="8" name="TextBox 7"/>
            <p:cNvSpPr txBox="1"/>
            <p:nvPr/>
          </p:nvSpPr>
          <p:spPr>
            <a:xfrm rot="20574376">
              <a:off x="5072897" y="3185635"/>
              <a:ext cx="1912703" cy="584775"/>
            </a:xfrm>
            <a:prstGeom prst="rect">
              <a:avLst/>
            </a:prstGeom>
            <a:noFill/>
            <a:scene3d>
              <a:camera prst="isometricTopUp"/>
              <a:lightRig rig="threePt" dir="t"/>
            </a:scene3d>
          </p:spPr>
          <p:txBody>
            <a:bodyPr wrap="none">
              <a:spAutoFit/>
            </a:bodyPr>
            <a:lstStyle/>
            <a:p>
              <a:pPr eaLnBrk="0" hangingPunct="0">
                <a:defRPr/>
              </a:pPr>
              <a:r>
                <a:rPr lang="en-US" sz="3200" dirty="0">
                  <a:latin typeface="Prestige Elite Std" pitchFamily="49" charset="0"/>
                  <a:ea typeface="ＭＳ Ｐゴシック" pitchFamily="-107" charset="-128"/>
                  <a:cs typeface="+mn-cs"/>
                </a:rPr>
                <a:t>Tuesday</a:t>
              </a:r>
            </a:p>
          </p:txBody>
        </p:sp>
        <p:sp>
          <p:nvSpPr>
            <p:cNvPr id="9" name="TextBox 8"/>
            <p:cNvSpPr txBox="1"/>
            <p:nvPr/>
          </p:nvSpPr>
          <p:spPr>
            <a:xfrm rot="20390168">
              <a:off x="5796128" y="3666589"/>
              <a:ext cx="2406428" cy="584775"/>
            </a:xfrm>
            <a:prstGeom prst="rect">
              <a:avLst/>
            </a:prstGeom>
            <a:noFill/>
            <a:scene3d>
              <a:camera prst="isometricTopUp"/>
              <a:lightRig rig="threePt" dir="t"/>
            </a:scene3d>
          </p:spPr>
          <p:txBody>
            <a:bodyPr wrap="none">
              <a:spAutoFit/>
            </a:bodyPr>
            <a:lstStyle/>
            <a:p>
              <a:pPr eaLnBrk="0" hangingPunct="0">
                <a:defRPr/>
              </a:pPr>
              <a:r>
                <a:rPr lang="en-US" sz="3200" dirty="0">
                  <a:latin typeface="Prestige Elite Std" pitchFamily="49" charset="0"/>
                  <a:ea typeface="ＭＳ Ｐゴシック" pitchFamily="-107" charset="-128"/>
                  <a:cs typeface="+mn-cs"/>
                </a:rPr>
                <a:t>Wednesday</a:t>
              </a:r>
            </a:p>
          </p:txBody>
        </p:sp>
        <p:sp>
          <p:nvSpPr>
            <p:cNvPr id="10" name="TextBox 9"/>
            <p:cNvSpPr txBox="1"/>
            <p:nvPr/>
          </p:nvSpPr>
          <p:spPr>
            <a:xfrm rot="20333903">
              <a:off x="7119460" y="3950541"/>
              <a:ext cx="2159566" cy="584775"/>
            </a:xfrm>
            <a:prstGeom prst="rect">
              <a:avLst/>
            </a:prstGeom>
            <a:noFill/>
            <a:scene3d>
              <a:camera prst="isometricTopUp"/>
              <a:lightRig rig="threePt" dir="t"/>
            </a:scene3d>
          </p:spPr>
          <p:txBody>
            <a:bodyPr wrap="none">
              <a:spAutoFit/>
            </a:bodyPr>
            <a:lstStyle/>
            <a:p>
              <a:pPr eaLnBrk="0" hangingPunct="0">
                <a:defRPr/>
              </a:pPr>
              <a:r>
                <a:rPr lang="en-US" sz="3200" dirty="0">
                  <a:latin typeface="Prestige Elite Std" pitchFamily="49" charset="0"/>
                  <a:ea typeface="ＭＳ Ｐゴシック" pitchFamily="-107" charset="-128"/>
                  <a:cs typeface="+mn-cs"/>
                </a:rPr>
                <a:t>Thursday</a:t>
              </a:r>
            </a:p>
          </p:txBody>
        </p:sp>
      </p:grpSp>
      <p:sp>
        <p:nvSpPr>
          <p:cNvPr id="5" name="TextBox 4"/>
          <p:cNvSpPr txBox="1">
            <a:spLocks noChangeArrowheads="1"/>
          </p:cNvSpPr>
          <p:nvPr/>
        </p:nvSpPr>
        <p:spPr bwMode="auto">
          <a:xfrm>
            <a:off x="457200" y="5029200"/>
            <a:ext cx="3810000" cy="1384300"/>
          </a:xfrm>
          <a:prstGeom prst="rect">
            <a:avLst/>
          </a:prstGeom>
          <a:solidFill>
            <a:srgbClr val="F2F2F2"/>
          </a:solidFill>
          <a:ln w="9525">
            <a:noFill/>
            <a:miter lim="800000"/>
            <a:headEnd/>
            <a:tailEnd/>
          </a:ln>
          <a:effectLst>
            <a:outerShdw blurRad="50800" dist="38100" dir="2700000" algn="tl" rotWithShape="0">
              <a:srgbClr val="000000">
                <a:alpha val="39999"/>
              </a:srgbClr>
            </a:outerShdw>
          </a:effectLst>
        </p:spPr>
        <p:txBody>
          <a:bodyPr>
            <a:prstTxWarp prst="textNoShape">
              <a:avLst/>
            </a:prstTxWarp>
            <a:spAutoFit/>
          </a:bodyPr>
          <a:lstStyle/>
          <a:p>
            <a:pPr eaLnBrk="0" hangingPunct="0">
              <a:defRPr/>
            </a:pPr>
            <a:r>
              <a:rPr lang="en-US" sz="2800" i="0" dirty="0">
                <a:solidFill>
                  <a:srgbClr val="004C74"/>
                </a:solidFill>
                <a:latin typeface="+mj-lt"/>
                <a:ea typeface="ＭＳ Ｐゴシック" pitchFamily="-107" charset="-128"/>
                <a:cs typeface="+mn-cs"/>
              </a:rPr>
              <a:t>Regular data collection is a crucial part of the change process.</a:t>
            </a:r>
          </a:p>
        </p:txBody>
      </p:sp>
      <p:sp>
        <p:nvSpPr>
          <p:cNvPr id="12" name="Rectangle 11"/>
          <p:cNvSpPr/>
          <p:nvPr/>
        </p:nvSpPr>
        <p:spPr>
          <a:xfrm>
            <a:off x="1600200" y="1219200"/>
            <a:ext cx="5257800" cy="1816100"/>
          </a:xfrm>
          <a:prstGeom prst="rect">
            <a:avLst/>
          </a:prstGeom>
        </p:spPr>
        <p:txBody>
          <a:bodyPr>
            <a:spAutoFit/>
          </a:bodyPr>
          <a:lstStyle/>
          <a:p>
            <a:pPr eaLnBrk="0" hangingPunct="0">
              <a:defRPr/>
            </a:pPr>
            <a:r>
              <a:rPr lang="en-US" sz="2800" b="1" i="0" dirty="0">
                <a:solidFill>
                  <a:srgbClr val="004C74"/>
                </a:solidFill>
                <a:latin typeface="+mn-lt"/>
                <a:ea typeface="ＭＳ Ｐゴシック" pitchFamily="-107" charset="-128"/>
                <a:cs typeface="+mn-cs"/>
              </a:rPr>
              <a:t>As a team, decide:</a:t>
            </a:r>
          </a:p>
          <a:p>
            <a:pPr eaLnBrk="0" hangingPunct="0">
              <a:defRPr/>
            </a:pPr>
            <a:r>
              <a:rPr lang="en-US" sz="2800" dirty="0">
                <a:solidFill>
                  <a:srgbClr val="004C74"/>
                </a:solidFill>
                <a:latin typeface="+mn-lt"/>
                <a:ea typeface="ＭＳ Ｐゴシック" pitchFamily="-107" charset="-128"/>
                <a:cs typeface="+mn-cs"/>
              </a:rPr>
              <a:t>Who will collect the data?</a:t>
            </a:r>
          </a:p>
          <a:p>
            <a:pPr eaLnBrk="0" hangingPunct="0">
              <a:defRPr/>
            </a:pPr>
            <a:r>
              <a:rPr lang="en-US" sz="2800" dirty="0">
                <a:solidFill>
                  <a:srgbClr val="004C74"/>
                </a:solidFill>
                <a:latin typeface="+mn-lt"/>
                <a:ea typeface="ＭＳ Ｐゴシック" pitchFamily="-107" charset="-128"/>
                <a:cs typeface="+mn-cs"/>
              </a:rPr>
              <a:t>How will they collect it?</a:t>
            </a:r>
          </a:p>
          <a:p>
            <a:pPr eaLnBrk="0" hangingPunct="0">
              <a:defRPr/>
            </a:pPr>
            <a:r>
              <a:rPr lang="en-US" sz="2800" dirty="0">
                <a:solidFill>
                  <a:srgbClr val="004C74"/>
                </a:solidFill>
                <a:latin typeface="+mn-lt"/>
                <a:ea typeface="ＭＳ Ｐゴシック" pitchFamily="-107" charset="-128"/>
                <a:cs typeface="+mn-cs"/>
              </a:rPr>
              <a:t>Where will the data be stored?</a:t>
            </a:r>
          </a:p>
        </p:txBody>
      </p:sp>
    </p:spTree>
    <p:extLst>
      <p:ext uri="{BB962C8B-B14F-4D97-AF65-F5344CB8AC3E}">
        <p14:creationId xmlns:p14="http://schemas.microsoft.com/office/powerpoint/2010/main" val="26177027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a:stretch>
            <a:fillRect/>
          </a:stretch>
        </p:blipFill>
        <p:spPr bwMode="auto">
          <a:xfrm>
            <a:off x="152400" y="2009775"/>
            <a:ext cx="3200400" cy="4848225"/>
          </a:xfrm>
          <a:prstGeom prst="rect">
            <a:avLst/>
          </a:prstGeom>
          <a:noFill/>
          <a:ln w="9525">
            <a:noFill/>
            <a:miter lim="800000"/>
            <a:headEnd/>
            <a:tailEnd/>
          </a:ln>
        </p:spPr>
      </p:pic>
      <p:sp>
        <p:nvSpPr>
          <p:cNvPr id="102403" name="Rectangle 4"/>
          <p:cNvSpPr>
            <a:spLocks noGrp="1" noChangeArrowheads="1"/>
          </p:cNvSpPr>
          <p:nvPr>
            <p:ph type="title"/>
          </p:nvPr>
        </p:nvSpPr>
        <p:spPr bwMode="auto">
          <a:xfrm>
            <a:off x="457200" y="381000"/>
            <a:ext cx="6400800" cy="1143000"/>
          </a:xfrm>
          <a:noFill/>
          <a:ln>
            <a:miter lim="800000"/>
            <a:headEnd/>
            <a:tailEnd/>
          </a:ln>
        </p:spPr>
        <p:txBody>
          <a:bodyPr wrap="square" lIns="91440" tIns="45720" rIns="91440" bIns="45720" numCol="1" anchor="t" anchorCtr="0" compatLnSpc="1">
            <a:prstTxWarp prst="textNoShape">
              <a:avLst/>
            </a:prstTxWarp>
          </a:bodyPr>
          <a:lstStyle/>
          <a:p>
            <a:pPr algn="l"/>
            <a:r>
              <a:rPr lang="en-US" sz="4000" b="1" i="1">
                <a:solidFill>
                  <a:srgbClr val="004C74"/>
                </a:solidFill>
              </a:rPr>
              <a:t>5. Chart your progress.</a:t>
            </a:r>
          </a:p>
        </p:txBody>
      </p:sp>
      <p:sp>
        <p:nvSpPr>
          <p:cNvPr id="5" name="TextBox 4"/>
          <p:cNvSpPr txBox="1">
            <a:spLocks noChangeArrowheads="1"/>
          </p:cNvSpPr>
          <p:nvPr/>
        </p:nvSpPr>
        <p:spPr bwMode="auto">
          <a:xfrm>
            <a:off x="4343400" y="4114800"/>
            <a:ext cx="3276600" cy="954088"/>
          </a:xfrm>
          <a:prstGeom prst="rect">
            <a:avLst/>
          </a:prstGeom>
          <a:solidFill>
            <a:srgbClr val="D9D9D9"/>
          </a:solidFill>
          <a:ln w="9525">
            <a:noFill/>
            <a:miter lim="800000"/>
            <a:headEnd/>
            <a:tailEnd/>
          </a:ln>
          <a:effectLst>
            <a:outerShdw blurRad="50800" dist="38100" dir="2700000" algn="tl" rotWithShape="0">
              <a:srgbClr val="000000">
                <a:alpha val="39999"/>
              </a:srgbClr>
            </a:outerShdw>
          </a:effectLst>
        </p:spPr>
        <p:txBody>
          <a:bodyPr>
            <a:prstTxWarp prst="textNoShape">
              <a:avLst/>
            </a:prstTxWarp>
            <a:spAutoFit/>
          </a:bodyPr>
          <a:lstStyle/>
          <a:p>
            <a:pPr eaLnBrk="0" hangingPunct="0">
              <a:defRPr/>
            </a:pPr>
            <a:r>
              <a:rPr lang="en-US" sz="2800" i="0" dirty="0">
                <a:solidFill>
                  <a:srgbClr val="004C74"/>
                </a:solidFill>
                <a:latin typeface="+mj-lt"/>
                <a:ea typeface="ＭＳ Ｐゴシック" pitchFamily="-107" charset="-128"/>
                <a:cs typeface="+mn-cs"/>
              </a:rPr>
              <a:t>Use </a:t>
            </a:r>
            <a:r>
              <a:rPr lang="en-US" sz="2800" b="1" dirty="0">
                <a:solidFill>
                  <a:srgbClr val="004C74"/>
                </a:solidFill>
                <a:latin typeface="+mj-lt"/>
                <a:ea typeface="ＭＳ Ｐゴシック" pitchFamily="-107" charset="-128"/>
                <a:cs typeface="+mn-cs"/>
              </a:rPr>
              <a:t>visual aids</a:t>
            </a:r>
            <a:r>
              <a:rPr lang="en-US" sz="2800" i="0" dirty="0">
                <a:solidFill>
                  <a:srgbClr val="004C74"/>
                </a:solidFill>
                <a:latin typeface="+mj-lt"/>
                <a:ea typeface="ＭＳ Ｐゴシック" pitchFamily="-107" charset="-128"/>
                <a:cs typeface="+mn-cs"/>
              </a:rPr>
              <a:t> for</a:t>
            </a:r>
          </a:p>
          <a:p>
            <a:pPr eaLnBrk="0" hangingPunct="0">
              <a:defRPr/>
            </a:pPr>
            <a:r>
              <a:rPr lang="en-US" sz="2800" i="0" dirty="0">
                <a:solidFill>
                  <a:srgbClr val="004C74"/>
                </a:solidFill>
                <a:latin typeface="+mj-lt"/>
                <a:ea typeface="ＭＳ Ｐゴシック" pitchFamily="-107" charset="-128"/>
                <a:cs typeface="+mn-cs"/>
              </a:rPr>
              <a:t>sharing the data.</a:t>
            </a:r>
          </a:p>
        </p:txBody>
      </p:sp>
      <p:sp>
        <p:nvSpPr>
          <p:cNvPr id="102405" name="Rectangle 5"/>
          <p:cNvSpPr>
            <a:spLocks noChangeArrowheads="1"/>
          </p:cNvSpPr>
          <p:nvPr/>
        </p:nvSpPr>
        <p:spPr bwMode="auto">
          <a:xfrm>
            <a:off x="3276600" y="1295400"/>
            <a:ext cx="5867400" cy="2246313"/>
          </a:xfrm>
          <a:prstGeom prst="rect">
            <a:avLst/>
          </a:prstGeom>
          <a:noFill/>
          <a:ln w="9525">
            <a:noFill/>
            <a:miter lim="800000"/>
            <a:headEnd/>
            <a:tailEnd/>
          </a:ln>
        </p:spPr>
        <p:txBody>
          <a:bodyPr>
            <a:prstTxWarp prst="textNoShape">
              <a:avLst/>
            </a:prstTxWarp>
            <a:spAutoFit/>
          </a:bodyPr>
          <a:lstStyle/>
          <a:p>
            <a:pPr eaLnBrk="0" hangingPunct="0"/>
            <a:r>
              <a:rPr lang="en-US" sz="2800" i="0">
                <a:solidFill>
                  <a:srgbClr val="004C74"/>
                </a:solidFill>
                <a:latin typeface="Arial" pitchFamily="1" charset="0"/>
                <a:ea typeface="Arial" pitchFamily="1" charset="0"/>
                <a:cs typeface="Arial" pitchFamily="1" charset="0"/>
              </a:rPr>
              <a:t>Share</a:t>
            </a:r>
            <a:r>
              <a:rPr lang="en-US" sz="2800" b="1" i="0">
                <a:solidFill>
                  <a:srgbClr val="004C74"/>
                </a:solidFill>
                <a:latin typeface="Arial" pitchFamily="1" charset="0"/>
                <a:ea typeface="Arial" pitchFamily="1" charset="0"/>
                <a:cs typeface="Arial" pitchFamily="1" charset="0"/>
              </a:rPr>
              <a:t> pre-change </a:t>
            </a:r>
            <a:r>
              <a:rPr lang="en-US" sz="2800" i="0">
                <a:solidFill>
                  <a:srgbClr val="004C74"/>
                </a:solidFill>
                <a:latin typeface="Arial" pitchFamily="1" charset="0"/>
                <a:ea typeface="Arial" pitchFamily="1" charset="0"/>
                <a:cs typeface="Arial" pitchFamily="1" charset="0"/>
              </a:rPr>
              <a:t>(baseline)</a:t>
            </a:r>
          </a:p>
          <a:p>
            <a:pPr eaLnBrk="0" hangingPunct="0"/>
            <a:r>
              <a:rPr lang="en-US" sz="2800" i="0">
                <a:solidFill>
                  <a:srgbClr val="004C74"/>
                </a:solidFill>
                <a:latin typeface="Arial" pitchFamily="1" charset="0"/>
                <a:ea typeface="Arial" pitchFamily="1" charset="0"/>
                <a:cs typeface="Arial" pitchFamily="1" charset="0"/>
              </a:rPr>
              <a:t>and </a:t>
            </a:r>
            <a:r>
              <a:rPr lang="en-US" sz="2800" b="1" i="0">
                <a:solidFill>
                  <a:srgbClr val="004C74"/>
                </a:solidFill>
                <a:latin typeface="Arial" pitchFamily="1" charset="0"/>
                <a:ea typeface="Arial" pitchFamily="1" charset="0"/>
                <a:cs typeface="Arial" pitchFamily="1" charset="0"/>
              </a:rPr>
              <a:t>post-change </a:t>
            </a:r>
            <a:r>
              <a:rPr lang="en-US" sz="2800" i="0">
                <a:solidFill>
                  <a:srgbClr val="004C74"/>
                </a:solidFill>
                <a:latin typeface="Arial" pitchFamily="1" charset="0"/>
                <a:ea typeface="Arial" pitchFamily="1" charset="0"/>
                <a:cs typeface="Arial" pitchFamily="1" charset="0"/>
              </a:rPr>
              <a:t>data with:</a:t>
            </a:r>
          </a:p>
          <a:p>
            <a:pPr lvl="1" eaLnBrk="0" hangingPunct="0">
              <a:buFontTx/>
              <a:buChar char="-"/>
            </a:pPr>
            <a:r>
              <a:rPr lang="en-US" sz="2800" i="0">
                <a:solidFill>
                  <a:srgbClr val="004C74"/>
                </a:solidFill>
                <a:latin typeface="Arial" pitchFamily="1" charset="0"/>
                <a:ea typeface="Arial" pitchFamily="1" charset="0"/>
                <a:cs typeface="Arial" pitchFamily="1" charset="0"/>
              </a:rPr>
              <a:t> Change Team</a:t>
            </a:r>
          </a:p>
          <a:p>
            <a:pPr lvl="1" eaLnBrk="0" hangingPunct="0">
              <a:buFontTx/>
              <a:buChar char="-"/>
            </a:pPr>
            <a:r>
              <a:rPr lang="en-US" sz="2800" i="0">
                <a:solidFill>
                  <a:srgbClr val="004C74"/>
                </a:solidFill>
                <a:latin typeface="Arial" pitchFamily="1" charset="0"/>
                <a:ea typeface="Arial" pitchFamily="1" charset="0"/>
                <a:cs typeface="Arial" pitchFamily="1" charset="0"/>
              </a:rPr>
              <a:t> Executive Sponsor</a:t>
            </a:r>
          </a:p>
          <a:p>
            <a:pPr lvl="1" eaLnBrk="0" hangingPunct="0">
              <a:buFontTx/>
              <a:buChar char="-"/>
            </a:pPr>
            <a:r>
              <a:rPr lang="en-US" sz="2800" i="0">
                <a:solidFill>
                  <a:srgbClr val="004C74"/>
                </a:solidFill>
                <a:latin typeface="Arial" pitchFamily="1" charset="0"/>
                <a:ea typeface="Arial" pitchFamily="1" charset="0"/>
                <a:cs typeface="Arial" pitchFamily="1" charset="0"/>
              </a:rPr>
              <a:t> Others in the organization</a:t>
            </a:r>
            <a:r>
              <a:rPr lang="en-US" i="0">
                <a:solidFill>
                  <a:srgbClr val="004C74"/>
                </a:solidFill>
                <a:latin typeface="Arial" pitchFamily="1" charset="0"/>
                <a:ea typeface="Arial" pitchFamily="1" charset="0"/>
                <a:cs typeface="Arial" pitchFamily="1" charset="0"/>
              </a:rPr>
              <a:t>	</a:t>
            </a:r>
          </a:p>
        </p:txBody>
      </p:sp>
      <p:sp>
        <p:nvSpPr>
          <p:cNvPr id="7" name="Rectangle 6"/>
          <p:cNvSpPr>
            <a:spLocks noChangeArrowheads="1"/>
          </p:cNvSpPr>
          <p:nvPr/>
        </p:nvSpPr>
        <p:spPr bwMode="auto">
          <a:xfrm>
            <a:off x="152400" y="6019800"/>
            <a:ext cx="3276600" cy="685800"/>
          </a:xfrm>
          <a:prstGeom prst="rect">
            <a:avLst/>
          </a:prstGeom>
          <a:solidFill>
            <a:schemeClr val="bg1"/>
          </a:solidFill>
          <a:ln w="9525">
            <a:solidFill>
              <a:schemeClr val="tx1"/>
            </a:solidFill>
            <a:round/>
            <a:headEnd/>
            <a:tailEnd/>
          </a:ln>
          <a:effectLst>
            <a:outerShdw blurRad="50800" dist="38100" dir="2700000" algn="tl" rotWithShape="0">
              <a:srgbClr val="000000">
                <a:alpha val="39999"/>
              </a:srgbClr>
            </a:outerShdw>
          </a:effectLst>
        </p:spPr>
        <p:txBody>
          <a:bodyPr anchor="ctr">
            <a:prstTxWarp prst="textNoShape">
              <a:avLst/>
            </a:prstTxWarp>
          </a:bodyPr>
          <a:lstStyle/>
          <a:p>
            <a:pPr algn="ctr" eaLnBrk="0" hangingPunct="0">
              <a:defRPr/>
            </a:pPr>
            <a:r>
              <a:rPr lang="en-US" b="1" dirty="0">
                <a:solidFill>
                  <a:srgbClr val="C00000"/>
                </a:solidFill>
                <a:latin typeface="+mn-lt"/>
                <a:ea typeface="ＭＳ Ｐゴシック" pitchFamily="-107" charset="-128"/>
                <a:cs typeface="+mn-cs"/>
              </a:rPr>
              <a:t>Line graph</a:t>
            </a:r>
          </a:p>
        </p:txBody>
      </p:sp>
    </p:spTree>
    <p:extLst>
      <p:ext uri="{BB962C8B-B14F-4D97-AF65-F5344CB8AC3E}">
        <p14:creationId xmlns:p14="http://schemas.microsoft.com/office/powerpoint/2010/main" val="42678443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7" descr="https://www.niatx.net/Images/Misc/demo_chart.jpg"/>
          <p:cNvPicPr>
            <a:picLocks noChangeAspect="1" noChangeArrowheads="1"/>
          </p:cNvPicPr>
          <p:nvPr/>
        </p:nvPicPr>
        <p:blipFill>
          <a:blip r:embed="rId3"/>
          <a:srcRect/>
          <a:stretch>
            <a:fillRect/>
          </a:stretch>
        </p:blipFill>
        <p:spPr bwMode="auto">
          <a:xfrm>
            <a:off x="617538" y="838200"/>
            <a:ext cx="7916862" cy="4724400"/>
          </a:xfrm>
          <a:prstGeom prst="rect">
            <a:avLst/>
          </a:prstGeom>
          <a:noFill/>
          <a:ln w="9525">
            <a:noFill/>
            <a:miter lim="800000"/>
            <a:headEnd/>
            <a:tailEnd/>
          </a:ln>
        </p:spPr>
      </p:pic>
      <p:sp>
        <p:nvSpPr>
          <p:cNvPr id="104451" name="Rectangle 4"/>
          <p:cNvSpPr>
            <a:spLocks noGrp="1" noChangeArrowheads="1"/>
          </p:cNvSpPr>
          <p:nvPr>
            <p:ph type="title"/>
          </p:nvPr>
        </p:nvSpPr>
        <p:spPr bwMode="auto">
          <a:xfrm>
            <a:off x="609600" y="76200"/>
            <a:ext cx="8534400" cy="1143000"/>
          </a:xfrm>
          <a:noFill/>
          <a:ln>
            <a:miter lim="800000"/>
            <a:headEnd/>
            <a:tailEnd/>
          </a:ln>
        </p:spPr>
        <p:txBody>
          <a:bodyPr wrap="square" lIns="91440" tIns="45720" rIns="91440" bIns="45720" numCol="1" anchor="t" anchorCtr="0" compatLnSpc="1">
            <a:prstTxWarp prst="textNoShape">
              <a:avLst/>
            </a:prstTxWarp>
          </a:bodyPr>
          <a:lstStyle/>
          <a:p>
            <a:pPr algn="l"/>
            <a:r>
              <a:rPr lang="en-US" sz="3200" b="1" i="1" dirty="0" smtClean="0">
                <a:solidFill>
                  <a:srgbClr val="004C74"/>
                </a:solidFill>
              </a:rPr>
              <a:t>	A </a:t>
            </a:r>
            <a:r>
              <a:rPr lang="en-US" sz="3200" b="1" i="1" dirty="0">
                <a:solidFill>
                  <a:srgbClr val="004C74"/>
                </a:solidFill>
              </a:rPr>
              <a:t>simple line graph example</a:t>
            </a:r>
          </a:p>
        </p:txBody>
      </p:sp>
      <p:sp>
        <p:nvSpPr>
          <p:cNvPr id="104452" name="Rectangle 5"/>
          <p:cNvSpPr>
            <a:spLocks noChangeArrowheads="1"/>
          </p:cNvSpPr>
          <p:nvPr/>
        </p:nvSpPr>
        <p:spPr bwMode="auto">
          <a:xfrm>
            <a:off x="1371600" y="5562600"/>
            <a:ext cx="7315200" cy="523220"/>
          </a:xfrm>
          <a:prstGeom prst="rect">
            <a:avLst/>
          </a:prstGeom>
          <a:noFill/>
          <a:ln w="9525">
            <a:noFill/>
            <a:miter lim="800000"/>
            <a:headEnd/>
            <a:tailEnd/>
          </a:ln>
        </p:spPr>
        <p:txBody>
          <a:bodyPr wrap="square">
            <a:prstTxWarp prst="textNoShape">
              <a:avLst/>
            </a:prstTxWarp>
            <a:spAutoFit/>
          </a:bodyPr>
          <a:lstStyle/>
          <a:p>
            <a:pPr algn="ctr" eaLnBrk="0" hangingPunct="0"/>
            <a:r>
              <a:rPr lang="en-US" sz="2800" dirty="0">
                <a:solidFill>
                  <a:srgbClr val="C00000"/>
                </a:solidFill>
                <a:latin typeface="Arial" pitchFamily="1" charset="0"/>
                <a:ea typeface="Arial" pitchFamily="1" charset="0"/>
                <a:cs typeface="Arial" pitchFamily="1" charset="0"/>
              </a:rPr>
              <a:t>Remember: One graph, one message.</a:t>
            </a:r>
            <a:r>
              <a:rPr lang="en-US" dirty="0">
                <a:solidFill>
                  <a:srgbClr val="C00000"/>
                </a:solidFill>
                <a:latin typeface="Arial" pitchFamily="1" charset="0"/>
                <a:ea typeface="Arial" pitchFamily="1" charset="0"/>
                <a:cs typeface="Arial" pitchFamily="1" charset="0"/>
              </a:rPr>
              <a:t>	</a:t>
            </a:r>
          </a:p>
        </p:txBody>
      </p:sp>
    </p:spTree>
    <p:extLst>
      <p:ext uri="{BB962C8B-B14F-4D97-AF65-F5344CB8AC3E}">
        <p14:creationId xmlns:p14="http://schemas.microsoft.com/office/powerpoint/2010/main" val="35363464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p:cNvSpPr>
            <a:spLocks noGrp="1" noChangeArrowheads="1"/>
          </p:cNvSpPr>
          <p:nvPr>
            <p:ph type="title"/>
          </p:nvPr>
        </p:nvSpPr>
        <p:spPr bwMode="auto">
          <a:xfrm>
            <a:off x="838200" y="0"/>
            <a:ext cx="8153400" cy="990600"/>
          </a:xfrm>
          <a:noFill/>
          <a:ln>
            <a:miter lim="800000"/>
            <a:headEnd/>
            <a:tailEnd/>
          </a:ln>
        </p:spPr>
        <p:txBody>
          <a:bodyPr wrap="square" lIns="91440" tIns="45720" rIns="91440" bIns="45720" numCol="1" anchor="t" anchorCtr="0" compatLnSpc="1">
            <a:prstTxWarp prst="textNoShape">
              <a:avLst/>
            </a:prstTxWarp>
            <a:normAutofit fontScale="90000"/>
          </a:bodyPr>
          <a:lstStyle/>
          <a:p>
            <a:pPr algn="l"/>
            <a:r>
              <a:rPr lang="en-US" sz="4000" b="1" i="1" dirty="0" smtClean="0">
                <a:solidFill>
                  <a:srgbClr val="004C74"/>
                </a:solidFill>
              </a:rPr>
              <a:t/>
            </a:r>
            <a:br>
              <a:rPr lang="en-US" sz="4000" b="1" i="1" dirty="0" smtClean="0">
                <a:solidFill>
                  <a:srgbClr val="004C74"/>
                </a:solidFill>
              </a:rPr>
            </a:br>
            <a:r>
              <a:rPr lang="en-US" sz="3600" b="1" i="1" dirty="0" smtClean="0">
                <a:solidFill>
                  <a:srgbClr val="004C74"/>
                </a:solidFill>
              </a:rPr>
              <a:t>6</a:t>
            </a:r>
            <a:r>
              <a:rPr lang="en-US" sz="3600" b="1" i="1" dirty="0">
                <a:solidFill>
                  <a:srgbClr val="004C74"/>
                </a:solidFill>
              </a:rPr>
              <a:t>. Ask </a:t>
            </a:r>
            <a:r>
              <a:rPr lang="en-US" sz="3600" b="1" i="1" dirty="0" smtClean="0">
                <a:solidFill>
                  <a:srgbClr val="004C74"/>
                </a:solidFill>
              </a:rPr>
              <a:t>questions</a:t>
            </a:r>
            <a:endParaRPr lang="en-US" sz="3600" b="1" i="1" dirty="0">
              <a:solidFill>
                <a:srgbClr val="004C74"/>
              </a:solidFill>
            </a:endParaRPr>
          </a:p>
        </p:txBody>
      </p:sp>
      <p:sp>
        <p:nvSpPr>
          <p:cNvPr id="106499" name="Rectangle 10"/>
          <p:cNvSpPr>
            <a:spLocks noChangeArrowheads="1"/>
          </p:cNvSpPr>
          <p:nvPr/>
        </p:nvSpPr>
        <p:spPr bwMode="auto">
          <a:xfrm>
            <a:off x="838200" y="1219200"/>
            <a:ext cx="8305800" cy="769441"/>
          </a:xfrm>
          <a:prstGeom prst="rect">
            <a:avLst/>
          </a:prstGeom>
          <a:noFill/>
          <a:ln w="9525">
            <a:noFill/>
            <a:miter lim="800000"/>
            <a:headEnd/>
            <a:tailEnd/>
          </a:ln>
        </p:spPr>
        <p:txBody>
          <a:bodyPr wrap="square">
            <a:prstTxWarp prst="textNoShape">
              <a:avLst/>
            </a:prstTxWarp>
            <a:spAutoFit/>
          </a:bodyPr>
          <a:lstStyle/>
          <a:p>
            <a:pPr eaLnBrk="0" hangingPunct="0"/>
            <a:r>
              <a:rPr lang="en-US" sz="2200" i="0" dirty="0">
                <a:latin typeface="Arial" pitchFamily="1" charset="0"/>
                <a:ea typeface="Arial" pitchFamily="1" charset="0"/>
                <a:cs typeface="Arial" pitchFamily="1" charset="0"/>
              </a:rPr>
              <a:t>What is the information telling me about change in my organization?</a:t>
            </a:r>
          </a:p>
        </p:txBody>
      </p:sp>
      <p:pic>
        <p:nvPicPr>
          <p:cNvPr id="3" name="Picture 2"/>
          <p:cNvPicPr>
            <a:picLocks noChangeAspect="1" noChangeArrowheads="1"/>
          </p:cNvPicPr>
          <p:nvPr/>
        </p:nvPicPr>
        <p:blipFill>
          <a:blip r:embed="rId3"/>
          <a:srcRect/>
          <a:stretch>
            <a:fillRect/>
          </a:stretch>
        </p:blipFill>
        <p:spPr bwMode="auto">
          <a:xfrm>
            <a:off x="2133600" y="2667000"/>
            <a:ext cx="4762500" cy="3419475"/>
          </a:xfrm>
          <a:prstGeom prst="rect">
            <a:avLst/>
          </a:prstGeom>
          <a:noFill/>
          <a:ln w="25400">
            <a:solidFill>
              <a:srgbClr val="595959"/>
            </a:solidFill>
            <a:miter lim="800000"/>
            <a:headEnd/>
            <a:tailEnd/>
          </a:ln>
          <a:effectLst>
            <a:outerShdw blurRad="50800" dist="38100" dir="2700000" algn="tl" rotWithShape="0">
              <a:srgbClr val="000000">
                <a:alpha val="39999"/>
              </a:srgbClr>
            </a:outerShdw>
          </a:effectLst>
        </p:spPr>
      </p:pic>
      <p:sp>
        <p:nvSpPr>
          <p:cNvPr id="106501" name="Rectangle 11"/>
          <p:cNvSpPr>
            <a:spLocks noChangeArrowheads="1"/>
          </p:cNvSpPr>
          <p:nvPr/>
        </p:nvSpPr>
        <p:spPr bwMode="auto">
          <a:xfrm>
            <a:off x="838200" y="1676400"/>
            <a:ext cx="7924800" cy="1107996"/>
          </a:xfrm>
          <a:prstGeom prst="rect">
            <a:avLst/>
          </a:prstGeom>
          <a:noFill/>
          <a:ln w="9525">
            <a:noFill/>
            <a:miter lim="800000"/>
            <a:headEnd/>
            <a:tailEnd/>
          </a:ln>
        </p:spPr>
        <p:txBody>
          <a:bodyPr wrap="square">
            <a:prstTxWarp prst="textNoShape">
              <a:avLst/>
            </a:prstTxWarp>
            <a:spAutoFit/>
          </a:bodyPr>
          <a:lstStyle/>
          <a:p>
            <a:pPr eaLnBrk="0" hangingPunct="0"/>
            <a:endParaRPr lang="en-US" sz="2200" i="0" dirty="0" smtClean="0">
              <a:latin typeface="Arial" pitchFamily="1" charset="0"/>
              <a:ea typeface="Arial" pitchFamily="1" charset="0"/>
              <a:cs typeface="Arial" pitchFamily="1" charset="0"/>
            </a:endParaRPr>
          </a:p>
          <a:p>
            <a:pPr eaLnBrk="0" hangingPunct="0"/>
            <a:r>
              <a:rPr lang="en-US" sz="2200" i="0" dirty="0" smtClean="0">
                <a:latin typeface="Arial" pitchFamily="1" charset="0"/>
                <a:ea typeface="Arial" pitchFamily="1" charset="0"/>
                <a:cs typeface="Arial" pitchFamily="1" charset="0"/>
              </a:rPr>
              <a:t>Why </a:t>
            </a:r>
            <a:r>
              <a:rPr lang="en-US" sz="2200" i="0" dirty="0">
                <a:latin typeface="Arial" pitchFamily="1" charset="0"/>
                <a:ea typeface="Arial" pitchFamily="1" charset="0"/>
                <a:cs typeface="Arial" pitchFamily="1" charset="0"/>
              </a:rPr>
              <a:t>was one change successful and another unsuccessful?</a:t>
            </a:r>
            <a:r>
              <a:rPr lang="en-US" sz="2200" i="0" dirty="0">
                <a:solidFill>
                  <a:srgbClr val="004C74"/>
                </a:solidFill>
                <a:latin typeface="Arial" pitchFamily="1" charset="0"/>
                <a:ea typeface="Arial" pitchFamily="1" charset="0"/>
                <a:cs typeface="Arial" pitchFamily="1" charset="0"/>
              </a:rPr>
              <a:t>	</a:t>
            </a:r>
          </a:p>
        </p:txBody>
      </p:sp>
      <p:sp>
        <p:nvSpPr>
          <p:cNvPr id="13" name="TextBox 12"/>
          <p:cNvSpPr txBox="1"/>
          <p:nvPr/>
        </p:nvSpPr>
        <p:spPr>
          <a:xfrm>
            <a:off x="2438400" y="5257800"/>
            <a:ext cx="3022600" cy="523875"/>
          </a:xfrm>
          <a:prstGeom prst="rect">
            <a:avLst/>
          </a:prstGeom>
          <a:noFill/>
        </p:spPr>
        <p:txBody>
          <a:bodyPr wrap="none">
            <a:spAutoFit/>
          </a:bodyPr>
          <a:lstStyle/>
          <a:p>
            <a:pPr eaLnBrk="0" hangingPunct="0">
              <a:defRPr/>
            </a:pPr>
            <a:r>
              <a:rPr lang="en-US" sz="2800" b="1" i="0" dirty="0">
                <a:solidFill>
                  <a:schemeClr val="bg1"/>
                </a:solidFill>
                <a:latin typeface="+mj-lt"/>
                <a:ea typeface="ＭＳ Ｐゴシック" pitchFamily="-107" charset="-128"/>
                <a:cs typeface="+mn-cs"/>
              </a:rPr>
              <a:t>Always ask </a:t>
            </a:r>
            <a:r>
              <a:rPr lang="en-US" sz="2800" b="1" i="0" u="sng" dirty="0">
                <a:solidFill>
                  <a:schemeClr val="bg1"/>
                </a:solidFill>
                <a:latin typeface="+mj-lt"/>
                <a:ea typeface="ＭＳ Ｐゴシック" pitchFamily="-107" charset="-128"/>
                <a:cs typeface="+mn-cs"/>
              </a:rPr>
              <a:t>why</a:t>
            </a:r>
            <a:r>
              <a:rPr lang="en-US" sz="2800" b="1" dirty="0">
                <a:solidFill>
                  <a:schemeClr val="bg1"/>
                </a:solidFill>
                <a:latin typeface="+mj-lt"/>
                <a:ea typeface="ＭＳ Ｐゴシック" pitchFamily="-107" charset="-128"/>
                <a:cs typeface="+mn-cs"/>
              </a:rPr>
              <a:t>.</a:t>
            </a:r>
          </a:p>
        </p:txBody>
      </p:sp>
    </p:spTree>
    <p:extLst>
      <p:ext uri="{BB962C8B-B14F-4D97-AF65-F5344CB8AC3E}">
        <p14:creationId xmlns:p14="http://schemas.microsoft.com/office/powerpoint/2010/main" val="23964807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 15 minutes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965035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609600" y="2133600"/>
            <a:ext cx="7924800" cy="3733800"/>
          </a:xfrm>
          <a:prstGeom prst="rect">
            <a:avLst/>
          </a:prstGeom>
          <a:noFill/>
          <a:ln w="9525">
            <a:noFill/>
            <a:miter lim="800000"/>
            <a:headEnd/>
            <a:tailEnd/>
          </a:ln>
        </p:spPr>
        <p:txBody>
          <a:bodyPr anchor="ctr"/>
          <a:lstStyle/>
          <a:p>
            <a:pPr algn="ctr" eaLnBrk="0" hangingPunct="0"/>
            <a:r>
              <a:rPr lang="en-US" sz="8000" b="1" i="0">
                <a:solidFill>
                  <a:schemeClr val="bg1"/>
                </a:solidFill>
                <a:latin typeface="Arial" pitchFamily="34" charset="0"/>
              </a:rPr>
              <a:t>Overview</a:t>
            </a:r>
            <a:endParaRPr lang="en-US" sz="8000" b="1" i="0">
              <a:solidFill>
                <a:srgbClr val="4B4B4B"/>
              </a:solidFill>
              <a:latin typeface="Arial" pitchFamily="34" charset="0"/>
            </a:endParaRPr>
          </a:p>
        </p:txBody>
      </p:sp>
      <p:pic>
        <p:nvPicPr>
          <p:cNvPr id="18435" name="Picture 6"/>
          <p:cNvPicPr>
            <a:picLocks noChangeAspect="1"/>
          </p:cNvPicPr>
          <p:nvPr/>
        </p:nvPicPr>
        <p:blipFill>
          <a:blip r:embed="rId3"/>
          <a:srcRect/>
          <a:stretch>
            <a:fillRect/>
          </a:stretch>
        </p:blipFill>
        <p:spPr bwMode="auto">
          <a:xfrm>
            <a:off x="0" y="0"/>
            <a:ext cx="9144000" cy="7029450"/>
          </a:xfrm>
          <a:prstGeom prst="rect">
            <a:avLst/>
          </a:prstGeom>
          <a:noFill/>
          <a:ln w="9525">
            <a:noFill/>
            <a:miter lim="800000"/>
            <a:headEnd/>
            <a:tailEnd/>
          </a:ln>
        </p:spPr>
      </p:pic>
      <p:sp>
        <p:nvSpPr>
          <p:cNvPr id="18436" name="TextBox 8"/>
          <p:cNvSpPr txBox="1">
            <a:spLocks noChangeArrowheads="1"/>
          </p:cNvSpPr>
          <p:nvPr/>
        </p:nvSpPr>
        <p:spPr bwMode="auto">
          <a:xfrm>
            <a:off x="533400" y="2133600"/>
            <a:ext cx="8077200" cy="2123658"/>
          </a:xfrm>
          <a:prstGeom prst="rect">
            <a:avLst/>
          </a:prstGeom>
          <a:noFill/>
          <a:ln w="9525">
            <a:noFill/>
            <a:miter lim="800000"/>
            <a:headEnd/>
            <a:tailEnd/>
          </a:ln>
        </p:spPr>
        <p:txBody>
          <a:bodyPr>
            <a:spAutoFit/>
          </a:bodyPr>
          <a:lstStyle/>
          <a:p>
            <a:pPr algn="ctr" eaLnBrk="0" hangingPunct="0"/>
            <a:r>
              <a:rPr lang="en-US" sz="6600" b="1" i="0" dirty="0">
                <a:solidFill>
                  <a:schemeClr val="bg1"/>
                </a:solidFill>
                <a:latin typeface="Arial" pitchFamily="34" charset="0"/>
              </a:rPr>
              <a:t>Designing Change </a:t>
            </a:r>
            <a:r>
              <a:rPr lang="en-US" sz="6600" b="1" i="0" dirty="0" smtClean="0">
                <a:solidFill>
                  <a:schemeClr val="bg1"/>
                </a:solidFill>
                <a:latin typeface="Arial" pitchFamily="34" charset="0"/>
              </a:rPr>
              <a:t>Projects</a:t>
            </a:r>
            <a:endParaRPr lang="en-US" sz="6600" b="1" i="0" dirty="0">
              <a:solidFill>
                <a:schemeClr val="bg1"/>
              </a:solidFill>
              <a:latin typeface="Arial" pitchFamily="34" charset="0"/>
            </a:endParaRPr>
          </a:p>
        </p:txBody>
      </p:sp>
    </p:spTree>
    <p:extLst>
      <p:ext uri="{BB962C8B-B14F-4D97-AF65-F5344CB8AC3E}">
        <p14:creationId xmlns:p14="http://schemas.microsoft.com/office/powerpoint/2010/main" val="40748798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16&quot;&gt;&lt;property id=&quot;20148&quot; value=&quot;5&quot;/&gt;&lt;property id=&quot;20300&quot; value=&quot;Slide 1&quot;/&gt;&lt;property id=&quot;20307&quot; value=&quot;279&quot;/&gt;&lt;/object&gt;&lt;object type=&quot;3&quot; unique_id=&quot;10017&quot;&gt;&lt;property id=&quot;20148&quot; value=&quot;5&quot;/&gt;&lt;property id=&quot;20300&quot; value=&quot;Slide 2&quot;/&gt;&lt;property id=&quot;20307&quot; value=&quot;280&quot;/&gt;&lt;/object&gt;&lt;object type=&quot;3&quot; unique_id=&quot;10018&quot;&gt;&lt;property id=&quot;20148&quot; value=&quot;5&quot;/&gt;&lt;property id=&quot;20300&quot; value=&quot;Slide 4 - &amp;quot;Why Process Improvement?&amp;quot;&quot;/&gt;&lt;property id=&quot;20307&quot; value=&quot;281&quot;/&gt;&lt;/object&gt;&lt;object type=&quot;3&quot; unique_id=&quot;10019&quot;&gt;&lt;property id=&quot;20148&quot; value=&quot;5&quot;/&gt;&lt;property id=&quot;20300&quot; value=&quot;Slide 5 - &amp;quot;Benefits of Process Improvement&amp;quot;&quot;/&gt;&lt;property id=&quot;20307&quot; value=&quot;282&quot;/&gt;&lt;/object&gt;&lt;object type=&quot;3&quot; unique_id=&quot;10020&quot;&gt;&lt;property id=&quot;20148&quot; value=&quot;5&quot;/&gt;&lt;property id=&quot;20300&quot; value=&quot;Slide 6 - &amp;quot;Small Changes, Big Impacts&amp;quot;&quot;/&gt;&lt;property id=&quot;20307&quot; value=&quot;283&quot;/&gt;&lt;/object&gt;&lt;object type=&quot;3&quot; unique_id=&quot;10021&quot;&gt;&lt;property id=&quot;20148&quot; value=&quot;5&quot;/&gt;&lt;property id=&quot;20300&quot; value=&quot;Slide 8 - &amp;quot;Insert Scott’s whiteboard slide&amp;#x0D;&amp;#x0A;&amp;#x0D;&amp;#x0A;Here&amp;quot;&quot;/&gt;&lt;property id=&quot;20307&quot; value=&quot;284&quot;/&gt;&lt;/object&gt;&lt;object type=&quot;3&quot; unique_id=&quot;10022&quot;&gt;&lt;property id=&quot;20148&quot; value=&quot;5&quot;/&gt;&lt;property id=&quot;20300&quot; value=&quot;Slide 9&quot;/&gt;&lt;property id=&quot;20307&quot; value=&quot;285&quot;/&gt;&lt;/object&gt;&lt;object type=&quot;3&quot; unique_id=&quot;10023&quot;&gt;&lt;property id=&quot;20148&quot; value=&quot;5&quot;/&gt;&lt;property id=&quot;20300&quot; value=&quot;Slide 10&quot;/&gt;&lt;property id=&quot;20307&quot; value=&quot;286&quot;/&gt;&lt;/object&gt;&lt;object type=&quot;3&quot; unique_id=&quot;10024&quot;&gt;&lt;property id=&quot;20148&quot; value=&quot;5&quot;/&gt;&lt;property id=&quot;20300&quot; value=&quot;Slide 11&quot;/&gt;&lt;property id=&quot;20307&quot; value=&quot;287&quot;/&gt;&lt;/object&gt;&lt;object type=&quot;3&quot; unique_id=&quot;10026&quot;&gt;&lt;property id=&quot;20148&quot; value=&quot;5&quot;/&gt;&lt;property id=&quot;20300&quot; value=&quot;Slide 12&quot;/&gt;&lt;property id=&quot;20307&quot; value=&quot;289&quot;/&gt;&lt;/object&gt;&lt;object type=&quot;3&quot; unique_id=&quot;10027&quot;&gt;&lt;property id=&quot;20148&quot; value=&quot;5&quot;/&gt;&lt;property id=&quot;20300&quot; value=&quot;Slide 13&quot;/&gt;&lt;property id=&quot;20307&quot; value=&quot;290&quot;/&gt;&lt;/object&gt;&lt;object type=&quot;3&quot; unique_id=&quot;10028&quot;&gt;&lt;property id=&quot;20148&quot; value=&quot;5&quot;/&gt;&lt;property id=&quot;20300&quot; value=&quot;Slide 14&quot;/&gt;&lt;property id=&quot;20307&quot; value=&quot;291&quot;/&gt;&lt;/object&gt;&lt;object type=&quot;3&quot; unique_id=&quot;10029&quot;&gt;&lt;property id=&quot;20148&quot; value=&quot;5&quot;/&gt;&lt;property id=&quot;20300&quot; value=&quot;Slide 15&quot;/&gt;&lt;property id=&quot;20307&quot; value=&quot;292&quot;/&gt;&lt;/object&gt;&lt;object type=&quot;3&quot; unique_id=&quot;10030&quot;&gt;&lt;property id=&quot;20148&quot; value=&quot;5&quot;/&gt;&lt;property id=&quot;20300&quot; value=&quot;Slide 16&quot;/&gt;&lt;property id=&quot;20307&quot; value=&quot;293&quot;/&gt;&lt;/object&gt;&lt;object type=&quot;3&quot; unique_id=&quot;10301&quot;&gt;&lt;property id=&quot;20148&quot; value=&quot;5&quot;/&gt;&lt;property id=&quot;20300&quot; value=&quot;Slide 7 - &amp;quot;Small Changes, Big Impacts&amp;quot;&quot;/&gt;&lt;property id=&quot;20307&quot; value=&quot;328&quot;/&gt;&lt;/object&gt;&lt;object type=&quot;3&quot; unique_id=&quot;27447&quot;&gt;&lt;property id=&quot;20148&quot; value=&quot;5&quot;/&gt;&lt;property id=&quot;20300&quot; value=&quot;Slide 3&quot;/&gt;&lt;property id=&quot;20307&quot; value=&quot;32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BDB546-298A-4803-976C-8BFE2829B666}&quot;/&gt;&lt;filename val=&quot;C:\Documents and Settings\sgatzke\My Documents\@Projects\PI-101 eLearning Project\@Final Modules\2-About\data\asimages\{30BDB546-298A-4803-976C-8BFE2829B666}.png&quot;/&gt;&lt;hasEffects val=&quot;1&quot;/&gt;&lt;left val=&quot;-6&quot;/&gt;&lt;top val=&quot;317.28&quot;/&gt;&lt;width val=&quot;283.08&quot;/&gt;&lt;height val=&quot;205.8&quot;/&gt;&lt;/ThreeDShapeInfo&gt;"/>
</p:tagLst>
</file>

<file path=ppt/theme/theme1.xml><?xml version="1.0" encoding="utf-8"?>
<a:theme xmlns:a="http://schemas.openxmlformats.org/drawingml/2006/main" name="Consortium template">
  <a:themeElements>
    <a:clrScheme name="Consortium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nsortium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Consortium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sortium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sortium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sortium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sortium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sortium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sortium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R:\Work\PERSONAL\brice\Consortium template.pot</Template>
  <TotalTime>2934</TotalTime>
  <Words>5517</Words>
  <Application>Microsoft Office PowerPoint</Application>
  <PresentationFormat>On-screen Show (4:3)</PresentationFormat>
  <Paragraphs>1133</Paragraphs>
  <Slides>122</Slides>
  <Notes>44</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Consortium template</vt:lpstr>
      <vt:lpstr> WI Mental Health Collaborative Round III Change Leader Academy </vt:lpstr>
      <vt:lpstr>PowerPoint Presentation</vt:lpstr>
      <vt:lpstr>PowerPoint Presentation</vt:lpstr>
      <vt:lpstr>PowerPoint Presentation</vt:lpstr>
      <vt:lpstr>Small Changes, Big Impacts</vt:lpstr>
      <vt:lpstr>Small Changes, Big Impacts</vt:lpstr>
      <vt:lpstr>PowerPoint Presentation</vt:lpstr>
      <vt:lpstr>PowerPoint Presentation</vt:lpstr>
      <vt:lpstr>PowerPoint Presentation</vt:lpstr>
      <vt:lpstr>PowerPoint Presentation</vt:lpstr>
      <vt:lpstr>PowerPoint Presentation</vt:lpstr>
      <vt:lpstr>Who’s Who in  Process Improvement?</vt:lpstr>
      <vt:lpstr>PowerPoint Presentation</vt:lpstr>
      <vt:lpstr>Learning Objectives</vt:lpstr>
      <vt:lpstr>Why Walk-through?</vt:lpstr>
      <vt:lpstr>PowerPoint Presentation</vt:lpstr>
      <vt:lpstr>PowerPoint Presentation</vt:lpstr>
      <vt:lpstr>PowerPoint Presentation</vt:lpstr>
      <vt:lpstr>Take a Break</vt:lpstr>
      <vt:lpstr>Going with the Flow </vt:lpstr>
      <vt:lpstr>The Patient Experience (Flowchart)</vt:lpstr>
      <vt:lpstr>What is workflow?</vt:lpstr>
      <vt:lpstr>What is workflow?</vt:lpstr>
      <vt:lpstr>How do you capture workflow?</vt:lpstr>
      <vt:lpstr>Why Flowchart?</vt:lpstr>
      <vt:lpstr>Setting up a flowchart</vt:lpstr>
      <vt:lpstr>Key Symbols for Flowcharts</vt:lpstr>
      <vt:lpstr>Sample Flowchart</vt:lpstr>
      <vt:lpstr>Why is capturing workflow important?</vt:lpstr>
      <vt:lpstr>Typical information flow in Drug Treatment Agencies</vt:lpstr>
      <vt:lpstr>A Closer Examination of the Process shows</vt:lpstr>
      <vt:lpstr>Barriers to Information Flow during the Intake Process</vt:lpstr>
      <vt:lpstr>PowerPoint Presentation</vt:lpstr>
      <vt:lpstr>Barrier 2: Processes for Eligibility Screening</vt:lpstr>
      <vt:lpstr>Barrier 3: Multiple Intake Processes by Location</vt:lpstr>
      <vt:lpstr>PowerPoint Presentation</vt:lpstr>
      <vt:lpstr>Assignment</vt:lpstr>
      <vt:lpstr>Large Group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 (30 minutes) and 30 minutes to meet w/your coach </vt:lpstr>
      <vt:lpstr>PowerPoint Presentation</vt:lpstr>
      <vt:lpstr>PowerPoint Presentation</vt:lpstr>
      <vt:lpstr>Making Changes</vt:lpstr>
      <vt:lpstr>Plan</vt:lpstr>
      <vt:lpstr>Do</vt:lpstr>
      <vt:lpstr>Study</vt:lpstr>
      <vt:lpstr>Act  (Adopt, Adapt, Abandon)</vt:lpstr>
      <vt:lpstr>PDSA Cycles Your team will learn a process: A demonstration</vt:lpstr>
      <vt:lpstr>“Ball Toss” Game</vt:lpstr>
      <vt:lpstr>PowerPoint Presentation</vt:lpstr>
      <vt:lpstr>PowerPoint Presentation</vt:lpstr>
      <vt:lpstr>Key Learnings </vt:lpstr>
      <vt:lpstr>Measuring Progress for Project Aims  </vt:lpstr>
      <vt:lpstr>PowerPoint Presentation</vt:lpstr>
      <vt:lpstr>PowerPoint Presentation</vt:lpstr>
      <vt:lpstr>Quick Questions</vt:lpstr>
      <vt:lpstr>Using data to make decisions</vt:lpstr>
      <vt:lpstr>WHY IS THIS IMPORTANT?</vt:lpstr>
      <vt:lpstr>Principle #5  Rapid Cycle Testing </vt:lpstr>
      <vt:lpstr>What do I need to Know?</vt:lpstr>
      <vt:lpstr>A Quick Example</vt:lpstr>
      <vt:lpstr>What can you do with the knowledge?</vt:lpstr>
      <vt:lpstr>What can you do with the knowledge?</vt:lpstr>
      <vt:lpstr>What is the rest of the story?</vt:lpstr>
      <vt:lpstr>What are your aims?</vt:lpstr>
      <vt:lpstr>Making Changes</vt:lpstr>
      <vt:lpstr>Sample “Little A Data”</vt:lpstr>
      <vt:lpstr>Cycle Measures</vt:lpstr>
      <vt:lpstr>Cycle Measures</vt:lpstr>
      <vt:lpstr>Cycle Measures</vt:lpstr>
      <vt:lpstr>PowerPoint Presentation</vt:lpstr>
      <vt:lpstr>PowerPoint Presentation</vt:lpstr>
      <vt:lpstr>PowerPoint Presentation</vt:lpstr>
      <vt:lpstr>A        Step Process for Measuring the Impact of Change</vt:lpstr>
      <vt:lpstr>6 Steps for Measuring the Impact of Change</vt:lpstr>
      <vt:lpstr>2. Collect baseline data.</vt:lpstr>
      <vt:lpstr>3. Establish a clear goal.</vt:lpstr>
      <vt:lpstr>4. Consistently collect data.</vt:lpstr>
      <vt:lpstr>5. Chart your progress.</vt:lpstr>
      <vt:lpstr> A simple line graph example</vt:lpstr>
      <vt:lpstr> 6. Ask questions</vt:lpstr>
      <vt:lpstr>Break – 15 minutes</vt:lpstr>
      <vt:lpstr>PowerPoint Presentation</vt:lpstr>
      <vt:lpstr>PowerPoint Presentation</vt:lpstr>
      <vt:lpstr>PowerPoint Presentation</vt:lpstr>
      <vt:lpstr>PowerPoint Presentation</vt:lpstr>
      <vt:lpstr>AIM ADDRESSED</vt:lpstr>
      <vt:lpstr>CHANGES</vt:lpstr>
      <vt:lpstr>DATA</vt:lpstr>
      <vt:lpstr>DATA</vt:lpstr>
      <vt:lpstr>CHANGES</vt:lpstr>
      <vt:lpstr>BOTTOM LINE DATA</vt:lpstr>
      <vt:lpstr>PowerPoint Presentation</vt:lpstr>
      <vt:lpstr>PowerPoint Presentation</vt:lpstr>
      <vt:lpstr>PowerPoint Presentation</vt:lpstr>
      <vt:lpstr>PowerPoint Presentation</vt:lpstr>
      <vt:lpstr>Reminder:  Role of a Change Leader</vt:lpstr>
      <vt:lpstr>Overcoming Organizational and Team Barriers</vt:lpstr>
      <vt:lpstr>Café Session</vt:lpstr>
      <vt:lpstr>Example of problem questions</vt:lpstr>
      <vt:lpstr>Executive Sponsor buy-in and Involvement</vt:lpstr>
      <vt:lpstr>Motivating Teams</vt:lpstr>
      <vt:lpstr>Time Management</vt:lpstr>
      <vt:lpstr>Data Analysis</vt:lpstr>
      <vt:lpstr>Debrief Café Session </vt:lpstr>
      <vt:lpstr>Next Steps &amp; Evaluations</vt:lpstr>
    </vt:vector>
  </TitlesOfParts>
  <Company>CHSRA  U.W. - 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brice</dc:creator>
  <cp:lastModifiedBy>anna wheelock</cp:lastModifiedBy>
  <cp:revision>275</cp:revision>
  <cp:lastPrinted>2008-09-02T19:39:16Z</cp:lastPrinted>
  <dcterms:created xsi:type="dcterms:W3CDTF">2012-03-01T14:51:21Z</dcterms:created>
  <dcterms:modified xsi:type="dcterms:W3CDTF">2012-03-05T20:33:24Z</dcterms:modified>
</cp:coreProperties>
</file>