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343F5C-437D-4867-BCDF-DAB265A05563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6113C6-93C7-4086-BAD5-F824E19D8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883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0C6FC4BC-FD47-492B-8774-9752C9B19727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ea typeface="ＭＳ Ｐゴシック" pitchFamily="-107" charset="-128"/>
              </a:rPr>
              <a:t>Facilitator should ask the group who has done the walk through?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  <a:ea typeface="ＭＳ Ｐゴシック" pitchFamily="-107" charset="-128"/>
              </a:rPr>
              <a:t>If some participants have not  done a walk through ask them to “report to you “ during the next break.</a:t>
            </a:r>
          </a:p>
          <a:p>
            <a:pPr eaLnBrk="1" hangingPunct="1"/>
            <a:endParaRPr lang="en-US" dirty="0" smtClean="0">
              <a:latin typeface="Times New Roman" pitchFamily="18" charset="0"/>
              <a:ea typeface="ＭＳ Ｐゴシック" pitchFamily="-107" charset="-128"/>
            </a:endParaRPr>
          </a:p>
          <a:p>
            <a:pPr eaLnBrk="1" hangingPunct="1"/>
            <a:r>
              <a:rPr lang="en-US" dirty="0" smtClean="0">
                <a:latin typeface="Times New Roman" pitchFamily="18" charset="0"/>
                <a:ea typeface="ＭＳ Ｐゴシック" pitchFamily="-107" charset="-128"/>
              </a:rPr>
              <a:t>At Break ask them to </a:t>
            </a:r>
          </a:p>
          <a:p>
            <a:pPr eaLnBrk="1" hangingPunct="1">
              <a:buFontTx/>
              <a:buAutoNum type="arabicPeriod"/>
            </a:pPr>
            <a:r>
              <a:rPr lang="en-US" dirty="0" smtClean="0">
                <a:latin typeface="Times New Roman" pitchFamily="18" charset="0"/>
                <a:ea typeface="ＭＳ Ｐゴシック" pitchFamily="-107" charset="-128"/>
              </a:rPr>
              <a:t>Look up agency phone number on the Internet directory</a:t>
            </a:r>
          </a:p>
          <a:p>
            <a:pPr eaLnBrk="1" hangingPunct="1">
              <a:buFontTx/>
              <a:buAutoNum type="arabicPeriod"/>
            </a:pPr>
            <a:r>
              <a:rPr lang="en-US" dirty="0" smtClean="0">
                <a:latin typeface="Times New Roman" pitchFamily="18" charset="0"/>
                <a:ea typeface="ＭＳ Ｐゴシック" pitchFamily="-107" charset="-128"/>
              </a:rPr>
              <a:t>Call agency, identify themselves, and ask the person how long it would take to get an appointment</a:t>
            </a:r>
          </a:p>
          <a:p>
            <a:pPr eaLnBrk="1" hangingPunct="1">
              <a:buFontTx/>
              <a:buAutoNum type="arabicPeriod"/>
            </a:pPr>
            <a:endParaRPr lang="en-US" dirty="0" smtClean="0">
              <a:latin typeface="Times New Roman" pitchFamily="18" charset="0"/>
              <a:ea typeface="ＭＳ Ｐゴシック" pitchFamily="-107" charset="-128"/>
            </a:endParaRPr>
          </a:p>
          <a:p>
            <a:endParaRPr lang="en-US" dirty="0" smtClean="0">
              <a:latin typeface="Times New Roman" pitchFamily="18" charset="0"/>
              <a:ea typeface="ＭＳ Ｐゴシック" pitchFamily="-107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F978C-B8B5-4B75-B45A-8F91541EC106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503E4-AF03-4B39-B3D0-BA4E53388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54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F978C-B8B5-4B75-B45A-8F91541EC106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503E4-AF03-4B39-B3D0-BA4E53388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322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F978C-B8B5-4B75-B45A-8F91541EC106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503E4-AF03-4B39-B3D0-BA4E53388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632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F978C-B8B5-4B75-B45A-8F91541EC106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503E4-AF03-4B39-B3D0-BA4E53388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508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F978C-B8B5-4B75-B45A-8F91541EC106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503E4-AF03-4B39-B3D0-BA4E53388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07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F978C-B8B5-4B75-B45A-8F91541EC106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503E4-AF03-4B39-B3D0-BA4E53388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350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F978C-B8B5-4B75-B45A-8F91541EC106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503E4-AF03-4B39-B3D0-BA4E53388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561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F978C-B8B5-4B75-B45A-8F91541EC106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503E4-AF03-4B39-B3D0-BA4E53388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833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F978C-B8B5-4B75-B45A-8F91541EC106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503E4-AF03-4B39-B3D0-BA4E53388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676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F978C-B8B5-4B75-B45A-8F91541EC106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503E4-AF03-4B39-B3D0-BA4E53388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617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F978C-B8B5-4B75-B45A-8F91541EC106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503E4-AF03-4B39-B3D0-BA4E53388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261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F978C-B8B5-4B75-B45A-8F91541EC106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503E4-AF03-4B39-B3D0-BA4E53388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833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09600" y="2133600"/>
            <a:ext cx="7924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8000" b="1" i="0" dirty="0">
                <a:solidFill>
                  <a:schemeClr val="bg1"/>
                </a:solidFill>
                <a:latin typeface="Arial" charset="0"/>
              </a:rPr>
              <a:t>Overview</a:t>
            </a:r>
            <a:endParaRPr lang="en-US" sz="8000" b="1" i="0" dirty="0">
              <a:solidFill>
                <a:srgbClr val="4B4B4B"/>
              </a:solidFill>
              <a:latin typeface="Arial" charset="0"/>
            </a:endParaRPr>
          </a:p>
        </p:txBody>
      </p:sp>
      <p:pic>
        <p:nvPicPr>
          <p:cNvPr id="16387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85725"/>
            <a:ext cx="9144000" cy="702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057400" y="2743200"/>
            <a:ext cx="6096000" cy="221599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en-US" sz="6600" b="1" i="0" smtClean="0">
                <a:solidFill>
                  <a:schemeClr val="bg1"/>
                </a:solidFill>
                <a:latin typeface="Arial" charset="0"/>
              </a:rPr>
              <a:t>Walk-through</a:t>
            </a:r>
          </a:p>
          <a:p>
            <a:pPr algn="ctr"/>
            <a:endParaRPr lang="en-US" sz="3600" b="1" i="0" dirty="0">
              <a:solidFill>
                <a:schemeClr val="bg1"/>
              </a:solidFill>
              <a:latin typeface="Arial" charset="0"/>
            </a:endParaRPr>
          </a:p>
          <a:p>
            <a:pPr algn="ctr"/>
            <a:r>
              <a:rPr lang="en-US" sz="3600" b="1" i="0" dirty="0" smtClean="0">
                <a:solidFill>
                  <a:schemeClr val="bg1"/>
                </a:solidFill>
                <a:latin typeface="Arial" charset="0"/>
              </a:rPr>
              <a:t>Tab 3</a:t>
            </a:r>
            <a:endParaRPr lang="en-US" sz="3600" dirty="0">
              <a:latin typeface="Arial" charset="0"/>
            </a:endParaRPr>
          </a:p>
        </p:txBody>
      </p:sp>
      <p:sp>
        <p:nvSpPr>
          <p:cNvPr id="6" name="32-Point Star 5"/>
          <p:cNvSpPr/>
          <p:nvPr/>
        </p:nvSpPr>
        <p:spPr bwMode="auto">
          <a:xfrm rot="1120322">
            <a:off x="6897797" y="265003"/>
            <a:ext cx="1981200" cy="1981200"/>
          </a:xfrm>
          <a:prstGeom prst="star32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 smtClean="0">
                <a:latin typeface="Times New Roman" charset="0"/>
              </a:rPr>
              <a:t>A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 smtClean="0">
                <a:latin typeface="Times New Roman" charset="0"/>
              </a:rPr>
              <a:t>Valuable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u="none" strike="noStrike" cap="none" normalizeH="0" baseline="0" dirty="0" smtClean="0">
                <a:ln>
                  <a:noFill/>
                </a:ln>
                <a:effectLst/>
                <a:cs typeface="Times New Roman" pitchFamily="18" charset="0"/>
              </a:rPr>
              <a:t>Tool</a:t>
            </a:r>
            <a:endParaRPr kumimoji="0" lang="en-US" sz="2800" b="1" u="none" strike="noStrike" cap="none" normalizeH="0" baseline="0" dirty="0">
              <a:ln>
                <a:noFill/>
              </a:ln>
              <a:effectLst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40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ea typeface="ＭＳ Ｐゴシック" pitchFamily="-107" charset="-128"/>
              </a:rPr>
              <a:t>Learning Objectives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 bwMode="auto">
          <a:xfrm>
            <a:off x="838200" y="1600200"/>
            <a:ext cx="8229600" cy="4525963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dirty="0" smtClean="0">
                <a:ea typeface="ＭＳ Ｐゴシック" pitchFamily="-107" charset="-128"/>
              </a:rPr>
              <a:t>Participants will: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ea typeface="ＭＳ Ｐゴシック" pitchFamily="-107" charset="-128"/>
              </a:rPr>
              <a:t>Identify processes that are working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ea typeface="ＭＳ Ｐゴシック" pitchFamily="-107" charset="-128"/>
              </a:rPr>
              <a:t>Develop skills for identifying core problems and potential solutions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ea typeface="ＭＳ Ｐゴシック" pitchFamily="-107" charset="-128"/>
              </a:rPr>
              <a:t>Identify ways in which the walk-through might be used to engage the change team and set the stage for change</a:t>
            </a:r>
          </a:p>
          <a:p>
            <a:endParaRPr lang="en-US" dirty="0" smtClean="0">
              <a:ea typeface="ＭＳ Ｐゴシック" pitchFamily="-10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2599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 bwMode="auto">
          <a:xfrm>
            <a:off x="685800" y="274638"/>
            <a:ext cx="8229600" cy="11430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ea typeface="ＭＳ Ｐゴシック" pitchFamily="-107" charset="-128"/>
              </a:rPr>
              <a:t>Why Walk-through?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 bwMode="auto">
          <a:xfrm>
            <a:off x="533400" y="1066800"/>
            <a:ext cx="8534400" cy="54102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dirty="0" smtClean="0">
                <a:ea typeface="ＭＳ Ｐゴシック" pitchFamily="-107" charset="-128"/>
              </a:rPr>
              <a:t>    The walk-through: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ea typeface="ＭＳ Ｐゴシック" pitchFamily="-107" charset="-128"/>
              </a:rPr>
              <a:t>Helps you understand the customer and organizational processes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ea typeface="ＭＳ Ｐゴシック" pitchFamily="-107" charset="-128"/>
              </a:rPr>
              <a:t>Provides a new perspective</a:t>
            </a:r>
          </a:p>
          <a:p>
            <a:pPr marL="1371600" lvl="2" indent="-457200"/>
            <a:r>
              <a:rPr lang="en-US" dirty="0" smtClean="0">
                <a:ea typeface="ＭＳ Ｐゴシック" pitchFamily="-107" charset="-128"/>
              </a:rPr>
              <a:t>Allows you to </a:t>
            </a:r>
            <a:r>
              <a:rPr lang="en-US" b="1" i="1" dirty="0" smtClean="0">
                <a:ea typeface="ＭＳ Ｐゴシック" pitchFamily="-107" charset="-128"/>
              </a:rPr>
              <a:t>feel</a:t>
            </a:r>
            <a:r>
              <a:rPr lang="en-US" dirty="0" smtClean="0">
                <a:ea typeface="ＭＳ Ｐゴシック" pitchFamily="-107" charset="-128"/>
              </a:rPr>
              <a:t> what it’s like</a:t>
            </a:r>
          </a:p>
          <a:p>
            <a:pPr marL="1371600" lvl="2" indent="-457200"/>
            <a:r>
              <a:rPr lang="en-US" dirty="0" smtClean="0">
                <a:ea typeface="ＭＳ Ｐゴシック" pitchFamily="-107" charset="-128"/>
              </a:rPr>
              <a:t>Lets you </a:t>
            </a:r>
            <a:r>
              <a:rPr lang="en-US" b="1" i="1" dirty="0" smtClean="0">
                <a:ea typeface="ＭＳ Ｐゴシック" pitchFamily="-107" charset="-128"/>
              </a:rPr>
              <a:t>see</a:t>
            </a:r>
            <a:r>
              <a:rPr lang="en-US" dirty="0" smtClean="0">
                <a:ea typeface="ＭＳ Ｐゴシック" pitchFamily="-107" charset="-128"/>
              </a:rPr>
              <a:t> the process for what it is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ea typeface="ＭＳ Ｐゴシック" pitchFamily="-107" charset="-128"/>
              </a:rPr>
              <a:t>Keeps you asking </a:t>
            </a:r>
            <a:r>
              <a:rPr lang="en-US" u="sng" dirty="0" smtClean="0">
                <a:ea typeface="ＭＳ Ｐゴシック" pitchFamily="-107" charset="-128"/>
              </a:rPr>
              <a:t>why</a:t>
            </a:r>
            <a:r>
              <a:rPr lang="en-US" dirty="0" smtClean="0">
                <a:ea typeface="ＭＳ Ｐゴシック" pitchFamily="-107" charset="-128"/>
              </a:rPr>
              <a:t>…and why </a:t>
            </a:r>
            <a:r>
              <a:rPr lang="en-US" dirty="0" smtClean="0">
                <a:ea typeface="ＭＳ Ｐゴシック" pitchFamily="-107" charset="-128"/>
              </a:rPr>
              <a:t>again.</a:t>
            </a:r>
          </a:p>
          <a:p>
            <a:pPr marL="457200" lvl="1" indent="0">
              <a:buNone/>
            </a:pPr>
            <a:r>
              <a:rPr lang="en-US" sz="2400" dirty="0" smtClean="0">
                <a:ea typeface="ＭＳ Ｐゴシック" pitchFamily="-107" charset="-128"/>
              </a:rPr>
              <a:t>Walk-through template:</a:t>
            </a:r>
            <a:endParaRPr lang="en-US" sz="2400" dirty="0" smtClean="0">
              <a:ea typeface="ＭＳ Ｐゴシック" pitchFamily="-107" charset="-128"/>
            </a:endParaRPr>
          </a:p>
          <a:p>
            <a:pPr marL="457200" lvl="1" indent="0">
              <a:buNone/>
            </a:pPr>
            <a:r>
              <a:rPr lang="en-US" sz="2000" dirty="0">
                <a:ea typeface="ＭＳ Ｐゴシック" pitchFamily="-107" charset="-128"/>
              </a:rPr>
              <a:t>http://www.niatx.net/Content/ContentPage.aspx?PNID=2&amp;NID=143</a:t>
            </a:r>
            <a:endParaRPr lang="en-US" sz="2000" dirty="0" smtClean="0">
              <a:ea typeface="ＭＳ Ｐゴシック" pitchFamily="-107" charset="-128"/>
            </a:endParaRPr>
          </a:p>
          <a:p>
            <a:pPr marL="457200" lvl="1" indent="0">
              <a:buNone/>
            </a:pPr>
            <a:r>
              <a:rPr lang="en-US" sz="2400" dirty="0" smtClean="0">
                <a:ea typeface="ＭＳ Ｐゴシック" pitchFamily="-107" charset="-128"/>
              </a:rPr>
              <a:t>PI 101:</a:t>
            </a:r>
          </a:p>
          <a:p>
            <a:pPr marL="457200" lvl="1" indent="0">
              <a:buNone/>
            </a:pPr>
            <a:r>
              <a:rPr lang="en-US" sz="2400" dirty="0" smtClean="0">
                <a:ea typeface="ＭＳ Ｐゴシック" pitchFamily="-107" charset="-128"/>
              </a:rPr>
              <a:t>http</a:t>
            </a:r>
            <a:r>
              <a:rPr lang="en-US" sz="2400" dirty="0">
                <a:ea typeface="ＭＳ Ｐゴシック" pitchFamily="-107" charset="-128"/>
              </a:rPr>
              <a:t>://www.niatx.net/PI101/Walkthrough/Index.htm</a:t>
            </a:r>
            <a:endParaRPr lang="en-US" sz="2400" dirty="0" smtClean="0">
              <a:ea typeface="ＭＳ Ｐゴシック" pitchFamily="-10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38007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2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193675" y="2590800"/>
            <a:ext cx="87947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5400" i="0" dirty="0">
                <a:solidFill>
                  <a:srgbClr val="007FC4"/>
                </a:solidFill>
                <a:latin typeface="Arial" charset="0"/>
              </a:rPr>
              <a:t>Walk-through </a:t>
            </a:r>
            <a:endParaRPr lang="en-US" sz="5400" i="0" dirty="0" smtClean="0">
              <a:solidFill>
                <a:srgbClr val="007FC4"/>
              </a:solidFill>
              <a:latin typeface="Arial" charset="0"/>
            </a:endParaRPr>
          </a:p>
          <a:p>
            <a:pPr algn="ctr"/>
            <a:r>
              <a:rPr lang="en-US" sz="5400" i="0" dirty="0" smtClean="0">
                <a:solidFill>
                  <a:srgbClr val="007FC4"/>
                </a:solidFill>
                <a:latin typeface="Arial" charset="0"/>
              </a:rPr>
              <a:t>Report-out</a:t>
            </a:r>
            <a:endParaRPr lang="en-US" sz="5400" i="0" dirty="0">
              <a:solidFill>
                <a:srgbClr val="007FC4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40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2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Rectangle 2"/>
          <p:cNvSpPr txBox="1">
            <a:spLocks noChangeArrowheads="1"/>
          </p:cNvSpPr>
          <p:nvPr/>
        </p:nvSpPr>
        <p:spPr bwMode="auto">
          <a:xfrm>
            <a:off x="9144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4400" i="0" dirty="0" smtClean="0">
                <a:solidFill>
                  <a:srgbClr val="007FC4"/>
                </a:solidFill>
                <a:latin typeface="Arial" charset="0"/>
              </a:rPr>
              <a:t>Change Team </a:t>
            </a:r>
            <a:r>
              <a:rPr lang="en-US" sz="4400" i="0" dirty="0">
                <a:solidFill>
                  <a:srgbClr val="007FC4"/>
                </a:solidFill>
                <a:latin typeface="Arial" charset="0"/>
              </a:rPr>
              <a:t>Assignment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28416" y="1189672"/>
            <a:ext cx="590578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i="0" dirty="0" smtClean="0">
                <a:latin typeface="+mn-lt"/>
              </a:rPr>
              <a:t>Thinking of your walk-through</a:t>
            </a:r>
          </a:p>
          <a:p>
            <a:r>
              <a:rPr lang="en-US" sz="3000" i="0" dirty="0" smtClean="0">
                <a:latin typeface="+mn-lt"/>
              </a:rPr>
              <a:t>experience, discuss the following:</a:t>
            </a:r>
          </a:p>
          <a:p>
            <a:endParaRPr lang="en-US" sz="3000" i="0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2610683"/>
            <a:ext cx="7915950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i="0" dirty="0" smtClean="0">
                <a:latin typeface="+mn-lt"/>
              </a:rPr>
              <a:t>1. Briefly describe the </a:t>
            </a:r>
            <a:r>
              <a:rPr lang="en-US" sz="3000" i="0" dirty="0" smtClean="0">
                <a:solidFill>
                  <a:srgbClr val="C00000"/>
                </a:solidFill>
                <a:latin typeface="+mn-lt"/>
              </a:rPr>
              <a:t>process</a:t>
            </a:r>
            <a:r>
              <a:rPr lang="en-US" sz="3000" i="0" dirty="0" smtClean="0">
                <a:latin typeface="+mn-lt"/>
              </a:rPr>
              <a:t> of which you</a:t>
            </a:r>
          </a:p>
          <a:p>
            <a:r>
              <a:rPr lang="en-US" sz="3000" i="0" dirty="0" smtClean="0">
                <a:latin typeface="+mn-lt"/>
              </a:rPr>
              <a:t>    conducted a walk-through.</a:t>
            </a:r>
          </a:p>
          <a:p>
            <a:r>
              <a:rPr lang="en-US" sz="3000" i="0" dirty="0" smtClean="0">
                <a:latin typeface="+mn-lt"/>
              </a:rPr>
              <a:t>2. What key </a:t>
            </a:r>
            <a:r>
              <a:rPr lang="en-US" sz="3000" i="0" dirty="0" smtClean="0">
                <a:solidFill>
                  <a:srgbClr val="C00000"/>
                </a:solidFill>
                <a:latin typeface="+mn-lt"/>
              </a:rPr>
              <a:t>strengths</a:t>
            </a:r>
            <a:r>
              <a:rPr lang="en-US" sz="3000" i="0" dirty="0" smtClean="0">
                <a:latin typeface="+mn-lt"/>
              </a:rPr>
              <a:t> were identified?</a:t>
            </a:r>
          </a:p>
          <a:p>
            <a:r>
              <a:rPr lang="en-US" sz="3000" i="0" dirty="0" smtClean="0">
                <a:latin typeface="+mn-lt"/>
              </a:rPr>
              <a:t>3. What key process problems (</a:t>
            </a:r>
            <a:r>
              <a:rPr lang="en-US" sz="3000" i="0" dirty="0" smtClean="0">
                <a:solidFill>
                  <a:srgbClr val="C00000"/>
                </a:solidFill>
                <a:latin typeface="+mn-lt"/>
              </a:rPr>
              <a:t>opportunities</a:t>
            </a:r>
            <a:r>
              <a:rPr lang="en-US" sz="3000" i="0" dirty="0" smtClean="0">
                <a:latin typeface="+mn-lt"/>
              </a:rPr>
              <a:t>)</a:t>
            </a:r>
          </a:p>
          <a:p>
            <a:r>
              <a:rPr lang="en-US" sz="3000" i="0" dirty="0" smtClean="0">
                <a:latin typeface="+mn-lt"/>
              </a:rPr>
              <a:t>    were identified?</a:t>
            </a:r>
          </a:p>
          <a:p>
            <a:r>
              <a:rPr lang="en-US" sz="3000" i="0" dirty="0" smtClean="0">
                <a:latin typeface="+mn-lt"/>
              </a:rPr>
              <a:t>4. If you were the CEO, what would be</a:t>
            </a:r>
          </a:p>
          <a:p>
            <a:r>
              <a:rPr lang="en-US" sz="3000" i="0" dirty="0" smtClean="0">
                <a:latin typeface="+mn-lt"/>
              </a:rPr>
              <a:t>    keeping </a:t>
            </a:r>
            <a:r>
              <a:rPr lang="en-US" sz="3000" i="0" dirty="0" smtClean="0">
                <a:solidFill>
                  <a:srgbClr val="C00000"/>
                </a:solidFill>
                <a:latin typeface="+mn-lt"/>
              </a:rPr>
              <a:t>you</a:t>
            </a:r>
            <a:r>
              <a:rPr lang="en-US" sz="3000" i="0" dirty="0" smtClean="0">
                <a:latin typeface="+mn-lt"/>
              </a:rPr>
              <a:t> awake at night?</a:t>
            </a:r>
          </a:p>
          <a:p>
            <a:endParaRPr lang="en-US" sz="3000" i="0" dirty="0" smtClean="0">
              <a:latin typeface="+mn-lt"/>
            </a:endParaRPr>
          </a:p>
          <a:p>
            <a:endParaRPr lang="en-US" sz="3000" i="0" dirty="0">
              <a:latin typeface="+mn-lt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914400" y="2286000"/>
            <a:ext cx="8001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41323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2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381000" y="228600"/>
            <a:ext cx="87947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i="0" dirty="0" smtClean="0">
                <a:solidFill>
                  <a:srgbClr val="007FC4"/>
                </a:solidFill>
                <a:latin typeface="Arial" charset="0"/>
              </a:rPr>
              <a:t>Process Strengths and Opportunities Report-out</a:t>
            </a:r>
            <a:endParaRPr lang="en-US" sz="3600" i="0" dirty="0">
              <a:solidFill>
                <a:srgbClr val="007FC4"/>
              </a:solidFill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295400" y="1295400"/>
            <a:ext cx="3124200" cy="472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2532" name="Rectangle 5"/>
          <p:cNvSpPr>
            <a:spLocks noChangeArrowheads="1"/>
          </p:cNvSpPr>
          <p:nvPr/>
        </p:nvSpPr>
        <p:spPr bwMode="auto">
          <a:xfrm>
            <a:off x="762000" y="1295400"/>
            <a:ext cx="4038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 sz="3200" b="1" i="0" dirty="0">
                <a:latin typeface="Arial" charset="0"/>
              </a:rPr>
              <a:t>Strengths</a:t>
            </a:r>
            <a:r>
              <a:rPr lang="en-US" sz="4400" i="0" dirty="0">
                <a:latin typeface="Arial" charset="0"/>
              </a:rPr>
              <a:t> 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5029200" y="1295400"/>
            <a:ext cx="3124200" cy="472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2533" name="Rectangle 6"/>
          <p:cNvSpPr>
            <a:spLocks noChangeArrowheads="1"/>
          </p:cNvSpPr>
          <p:nvPr/>
        </p:nvSpPr>
        <p:spPr bwMode="auto">
          <a:xfrm>
            <a:off x="4648200" y="1425575"/>
            <a:ext cx="4038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 sz="3200" b="1" i="0" dirty="0" smtClean="0">
                <a:latin typeface="Arial" charset="0"/>
              </a:rPr>
              <a:t>Opportunities</a:t>
            </a:r>
            <a:endParaRPr lang="en-US" sz="3200" b="1" i="0" dirty="0">
              <a:latin typeface="Arial" charset="0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1752600" y="1905000"/>
            <a:ext cx="20574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5257800" y="1905000"/>
            <a:ext cx="28194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26413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243</Words>
  <Application>Microsoft Office PowerPoint</Application>
  <PresentationFormat>On-screen Show (4:3)</PresentationFormat>
  <Paragraphs>45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Learning Objectives</vt:lpstr>
      <vt:lpstr>Why Walk-through?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wheelock</dc:creator>
  <cp:lastModifiedBy>anna wheelock</cp:lastModifiedBy>
  <cp:revision>1</cp:revision>
  <dcterms:created xsi:type="dcterms:W3CDTF">2012-03-05T15:58:40Z</dcterms:created>
  <dcterms:modified xsi:type="dcterms:W3CDTF">2012-03-05T15:59:23Z</dcterms:modified>
</cp:coreProperties>
</file>