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74" r:id="rId3"/>
    <p:sldId id="562" r:id="rId4"/>
    <p:sldId id="563" r:id="rId5"/>
    <p:sldId id="564" r:id="rId6"/>
    <p:sldId id="477" r:id="rId7"/>
    <p:sldId id="478" r:id="rId8"/>
    <p:sldId id="600" r:id="rId9"/>
    <p:sldId id="571" r:id="rId10"/>
    <p:sldId id="601" r:id="rId11"/>
    <p:sldId id="572" r:id="rId12"/>
    <p:sldId id="573" r:id="rId13"/>
    <p:sldId id="637" r:id="rId14"/>
    <p:sldId id="602" r:id="rId15"/>
    <p:sldId id="638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35" r:id="rId34"/>
    <p:sldId id="647" r:id="rId35"/>
    <p:sldId id="648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508" autoAdjust="0"/>
  </p:normalViewPr>
  <p:slideViewPr>
    <p:cSldViewPr>
      <p:cViewPr>
        <p:scale>
          <a:sx n="100" d="100"/>
          <a:sy n="100" d="100"/>
        </p:scale>
        <p:origin x="-1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ashington\shared\VA_CTraC\Presentations\Quadrad%20Briefing_CTRAC_1_31_2012\v2.0%20Quadrad%20Briefing_1_30_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shington\shared\VA_CTraC\Presentations\GSA%20TC%20Symposium_2012\GSA_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washington\shared\VA_CTraC\Papers\C-TraC_Protocol_Paper\V8.0%20Resubmission%20to%20Health%20Affairs_8_2012\Submission\v8.0_Revised_CTRAC%20Protocol%20Paper_Tables_FINAL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85749462571046E-2"/>
          <c:y val="7.1699854643928362E-2"/>
          <c:w val="0.90039478350774049"/>
          <c:h val="0.75603620247073466"/>
        </c:manualLayout>
      </c:layout>
      <c:barChart>
        <c:barDir val="col"/>
        <c:grouping val="clustered"/>
        <c:axId val="44885504"/>
        <c:axId val="67269376"/>
      </c:barChart>
      <c:catAx>
        <c:axId val="44885504"/>
        <c:scaling>
          <c:orientation val="minMax"/>
        </c:scaling>
        <c:delete val="1"/>
        <c:axPos val="b"/>
        <c:tickLblPos val="none"/>
        <c:crossAx val="67269376"/>
        <c:crosses val="autoZero"/>
        <c:auto val="1"/>
        <c:lblAlgn val="ctr"/>
        <c:lblOffset val="100"/>
      </c:catAx>
      <c:valAx>
        <c:axId val="67269376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tickLblPos val="none"/>
        <c:crossAx val="44885504"/>
        <c:crosses val="autoZero"/>
        <c:crossBetween val="between"/>
        <c:majorUnit val="0.25"/>
      </c:valAx>
    </c:plotArea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467544993061025"/>
          <c:y val="5.5002405441779173E-2"/>
          <c:w val="0.88511696907451698"/>
          <c:h val="0.72264123597079521"/>
        </c:manualLayout>
      </c:layout>
      <c:barChart>
        <c:barDir val="col"/>
        <c:grouping val="clustered"/>
        <c:ser>
          <c:idx val="0"/>
          <c:order val="0"/>
          <c:tx>
            <c:strRef>
              <c:f>Education!$A$1</c:f>
              <c:strCache>
                <c:ptCount val="1"/>
                <c:pt idx="0">
                  <c:v>Patient Population</c:v>
                </c:pt>
              </c:strCache>
            </c:strRef>
          </c:tx>
          <c:spPr>
            <a:solidFill>
              <a:srgbClr val="00FFFF"/>
            </a:solidFill>
          </c:spPr>
          <c:dLbls>
            <c:dLbl>
              <c:idx val="0"/>
              <c:layout>
                <c:manualLayout>
                  <c:x val="0"/>
                  <c:y val="7.949065531541746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2"/>
                        </a:solidFill>
                      </a:rPr>
                      <a:t>11%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2"/>
                        </a:solidFill>
                      </a:rPr>
                      <a:t>15%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2"/>
                        </a:solidFill>
                      </a:rPr>
                      <a:t>40%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2"/>
                        </a:solidFill>
                      </a:rPr>
                      <a:t>24%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2"/>
                        </a:solidFill>
                      </a:rPr>
                      <a:t>11%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Education!$A$2:$A$6</c:f>
              <c:strCache>
                <c:ptCount val="5"/>
                <c:pt idx="0">
                  <c:v>&lt; 8 Years</c:v>
                </c:pt>
                <c:pt idx="1">
                  <c:v>Some High School</c:v>
                </c:pt>
                <c:pt idx="2">
                  <c:v>High School Grad / GED</c:v>
                </c:pt>
                <c:pt idx="3">
                  <c:v>Some College</c:v>
                </c:pt>
                <c:pt idx="4">
                  <c:v>College Grad</c:v>
                </c:pt>
              </c:strCache>
            </c:strRef>
          </c:cat>
          <c:val>
            <c:numRef>
              <c:f>Education!$B$2:$B$6</c:f>
              <c:numCache>
                <c:formatCode>General</c:formatCode>
                <c:ptCount val="5"/>
                <c:pt idx="0">
                  <c:v>0.11</c:v>
                </c:pt>
                <c:pt idx="1">
                  <c:v>0.15000000000000019</c:v>
                </c:pt>
                <c:pt idx="2">
                  <c:v>0.4</c:v>
                </c:pt>
                <c:pt idx="3">
                  <c:v>0.24000000000000019</c:v>
                </c:pt>
                <c:pt idx="4">
                  <c:v>0.11</c:v>
                </c:pt>
              </c:numCache>
            </c:numRef>
          </c:val>
        </c:ser>
        <c:axId val="128341888"/>
        <c:axId val="128343424"/>
      </c:barChart>
      <c:catAx>
        <c:axId val="12834188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8343424"/>
        <c:crosses val="autoZero"/>
        <c:auto val="1"/>
        <c:lblAlgn val="ctr"/>
        <c:lblOffset val="100"/>
      </c:catAx>
      <c:valAx>
        <c:axId val="128343424"/>
        <c:scaling>
          <c:orientation val="minMax"/>
          <c:max val="1"/>
          <c:min val="0"/>
        </c:scaling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tickLblPos val="nextTo"/>
        <c:crossAx val="128341888"/>
        <c:crosses val="autoZero"/>
        <c:crossBetween val="between"/>
        <c:majorUnit val="0.25"/>
      </c:valAx>
    </c:plotArea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Medication Discrepancy Present?</c:v>
                </c:pt>
              </c:strCache>
            </c:strRef>
          </c:tx>
          <c:spPr>
            <a:ln w="31750">
              <a:solidFill>
                <a:schemeClr val="bg2"/>
              </a:solidFill>
            </a:ln>
          </c:spPr>
          <c:dLbls>
            <c:dLbl>
              <c:idx val="0"/>
              <c:layout>
                <c:manualLayout>
                  <c:x val="-0.15933510175142229"/>
                  <c:y val="-9.2694739798727995E-3"/>
                </c:manualLayout>
              </c:layout>
              <c:showVal val="1"/>
            </c:dLbl>
            <c:dLbl>
              <c:idx val="1"/>
              <c:delete val="1"/>
            </c:dLbl>
            <c:numFmt formatCode="0%" sourceLinked="0"/>
            <c:txPr>
              <a:bodyPr/>
              <a:lstStyle/>
              <a:p>
                <a:pPr>
                  <a:defRPr sz="2800" b="1" i="0" baseline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0.47000000000000008</c:v>
                </c:pt>
                <c:pt idx="1">
                  <c:v>0.53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836941466654125"/>
          <c:y val="0.37224555263925341"/>
          <c:w val="0.14990367770293794"/>
          <c:h val="0.25550889472149318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26206599865629"/>
          <c:y val="9.0351874464889764E-2"/>
          <c:w val="0.85025550495014768"/>
          <c:h val="0.746189168214438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00FFFF"/>
              </a:solidFill>
            </c:spPr>
          </c:dPt>
          <c:dPt>
            <c:idx val="5"/>
            <c:spPr>
              <a:solidFill>
                <a:srgbClr val="00FFFF"/>
              </a:solidFill>
              <a:ln>
                <a:noFill/>
              </a:ln>
            </c:spPr>
          </c:dPt>
          <c:dPt>
            <c:idx val="6"/>
            <c:spPr>
              <a:solidFill>
                <a:srgbClr val="00FFFF"/>
              </a:solidFill>
            </c:spPr>
          </c:dPt>
          <c:dPt>
            <c:idx val="7"/>
            <c:spPr>
              <a:solidFill>
                <a:srgbClr val="00FFFF"/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[Rehosptable.xls]Appendix_Rehosp!$B$3:$B$10</c:f>
              <c:strCache>
                <c:ptCount val="8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</c:strCache>
            </c:strRef>
          </c:cat>
          <c:val>
            <c:numRef>
              <c:f>[Rehosptable.xls]Appendix_Rehosp!$D$3:$D$10</c:f>
              <c:numCache>
                <c:formatCode>0.00</c:formatCode>
                <c:ptCount val="8"/>
                <c:pt idx="0">
                  <c:v>0.31097560975609811</c:v>
                </c:pt>
                <c:pt idx="1">
                  <c:v>0.42592592592592687</c:v>
                </c:pt>
                <c:pt idx="2">
                  <c:v>0.23584905660377359</c:v>
                </c:pt>
                <c:pt idx="3">
                  <c:v>0.23853211009174324</c:v>
                </c:pt>
                <c:pt idx="4">
                  <c:v>0.2178217821782179</c:v>
                </c:pt>
                <c:pt idx="5">
                  <c:v>0.22222222222222221</c:v>
                </c:pt>
                <c:pt idx="6">
                  <c:v>0.21839080459770163</c:v>
                </c:pt>
                <c:pt idx="7">
                  <c:v>0.25301204819277107</c:v>
                </c:pt>
              </c:numCache>
            </c:numRef>
          </c:val>
        </c:ser>
        <c:dLbls>
          <c:showVal val="1"/>
        </c:dLbls>
        <c:gapWidth val="34"/>
        <c:axId val="48723456"/>
        <c:axId val="48724992"/>
      </c:barChart>
      <c:catAx>
        <c:axId val="48723456"/>
        <c:scaling>
          <c:orientation val="minMax"/>
        </c:scaling>
        <c:axPos val="b"/>
        <c:numFmt formatCode="\Q\1" sourceLinked="0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724992"/>
        <c:crosses val="autoZero"/>
        <c:lblAlgn val="ctr"/>
        <c:lblOffset val="100"/>
        <c:tickLblSkip val="1"/>
      </c:catAx>
      <c:valAx>
        <c:axId val="48724992"/>
        <c:scaling>
          <c:orientation val="minMax"/>
          <c:min val="0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723456"/>
        <c:crosses val="autoZero"/>
        <c:crossBetween val="between"/>
        <c:majorUnit val="0.15000000000000024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FF28381-B5B8-4DC1-8A9A-997412286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06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A97D2CD-FE6A-46BC-B925-D8FC2421A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2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2001 Harris poll sponsored by the RWJ foundation showed chronically ill people see an average of 8 different MDs over one year.</a:t>
            </a:r>
          </a:p>
          <a:p>
            <a:r>
              <a:rPr lang="en-US"/>
              <a:t>Patients unable to advocate for themselves and/or transferring to another institution are at increased risk.</a:t>
            </a:r>
          </a:p>
          <a:p>
            <a:r>
              <a:rPr lang="en-US"/>
              <a:t>Remark on- increasing specialization of providers, DC summary needs to communicate care plan effectively to all settings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05" indent="-302040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161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426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690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691604-CA14-4602-B8C4-437608B97F21}" type="slidenum">
              <a:rPr lang="en-US" sz="1200" u="none" smtClean="0"/>
              <a:pPr eaLnBrk="1" hangingPunct="1"/>
              <a:t>25</a:t>
            </a:fld>
            <a:endParaRPr lang="en-US" sz="1200" u="none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7D2CD-FE6A-46BC-B925-D8FC2421A7D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9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05" indent="-302040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161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426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690" indent="-241632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D2C45B-AC4D-4325-A9EC-3A1F3C76F2CA}" type="slidenum">
              <a:rPr lang="en-US" sz="1200" u="none" smtClean="0"/>
              <a:pPr eaLnBrk="1" hangingPunct="1"/>
              <a:t>15</a:t>
            </a:fld>
            <a:endParaRPr lang="en-US" sz="1200" u="none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4073C-DC83-4719-9902-3FB78F2131D4}" type="slidenum">
              <a:rPr lang="en-US" sz="1300" u="none"/>
              <a:pPr eaLnBrk="1" hangingPunct="1"/>
              <a:t>16</a:t>
            </a:fld>
            <a:endParaRPr lang="en-US" sz="1300" u="none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779311-E157-4940-B7C3-3B8F3B13AB5F}" type="slidenum">
              <a:rPr lang="en-US" sz="1300" u="none"/>
              <a:pPr eaLnBrk="1" hangingPunct="1"/>
              <a:t>17</a:t>
            </a:fld>
            <a:endParaRPr lang="en-US" sz="1300" u="non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213B9B-B445-4641-8EED-96CAA52FB162}" type="slidenum">
              <a:rPr lang="en-US" sz="1300" u="none"/>
              <a:pPr eaLnBrk="1" hangingPunct="1"/>
              <a:t>18</a:t>
            </a:fld>
            <a:endParaRPr lang="en-US" sz="1300" u="non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B00A5-A393-44BC-8FB9-2F7FCC4FE174}" type="slidenum">
              <a:rPr lang="en-US" sz="1300" u="none"/>
              <a:pPr eaLnBrk="1" hangingPunct="1"/>
              <a:t>19</a:t>
            </a:fld>
            <a:endParaRPr lang="en-US" sz="1300" u="non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49077-D8D8-4FBE-8D6A-7B8353BC6E15}" type="slidenum">
              <a:rPr lang="en-US" sz="1300" u="none"/>
              <a:pPr eaLnBrk="1" hangingPunct="1"/>
              <a:t>22</a:t>
            </a:fld>
            <a:endParaRPr lang="en-US" sz="1300" u="non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0C6BF7-4AED-4507-B1BA-5E1E0E973558}" type="slidenum">
              <a:rPr lang="en-US" sz="1300" u="none"/>
              <a:pPr eaLnBrk="1" hangingPunct="1"/>
              <a:t>23</a:t>
            </a:fld>
            <a:endParaRPr lang="en-US" sz="1300" u="non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u="sng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100" u="sng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E6E56A-C433-4B91-8ABA-EC4521B196A8}" type="slidenum">
              <a:rPr lang="en-US" sz="1300" u="none"/>
              <a:pPr eaLnBrk="1" hangingPunct="1"/>
              <a:t>24</a:t>
            </a:fld>
            <a:endParaRPr lang="en-US" sz="1300" u="non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4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81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228600"/>
            <a:ext cx="1976438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28600"/>
            <a:ext cx="5776912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8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93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713" y="1981200"/>
            <a:ext cx="79057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35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981200"/>
            <a:ext cx="38766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4114800"/>
            <a:ext cx="38766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94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29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89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3876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15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73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08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278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619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6284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1020"/>
            <a:chExt cx="9206" cy="10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1020"/>
              <a:ext cx="9206" cy="53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1102"/>
              <a:ext cx="9206" cy="2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6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228600"/>
            <a:ext cx="6867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615" tIns="71086" rIns="146615" bIns="710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981200"/>
            <a:ext cx="7905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615" tIns="71086" rIns="146615" bIns="71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549275" indent="-549275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8788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2pPr>
      <a:lvl3pPr marL="1820863" indent="-363538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 sz="2100">
          <a:solidFill>
            <a:schemeClr val="tx1"/>
          </a:solidFill>
          <a:latin typeface="+mn-lt"/>
        </a:defRPr>
      </a:lvl3pPr>
      <a:lvl4pPr marL="2551113" indent="-363538" algn="l" defTabSz="145732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32797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7369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6pPr>
      <a:lvl7pPr marL="41941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7pPr>
      <a:lvl8pPr marL="46513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8pPr>
      <a:lvl9pPr marL="51085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3600" dirty="0" smtClean="0"/>
              <a:t>The Coordinated-Transitional Care </a:t>
            </a:r>
            <a:br>
              <a:rPr lang="en-US" sz="3600" dirty="0" smtClean="0"/>
            </a:br>
            <a:r>
              <a:rPr lang="en-US" sz="3600" dirty="0" smtClean="0"/>
              <a:t>(C-TraC) Program: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A Transitional Care Option for Vulnerable Patients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7162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Amy JH Kind</a:t>
            </a:r>
            <a:r>
              <a:rPr lang="en-US" dirty="0"/>
              <a:t>, </a:t>
            </a:r>
            <a:r>
              <a:rPr lang="en-US" dirty="0" smtClean="0"/>
              <a:t>MD, PhD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700" dirty="0"/>
              <a:t>Assistant Professor, Division of </a:t>
            </a:r>
            <a:r>
              <a:rPr lang="en-US" sz="1700" dirty="0" smtClean="0"/>
              <a:t>Geriatrics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University of Wisconsin School of Medicine and Public Health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Madison VA GRECC</a:t>
            </a:r>
          </a:p>
        </p:txBody>
      </p:sp>
      <p:pic>
        <p:nvPicPr>
          <p:cNvPr id="2052" name="Picture 4" descr="UW_c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986"/>
            <a:ext cx="819150" cy="1292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84234198"/>
              </p:ext>
            </p:extLst>
          </p:nvPr>
        </p:nvGraphicFramePr>
        <p:xfrm>
          <a:off x="3200400" y="6019800"/>
          <a:ext cx="2667000" cy="600075"/>
        </p:xfrm>
        <a:graphic>
          <a:graphicData uri="http://schemas.openxmlformats.org/presentationml/2006/ole">
            <p:oleObj spid="_x0000_s2187" name="Photo Editor Photo" r:id="rId5" imgW="3048426" imgH="6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Documents and Settings\akind\Local Settings\Temporary Internet Files\Content.IE5\RNM9TOZQ\MC90043158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4" y="2057400"/>
            <a:ext cx="3657486" cy="365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Transitional Care:</a:t>
            </a:r>
            <a:r>
              <a:rPr lang="en-US" dirty="0"/>
              <a:t> A set of actions designed to ensure the coordination and continuity of health care as patients transfer between different locations or different levels of care in the same location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0236"/>
            <a:ext cx="441960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Coleman. JAGS. 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2003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3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Transitional Care Services Combat </a:t>
            </a:r>
            <a:br>
              <a:rPr lang="en-US" sz="3600" dirty="0" smtClean="0"/>
            </a:br>
            <a:r>
              <a:rPr lang="en-US" sz="3600" dirty="0" smtClean="0"/>
              <a:t>System Fragmentation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3962400"/>
            <a:ext cx="8370887" cy="2133600"/>
          </a:xfrm>
        </p:spPr>
        <p:txBody>
          <a:bodyPr/>
          <a:lstStyle/>
          <a:p>
            <a:r>
              <a:rPr lang="en-US" sz="2800" dirty="0" smtClean="0"/>
              <a:t>Health care staff bridge the hospital and home</a:t>
            </a:r>
          </a:p>
          <a:p>
            <a:r>
              <a:rPr lang="en-US" sz="2800" dirty="0" smtClean="0"/>
              <a:t>Post-hospital home visits to teach patients about their care and conditions</a:t>
            </a:r>
          </a:p>
          <a:p>
            <a:r>
              <a:rPr lang="en-US" sz="2800" dirty="0" smtClean="0"/>
              <a:t>Decrease rehospitalizations by about 30%</a:t>
            </a:r>
          </a:p>
          <a:p>
            <a:r>
              <a:rPr lang="en-US" sz="2800" dirty="0" smtClean="0"/>
              <a:t>Not appropriate for all patients </a:t>
            </a:r>
            <a:r>
              <a:rPr lang="en-US" sz="2800" smtClean="0"/>
              <a:t>or settings</a:t>
            </a:r>
            <a:endParaRPr lang="en-US" sz="2800" dirty="0"/>
          </a:p>
        </p:txBody>
      </p:sp>
      <p:pic>
        <p:nvPicPr>
          <p:cNvPr id="135170" name="Picture 2" descr="C:\Users\akind\AppData\Local\Microsoft\Windows\Temporary Internet Files\Content.IE5\UWOGZT56\MP90044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53740" cy="2141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0292"/>
            <a:ext cx="9144000" cy="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</a:rPr>
              <a:t>* Naylor, JAMA, 1996; Coleman, Archives, 2005.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9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Available Transitional Care Models: </a:t>
            </a:r>
            <a:br>
              <a:rPr lang="en-US" sz="3600" dirty="0" smtClean="0"/>
            </a:br>
            <a:r>
              <a:rPr lang="en-US" sz="3600" dirty="0" smtClean="0"/>
              <a:t>Not Appropriate for Madison VA Hospital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712" y="1981200"/>
            <a:ext cx="8364261" cy="4528930"/>
          </a:xfrm>
        </p:spPr>
        <p:txBody>
          <a:bodyPr/>
          <a:lstStyle/>
          <a:p>
            <a:r>
              <a:rPr lang="en-US" sz="2800" dirty="0" smtClean="0"/>
              <a:t>Home visits impractical given patient dispersion</a:t>
            </a:r>
          </a:p>
          <a:p>
            <a:pPr lvl="1"/>
            <a:r>
              <a:rPr lang="en-US" sz="2300" dirty="0" smtClean="0"/>
              <a:t>Veterans </a:t>
            </a:r>
            <a:r>
              <a:rPr lang="en-US" sz="2300" dirty="0"/>
              <a:t>travel up to 4.5 </a:t>
            </a:r>
            <a:r>
              <a:rPr lang="en-US" sz="2300" dirty="0" smtClean="0"/>
              <a:t>hours</a:t>
            </a:r>
          </a:p>
          <a:p>
            <a:pPr lvl="1"/>
            <a:r>
              <a:rPr lang="en-US" sz="2300" dirty="0" smtClean="0"/>
              <a:t>75% reside beyond the reach of a home visit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sz="2800" dirty="0" smtClean="0"/>
              <a:t>Currently available models exclude dementia</a:t>
            </a:r>
          </a:p>
          <a:p>
            <a:pPr lvl="1"/>
            <a:r>
              <a:rPr lang="en-US" sz="2300" dirty="0" smtClean="0"/>
              <a:t>Dementia increases rehospitalization risk by &gt;40%</a:t>
            </a:r>
          </a:p>
          <a:p>
            <a:endParaRPr lang="en-US" sz="1000" dirty="0" smtClean="0"/>
          </a:p>
          <a:p>
            <a:r>
              <a:rPr lang="en-US" sz="2800" dirty="0" smtClean="0"/>
              <a:t>None tested within a VA setting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77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0" y="229481"/>
            <a:ext cx="3955774" cy="649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74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VA Coordinated-Transitional Care Program (C-TraC)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Phone-based program</a:t>
            </a:r>
          </a:p>
          <a:p>
            <a:pPr>
              <a:lnSpc>
                <a:spcPct val="80000"/>
              </a:lnSpc>
            </a:pPr>
            <a:endParaRPr lang="en-US" sz="105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Specially-trained RN nurse case manager</a:t>
            </a:r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Protocolized</a:t>
            </a:r>
            <a:r>
              <a:rPr lang="en-US" sz="2800" dirty="0" smtClean="0"/>
              <a:t> encounters</a:t>
            </a:r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Teachings based on theory of Spaced Retrieval*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Method of learning information by practicing recalling that information over increasingly longer periods of time 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Applicable in early stages of dementia</a:t>
            </a:r>
          </a:p>
          <a:p>
            <a:pPr lvl="1"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Caregivers involved, activated at each step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0292"/>
            <a:ext cx="9144000" cy="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</a:rPr>
              <a:t>* Bourgeois, et al, J </a:t>
            </a:r>
            <a:r>
              <a:rPr lang="en-US" sz="1400" dirty="0" err="1" smtClean="0">
                <a:solidFill>
                  <a:schemeClr val="tx2"/>
                </a:solidFill>
              </a:rPr>
              <a:t>Comm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Disord</a:t>
            </a:r>
            <a:r>
              <a:rPr lang="en-US" sz="1400" dirty="0" smtClean="0">
                <a:solidFill>
                  <a:schemeClr val="tx2"/>
                </a:solidFill>
              </a:rPr>
              <a:t>, 2003; Camp et al, </a:t>
            </a:r>
            <a:r>
              <a:rPr lang="en-US" sz="1400" dirty="0" err="1" smtClean="0">
                <a:solidFill>
                  <a:schemeClr val="tx2"/>
                </a:solidFill>
              </a:rPr>
              <a:t>Appl</a:t>
            </a:r>
            <a:r>
              <a:rPr lang="en-US" sz="1400" dirty="0" smtClean="0">
                <a:solidFill>
                  <a:schemeClr val="tx2"/>
                </a:solidFill>
              </a:rPr>
              <a:t> Cog Psych, 1996.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C-TraC Goals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447709" cy="5078412"/>
          </a:xfrm>
        </p:spPr>
        <p:txBody>
          <a:bodyPr/>
          <a:lstStyle/>
          <a:p>
            <a:pPr>
              <a:buFont typeface="Monotype Sorts" pitchFamily="2" charset="2"/>
              <a:buAutoNum type="arabicPeriod"/>
            </a:pPr>
            <a:r>
              <a:rPr lang="en-US" sz="2800" dirty="0" smtClean="0"/>
              <a:t>Educate and empower the veteran/caregiver in </a:t>
            </a:r>
            <a:r>
              <a:rPr lang="en-US" sz="2800" b="1" dirty="0" smtClean="0">
                <a:solidFill>
                  <a:srgbClr val="FFFF00"/>
                </a:solidFill>
              </a:rPr>
              <a:t>medication management</a:t>
            </a:r>
          </a:p>
          <a:p>
            <a:pPr>
              <a:buFont typeface="Monotype Sorts" pitchFamily="2" charset="2"/>
              <a:buAutoNum type="arabicPeriod"/>
            </a:pPr>
            <a:endParaRPr lang="en-US" sz="800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AutoNum type="arabicPeriod"/>
            </a:pPr>
            <a:r>
              <a:rPr lang="en-US" sz="2800" dirty="0" smtClean="0"/>
              <a:t>Ensure the </a:t>
            </a:r>
            <a:r>
              <a:rPr lang="en-US" sz="2800" dirty="0"/>
              <a:t>veteran/caregiver </a:t>
            </a:r>
            <a:r>
              <a:rPr lang="en-US" sz="2800" dirty="0" smtClean="0"/>
              <a:t>has </a:t>
            </a:r>
            <a:r>
              <a:rPr lang="en-US" sz="2800" b="1" dirty="0" smtClean="0">
                <a:solidFill>
                  <a:srgbClr val="FFFF00"/>
                </a:solidFill>
              </a:rPr>
              <a:t>medical follow-up</a:t>
            </a:r>
          </a:p>
          <a:p>
            <a:pPr>
              <a:buFont typeface="Monotype Sorts" pitchFamily="2" charset="2"/>
              <a:buAutoNum type="arabicPeriod"/>
            </a:pPr>
            <a:endParaRPr lang="en-US" sz="800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AutoNum type="arabicPeriod"/>
            </a:pPr>
            <a:r>
              <a:rPr lang="en-US" sz="2800" dirty="0" smtClean="0"/>
              <a:t>Educate the </a:t>
            </a:r>
            <a:r>
              <a:rPr lang="en-US" sz="2800" dirty="0"/>
              <a:t>veteran/caregiver </a:t>
            </a:r>
            <a:r>
              <a:rPr lang="en-US" sz="2800" dirty="0" smtClean="0"/>
              <a:t>regarding </a:t>
            </a:r>
            <a:r>
              <a:rPr lang="en-US" sz="2800" b="1" dirty="0" smtClean="0">
                <a:solidFill>
                  <a:srgbClr val="FFFF00"/>
                </a:solidFill>
              </a:rPr>
              <a:t>red flags</a:t>
            </a:r>
          </a:p>
          <a:p>
            <a:pPr>
              <a:buFont typeface="Monotype Sorts" pitchFamily="2" charset="2"/>
              <a:buAutoNum type="arabicPeriod"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AutoNum type="arabicPeriod"/>
            </a:pPr>
            <a:r>
              <a:rPr lang="en-US" sz="2800" dirty="0" smtClean="0"/>
              <a:t>Ensure the </a:t>
            </a:r>
            <a:r>
              <a:rPr lang="en-US" sz="2800" dirty="0"/>
              <a:t>veteran/caregiver </a:t>
            </a:r>
            <a:r>
              <a:rPr lang="en-US" sz="2800" dirty="0" smtClean="0"/>
              <a:t>knows </a:t>
            </a:r>
            <a:r>
              <a:rPr lang="en-US" sz="2800" b="1" dirty="0" smtClean="0">
                <a:solidFill>
                  <a:srgbClr val="FFFF00"/>
                </a:solidFill>
              </a:rPr>
              <a:t>whom to contact</a:t>
            </a:r>
            <a:r>
              <a:rPr lang="en-US" sz="2800" dirty="0" smtClean="0"/>
              <a:t> if questions arise</a:t>
            </a:r>
          </a:p>
        </p:txBody>
      </p:sp>
    </p:spTree>
    <p:extLst>
      <p:ext uri="{BB962C8B-B14F-4D97-AF65-F5344CB8AC3E}">
        <p14:creationId xmlns="" xmlns:p14="http://schemas.microsoft.com/office/powerpoint/2010/main" val="37186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Veteran Eligibility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r>
              <a:rPr lang="en-US" sz="2800" dirty="0" smtClean="0"/>
              <a:t>Hospitalized on non-psychiatric acute-care ward</a:t>
            </a:r>
          </a:p>
          <a:p>
            <a:r>
              <a:rPr lang="en-US" sz="2800" dirty="0" smtClean="0"/>
              <a:t>Discharged to community </a:t>
            </a:r>
          </a:p>
          <a:p>
            <a:endParaRPr lang="en-US" sz="800" dirty="0" smtClean="0"/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AND one or more of the following:</a:t>
            </a:r>
          </a:p>
          <a:p>
            <a:pPr>
              <a:buFont typeface="Monotype Sorts" pitchFamily="2" charset="2"/>
              <a:buNone/>
            </a:pPr>
            <a:endParaRPr lang="en-US" sz="800" dirty="0" smtClean="0"/>
          </a:p>
          <a:p>
            <a:pPr>
              <a:buFont typeface="Arial" charset="0"/>
              <a:buAutoNum type="arabicPeriod"/>
            </a:pPr>
            <a:r>
              <a:rPr lang="en-US" sz="2800" dirty="0" smtClean="0"/>
              <a:t>Have documentation of dementia, delirium or cognitive impairment</a:t>
            </a:r>
          </a:p>
          <a:p>
            <a:pPr>
              <a:buFont typeface="Arial" charset="0"/>
              <a:buAutoNum type="arabicPeriod"/>
            </a:pPr>
            <a:r>
              <a:rPr lang="en-US" sz="2800" dirty="0" smtClean="0"/>
              <a:t>65 years or older AND 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lives alone OR 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had a previous hospitalization in past 12 months</a:t>
            </a:r>
          </a:p>
          <a:p>
            <a:pPr>
              <a:buFont typeface="Monotype Sorts" pitchFamily="2" charset="2"/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="" xmlns:p14="http://schemas.microsoft.com/office/powerpoint/2010/main" val="12346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Protocol: Identification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smtClean="0"/>
              <a:t>NCM = ‘Transitional Nurse-Case Manager’</a:t>
            </a:r>
          </a:p>
          <a:p>
            <a:pPr>
              <a:buFont typeface="Monotype Sorts" pitchFamily="2" charset="2"/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Veteran identification</a:t>
            </a:r>
          </a:p>
          <a:p>
            <a:pPr lvl="1"/>
            <a:r>
              <a:rPr lang="en-US" sz="2300" dirty="0" smtClean="0"/>
              <a:t>NCM reviews daily electronic list of all hospitalized veterans </a:t>
            </a:r>
          </a:p>
          <a:p>
            <a:pPr lvl="1"/>
            <a:r>
              <a:rPr lang="en-US" sz="2300" dirty="0" smtClean="0"/>
              <a:t>NCM participates in daily multi-disciplinary discharge round on each targeted inpatient ward to offer transitional care and outpatient viewpoint to inpatient care team</a:t>
            </a:r>
          </a:p>
        </p:txBody>
      </p:sp>
    </p:spTree>
    <p:extLst>
      <p:ext uri="{BB962C8B-B14F-4D97-AF65-F5344CB8AC3E}">
        <p14:creationId xmlns="" xmlns:p14="http://schemas.microsoft.com/office/powerpoint/2010/main" val="12350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Protocol: In-Hospital Visit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r>
              <a:rPr lang="en-US" sz="2800" dirty="0" smtClean="0"/>
              <a:t>NCM meets with eligible veteran during their hospital stay for a brief educational intervention</a:t>
            </a:r>
          </a:p>
          <a:p>
            <a:pPr lvl="2"/>
            <a:r>
              <a:rPr lang="en-US" sz="2000" dirty="0" smtClean="0"/>
              <a:t>Introduction</a:t>
            </a:r>
          </a:p>
          <a:p>
            <a:pPr lvl="2"/>
            <a:r>
              <a:rPr lang="en-US" sz="2000" dirty="0" smtClean="0"/>
              <a:t>Medical follow-up</a:t>
            </a:r>
          </a:p>
          <a:p>
            <a:pPr lvl="2"/>
            <a:r>
              <a:rPr lang="en-US" sz="2000" dirty="0" smtClean="0"/>
              <a:t>Red Flags</a:t>
            </a:r>
          </a:p>
          <a:p>
            <a:pPr lvl="2"/>
            <a:r>
              <a:rPr lang="en-US" sz="2000" dirty="0" smtClean="0"/>
              <a:t>Contact information</a:t>
            </a:r>
          </a:p>
          <a:p>
            <a:pPr lvl="1"/>
            <a:endParaRPr lang="en-US" sz="1800" dirty="0" smtClean="0"/>
          </a:p>
          <a:p>
            <a:r>
              <a:rPr lang="en-US" sz="2300" dirty="0" smtClean="0"/>
              <a:t>Contact reinforced by a brightly colored ½ page handout documenting 3 red flags, date/time of next NCM call, date of next f/u appointment and contact information for NCM and triage nurse</a:t>
            </a:r>
          </a:p>
        </p:txBody>
      </p:sp>
    </p:spTree>
    <p:extLst>
      <p:ext uri="{BB962C8B-B14F-4D97-AF65-F5344CB8AC3E}">
        <p14:creationId xmlns="" xmlns:p14="http://schemas.microsoft.com/office/powerpoint/2010/main" val="33826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/>
          <a:lstStyle/>
          <a:p>
            <a:r>
              <a:rPr lang="en-US" sz="3600" dirty="0" smtClean="0"/>
              <a:t>Mr. V’s Story</a:t>
            </a:r>
            <a:endParaRPr lang="en-US" sz="3600" dirty="0"/>
          </a:p>
        </p:txBody>
      </p:sp>
      <p:sp>
        <p:nvSpPr>
          <p:cNvPr id="53555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04800" y="2438400"/>
            <a:ext cx="8534400" cy="4495800"/>
          </a:xfrm>
        </p:spPr>
        <p:txBody>
          <a:bodyPr/>
          <a:lstStyle/>
          <a:p>
            <a:r>
              <a:rPr lang="en-US" dirty="0" smtClean="0"/>
              <a:t>89yo hospitalized with pneumonia</a:t>
            </a:r>
          </a:p>
          <a:p>
            <a:r>
              <a:rPr lang="en-US" dirty="0" smtClean="0"/>
              <a:t>Discharged on oral antibiotics for an additional 5 days</a:t>
            </a:r>
          </a:p>
          <a:p>
            <a:r>
              <a:rPr lang="en-US" dirty="0" smtClean="0"/>
              <a:t>Information told to patient in detail, but not to his family</a:t>
            </a:r>
          </a:p>
          <a:p>
            <a:r>
              <a:rPr lang="en-US" dirty="0" smtClean="0"/>
              <a:t>Patient had unrecognized cognitive impairment. Forgot to fill antibiotic prescription.</a:t>
            </a:r>
          </a:p>
          <a:p>
            <a:r>
              <a:rPr lang="en-US" dirty="0" err="1" smtClean="0"/>
              <a:t>Rehospitalized</a:t>
            </a:r>
            <a:r>
              <a:rPr lang="en-US" dirty="0" smtClean="0"/>
              <a:t> 14 days later</a:t>
            </a:r>
            <a:endParaRPr lang="en-US" dirty="0"/>
          </a:p>
        </p:txBody>
      </p:sp>
      <p:pic>
        <p:nvPicPr>
          <p:cNvPr id="161794" name="Picture 2" descr="Contente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676400" cy="2522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514600"/>
            <a:ext cx="1459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*photo credit: Annie Levy, 2010.</a:t>
            </a:r>
            <a:endParaRPr lang="en-US" sz="700" dirty="0"/>
          </a:p>
        </p:txBody>
      </p:sp>
    </p:spTree>
    <p:extLst>
      <p:ext uri="{BB962C8B-B14F-4D97-AF65-F5344CB8AC3E}">
        <p14:creationId xmlns="" xmlns:p14="http://schemas.microsoft.com/office/powerpoint/2010/main" val="4359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akind\AppData\Local\Temp\XPgrpwise\5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6497"/>
            <a:ext cx="6400800" cy="4754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anchor="b"/>
          <a:lstStyle>
            <a:lvl1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4572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9144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3716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18288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u="none" dirty="0" smtClean="0"/>
              <a:t>Protocol: In-Hospital Visit</a:t>
            </a:r>
          </a:p>
        </p:txBody>
      </p:sp>
    </p:spTree>
    <p:extLst>
      <p:ext uri="{BB962C8B-B14F-4D97-AF65-F5344CB8AC3E}">
        <p14:creationId xmlns="" xmlns:p14="http://schemas.microsoft.com/office/powerpoint/2010/main" val="18897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anchor="b"/>
          <a:lstStyle>
            <a:lvl1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ctr" defTabSz="1457325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4572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9144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3716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18288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u="none" smtClean="0"/>
              <a:t>Protocol: Telephone Follow-up</a:t>
            </a:r>
            <a:endParaRPr lang="en-US" sz="3600" u="none" dirty="0" smtClean="0"/>
          </a:p>
        </p:txBody>
      </p:sp>
      <p:pic>
        <p:nvPicPr>
          <p:cNvPr id="79874" name="Picture 2" descr="C:\Users\akind\AppData\Local\Temp\XPgrpwise\5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21000"/>
            <a:ext cx="6400800" cy="4206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53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Protocol: Telephone Follow-up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r>
              <a:rPr lang="en-US" sz="2800" dirty="0" smtClean="0"/>
              <a:t>Initial call is 48-72 hours of discharge with caregiver/veteran to reinforce</a:t>
            </a:r>
          </a:p>
          <a:p>
            <a:pPr lvl="1"/>
            <a:r>
              <a:rPr lang="en-US" sz="2300" dirty="0" smtClean="0"/>
              <a:t>Medication management</a:t>
            </a:r>
          </a:p>
          <a:p>
            <a:pPr lvl="1"/>
            <a:r>
              <a:rPr lang="en-US" sz="2300" dirty="0" smtClean="0"/>
              <a:t>Medical follow-up</a:t>
            </a:r>
          </a:p>
          <a:p>
            <a:pPr lvl="1"/>
            <a:r>
              <a:rPr lang="en-US" sz="2300" dirty="0" smtClean="0"/>
              <a:t>3 Red flags</a:t>
            </a:r>
          </a:p>
          <a:p>
            <a:pPr lvl="1"/>
            <a:r>
              <a:rPr lang="en-US" sz="2300" dirty="0" smtClean="0"/>
              <a:t>NCM contact information</a:t>
            </a:r>
          </a:p>
          <a:p>
            <a:endParaRPr lang="en-US" sz="800" dirty="0" smtClean="0"/>
          </a:p>
          <a:p>
            <a:r>
              <a:rPr lang="en-US" sz="2800" dirty="0" smtClean="0"/>
              <a:t>Medication discrepancies or red flags prompt either a contact to the PCP or an appointment in urgent care</a:t>
            </a:r>
            <a:endParaRPr lang="en-US" sz="2300" dirty="0" smtClean="0"/>
          </a:p>
        </p:txBody>
      </p:sp>
    </p:spTree>
    <p:extLst>
      <p:ext uri="{BB962C8B-B14F-4D97-AF65-F5344CB8AC3E}">
        <p14:creationId xmlns="" xmlns:p14="http://schemas.microsoft.com/office/powerpoint/2010/main" val="29830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A Note on Medication Counseling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r>
              <a:rPr lang="en-US" sz="2800" dirty="0" smtClean="0"/>
              <a:t>Veteran is asked to have all pill bottles in front of them during initial call</a:t>
            </a:r>
          </a:p>
          <a:p>
            <a:endParaRPr lang="en-US" sz="2800" dirty="0" smtClean="0"/>
          </a:p>
          <a:p>
            <a:r>
              <a:rPr lang="en-US" sz="2800" dirty="0" smtClean="0"/>
              <a:t>Veteran is asked: “Tell me how you take your medications.”  </a:t>
            </a:r>
            <a:r>
              <a:rPr lang="en-US" sz="2800" u="sng" dirty="0" smtClean="0"/>
              <a:t>NOT</a:t>
            </a:r>
            <a:r>
              <a:rPr lang="en-US" sz="2800" dirty="0" smtClean="0"/>
              <a:t> “Do you take drug X?”</a:t>
            </a:r>
          </a:p>
          <a:p>
            <a:endParaRPr lang="en-US" sz="2800" dirty="0" smtClean="0"/>
          </a:p>
          <a:p>
            <a:r>
              <a:rPr lang="en-US" sz="2800" dirty="0" smtClean="0"/>
              <a:t>Good medication reconciliation and counseling takes the bulk of the phone time during the follow-up calls </a:t>
            </a:r>
          </a:p>
          <a:p>
            <a:pPr lvl="1"/>
            <a:r>
              <a:rPr lang="en-US" sz="2300" dirty="0" smtClean="0"/>
              <a:t>Average 36min/call</a:t>
            </a:r>
          </a:p>
        </p:txBody>
      </p:sp>
    </p:spTree>
    <p:extLst>
      <p:ext uri="{BB962C8B-B14F-4D97-AF65-F5344CB8AC3E}">
        <p14:creationId xmlns="" xmlns:p14="http://schemas.microsoft.com/office/powerpoint/2010/main" val="26704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Protocol: Telephone Follow-up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r>
              <a:rPr lang="en-US" sz="2800" dirty="0" smtClean="0"/>
              <a:t>Veteran/caregiver is called weekly to reinforce the 4 major transitional care goals</a:t>
            </a:r>
          </a:p>
          <a:p>
            <a:endParaRPr lang="en-US" sz="2800" dirty="0" smtClean="0"/>
          </a:p>
          <a:p>
            <a:r>
              <a:rPr lang="en-US" sz="2800" dirty="0" smtClean="0"/>
              <a:t>Process ends when:</a:t>
            </a:r>
          </a:p>
          <a:p>
            <a:pPr lvl="1"/>
            <a:r>
              <a:rPr lang="en-US" sz="2300" dirty="0" smtClean="0"/>
              <a:t>Veteran sees PCP or</a:t>
            </a:r>
          </a:p>
          <a:p>
            <a:pPr lvl="1"/>
            <a:r>
              <a:rPr lang="en-US" sz="2300" dirty="0" smtClean="0"/>
              <a:t>Veteran and NCM agree that no further telephone follow-up is needed or</a:t>
            </a:r>
          </a:p>
          <a:p>
            <a:pPr lvl="1"/>
            <a:r>
              <a:rPr lang="en-US" sz="2300" dirty="0" smtClean="0"/>
              <a:t>Four weeks pass</a:t>
            </a:r>
          </a:p>
          <a:p>
            <a:pPr lvl="1"/>
            <a:endParaRPr lang="en-US" sz="2300" dirty="0" smtClean="0"/>
          </a:p>
          <a:p>
            <a:r>
              <a:rPr lang="en-US" sz="2800" dirty="0" smtClean="0"/>
              <a:t>Template documentation</a:t>
            </a:r>
          </a:p>
          <a:p>
            <a:pPr marL="728662" lvl="1" indent="0"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="" xmlns:p14="http://schemas.microsoft.com/office/powerpoint/2010/main" val="8434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Veterans Served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79588"/>
            <a:ext cx="8547100" cy="5078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605 Veterans approached, enrolled over first 18 months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dirty="0" smtClean="0"/>
              <a:t>5 approached and refused (&lt;1%)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Compares favorably to home-visit transitional care programs which can have &gt;50% refusal rates*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dirty="0" smtClean="0"/>
              <a:t>~1/3 of veterans had caregivers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22% had dementia/cognitive impairment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0" y="6492875"/>
            <a:ext cx="775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900" u="none"/>
          </a:p>
          <a:p>
            <a:endParaRPr lang="en-US" sz="900" u="non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50292"/>
            <a:ext cx="9144000" cy="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u="none" dirty="0" smtClean="0">
                <a:solidFill>
                  <a:schemeClr val="tx2"/>
                </a:solidFill>
              </a:rPr>
              <a:t>* Stauffer et al, Archives, 2011; Voss et al, Archives, 2011</a:t>
            </a:r>
            <a:endParaRPr lang="en-US" sz="1400" u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Characteristics</a:t>
            </a:r>
            <a:endParaRPr lang="en-US" sz="3600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0330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C-TraC Veterans’ </a:t>
            </a:r>
            <a:br>
              <a:rPr lang="en-US" sz="3600" dirty="0" smtClean="0"/>
            </a:br>
            <a:r>
              <a:rPr lang="en-US" sz="3600" dirty="0" smtClean="0"/>
              <a:t>Education Levels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3820876"/>
              </p:ext>
            </p:extLst>
          </p:nvPr>
        </p:nvGraphicFramePr>
        <p:xfrm>
          <a:off x="1" y="1533833"/>
          <a:ext cx="9143999" cy="532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2782035"/>
              </p:ext>
            </p:extLst>
          </p:nvPr>
        </p:nvGraphicFramePr>
        <p:xfrm>
          <a:off x="-104774" y="1676400"/>
          <a:ext cx="9220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838201" y="5261113"/>
            <a:ext cx="3200399" cy="14444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0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40"/>
            <a:ext cx="9144000" cy="1143000"/>
          </a:xfrm>
        </p:spPr>
        <p:txBody>
          <a:bodyPr/>
          <a:lstStyle/>
          <a:p>
            <a:r>
              <a:rPr lang="en-US" sz="3600" dirty="0" smtClean="0"/>
              <a:t>Percent of Veterans </a:t>
            </a:r>
            <a:r>
              <a:rPr lang="en-US" sz="3600" dirty="0"/>
              <a:t>with Medication Discrepancy Detected at 48-72h by C-TraC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3812291"/>
              </p:ext>
            </p:extLst>
          </p:nvPr>
        </p:nvGraphicFramePr>
        <p:xfrm>
          <a:off x="722244" y="2329953"/>
          <a:ext cx="7964557" cy="43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6555" y="2077284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Medication Discrepancy?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xmlns="" val="19049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2800" dirty="0" smtClean="0"/>
              <a:t>30-Day Rehospitalization Rates for Veterans in VA </a:t>
            </a:r>
            <a:br>
              <a:rPr lang="en-US" sz="2800" dirty="0" smtClean="0"/>
            </a:br>
            <a:r>
              <a:rPr lang="en-US" sz="2800" dirty="0" smtClean="0"/>
              <a:t>C-TraC Program During </a:t>
            </a:r>
            <a:br>
              <a:rPr lang="en-US" sz="2800" dirty="0" smtClean="0"/>
            </a:br>
            <a:r>
              <a:rPr lang="en-US" sz="2800" dirty="0" smtClean="0"/>
              <a:t>Baseline and Intervention Periods, Overall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01564" y="1676400"/>
            <a:ext cx="7756636" cy="5244664"/>
            <a:chOff x="1895629" y="2141284"/>
            <a:chExt cx="5568658" cy="3644588"/>
          </a:xfrm>
        </p:grpSpPr>
        <p:graphicFrame>
          <p:nvGraphicFramePr>
            <p:cNvPr id="14" name="Chart 13"/>
            <p:cNvGraphicFramePr>
              <a:graphicFrameLocks/>
            </p:cNvGraphicFramePr>
            <p:nvPr/>
          </p:nvGraphicFramePr>
          <p:xfrm>
            <a:off x="1895629" y="2141284"/>
            <a:ext cx="5568658" cy="3643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5653940" y="2520730"/>
              <a:ext cx="1553816" cy="519113"/>
              <a:chOff x="3377" y="960"/>
              <a:chExt cx="947" cy="327"/>
            </a:xfrm>
          </p:grpSpPr>
          <p:sp>
            <p:nvSpPr>
              <p:cNvPr id="205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77" y="960"/>
                <a:ext cx="7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Rectangle 16"/>
              <p:cNvSpPr>
                <a:spLocks noChangeArrowheads="1"/>
              </p:cNvSpPr>
              <p:nvPr/>
            </p:nvSpPr>
            <p:spPr bwMode="auto">
              <a:xfrm>
                <a:off x="3393" y="1127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Rectangle 8"/>
              <p:cNvSpPr>
                <a:spLocks noChangeArrowheads="1"/>
              </p:cNvSpPr>
              <p:nvPr/>
            </p:nvSpPr>
            <p:spPr bwMode="auto">
              <a:xfrm>
                <a:off x="3393" y="993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3546" y="1120"/>
                <a:ext cx="77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 u="none">
                    <a:cs typeface="Arial" charset="0"/>
                  </a:rPr>
                  <a:t>Intervention (N=605)</a:t>
                </a:r>
                <a:endParaRPr lang="en-US" sz="1000" u="none">
                  <a:cs typeface="Arial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3552" y="994"/>
                <a:ext cx="64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 u="none">
                    <a:cs typeface="Arial" charset="0"/>
                  </a:rPr>
                  <a:t>Baseline (N=103)</a:t>
                </a:r>
                <a:endParaRPr lang="en-US" sz="1000" u="none">
                  <a:cs typeface="Arial" charset="0"/>
                </a:endParaRPr>
              </a:p>
            </p:txBody>
          </p:sp>
        </p:grpSp>
        <p:sp>
          <p:nvSpPr>
            <p:cNvPr id="2054" name="TextBox 22"/>
            <p:cNvSpPr txBox="1">
              <a:spLocks noChangeArrowheads="1"/>
            </p:cNvSpPr>
            <p:nvPr/>
          </p:nvSpPr>
          <p:spPr bwMode="auto">
            <a:xfrm>
              <a:off x="1895629" y="5454143"/>
              <a:ext cx="5568658" cy="33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 b="1" u="none" dirty="0">
                  <a:cs typeface="Arial" charset="0"/>
                </a:rPr>
                <a:t>Q = 3-month period (</a:t>
              </a:r>
              <a:r>
                <a:rPr lang="en-US" sz="1000" b="1" u="none" dirty="0" err="1">
                  <a:cs typeface="Arial" charset="0"/>
                </a:rPr>
                <a:t>ie</a:t>
              </a:r>
              <a:r>
                <a:rPr lang="en-US" sz="1000" b="1" u="none" dirty="0">
                  <a:cs typeface="Arial" charset="0"/>
                </a:rPr>
                <a:t>. quartile)</a:t>
              </a:r>
            </a:p>
            <a:p>
              <a:pPr eaLnBrk="1" hangingPunct="1"/>
              <a:r>
                <a:rPr lang="en-US" sz="1000" b="1" u="none" dirty="0">
                  <a:cs typeface="Arial" charset="0"/>
                </a:rPr>
                <a:t>Average rehospitalization rates for baseline (34%) and intervention (23%), P-value = 0.013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546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30 Day Rehospitalizations:</a:t>
            </a:r>
            <a:br>
              <a:rPr lang="en-US" sz="3600" dirty="0"/>
            </a:br>
            <a:r>
              <a:rPr lang="en-US" sz="3600" dirty="0"/>
              <a:t>A Major Health System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981200"/>
            <a:ext cx="8370887" cy="4114800"/>
          </a:xfrm>
        </p:spPr>
        <p:txBody>
          <a:bodyPr/>
          <a:lstStyle/>
          <a:p>
            <a:r>
              <a:rPr lang="en-US" sz="2800" dirty="0"/>
              <a:t>Affect 1 in 5 hospitalized Medicare patients</a:t>
            </a:r>
            <a:endParaRPr lang="en-US" sz="2800" baseline="30000" dirty="0"/>
          </a:p>
          <a:p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/>
              <a:t>Account for over </a:t>
            </a:r>
            <a:r>
              <a:rPr lang="en-US" sz="2800" dirty="0" smtClean="0"/>
              <a:t>$30 </a:t>
            </a:r>
            <a:r>
              <a:rPr lang="en-US" sz="2800" dirty="0"/>
              <a:t>billion annually</a:t>
            </a:r>
            <a:endParaRPr lang="en-US" sz="2800" baseline="30000" dirty="0"/>
          </a:p>
          <a:p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Major target in health reform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0292"/>
            <a:ext cx="9144000" cy="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aseline="30000" dirty="0" smtClean="0">
                <a:solidFill>
                  <a:schemeClr val="tx2"/>
                </a:solidFill>
              </a:rPr>
              <a:t>*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Jencks et al, </a:t>
            </a:r>
            <a:r>
              <a:rPr lang="en-US" sz="1400" i="1" dirty="0">
                <a:solidFill>
                  <a:schemeClr val="tx2"/>
                </a:solidFill>
              </a:rPr>
              <a:t>NEJM</a:t>
            </a:r>
            <a:r>
              <a:rPr lang="en-US" sz="1400" dirty="0">
                <a:solidFill>
                  <a:schemeClr val="tx2"/>
                </a:solidFill>
              </a:rPr>
              <a:t>, 2009. 360: 1418-28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1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Multivariate Analysis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4925908"/>
              </p:ext>
            </p:extLst>
          </p:nvPr>
        </p:nvGraphicFramePr>
        <p:xfrm>
          <a:off x="623677" y="2464900"/>
          <a:ext cx="7885600" cy="2852530"/>
        </p:xfrm>
        <a:graphic>
          <a:graphicData uri="http://schemas.openxmlformats.org/presentationml/2006/ole">
            <p:oleObj spid="_x0000_s162818" name="Worksheet" r:id="rId3" imgW="5476959" imgH="1981251" progId="Excel.Sheet.8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5387008" y="3747052"/>
            <a:ext cx="3190461" cy="3776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Estimated Cost Avoidance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981200"/>
            <a:ext cx="8523287" cy="4114800"/>
          </a:xfrm>
        </p:spPr>
        <p:txBody>
          <a:bodyPr/>
          <a:lstStyle/>
          <a:p>
            <a:r>
              <a:rPr lang="en-US" dirty="0" smtClean="0"/>
              <a:t>Total up-front program cost = $250/veteran enrolled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Gross </a:t>
            </a:r>
            <a:r>
              <a:rPr lang="en-US" dirty="0"/>
              <a:t>direct cost avoidance of </a:t>
            </a:r>
            <a:r>
              <a:rPr lang="en-US" dirty="0" smtClean="0"/>
              <a:t>$966,167 over 18 months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r>
              <a:rPr lang="en-US" dirty="0" smtClean="0"/>
              <a:t>After </a:t>
            </a:r>
            <a:r>
              <a:rPr lang="en-US" dirty="0"/>
              <a:t>accounting for all programmatic costs, </a:t>
            </a:r>
            <a:r>
              <a:rPr lang="en-US" dirty="0" smtClean="0"/>
              <a:t>net </a:t>
            </a:r>
            <a:r>
              <a:rPr lang="en-US" dirty="0"/>
              <a:t>cost </a:t>
            </a:r>
            <a:r>
              <a:rPr lang="en-US" dirty="0" smtClean="0"/>
              <a:t>avoidance of $1,225/veteran enrolled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48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Limitations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site</a:t>
            </a:r>
          </a:p>
          <a:p>
            <a:endParaRPr lang="en-US" sz="1000" dirty="0" smtClean="0"/>
          </a:p>
          <a:p>
            <a:r>
              <a:rPr lang="en-US" dirty="0" smtClean="0"/>
              <a:t>NCM not available on weekends/holidays</a:t>
            </a:r>
          </a:p>
          <a:p>
            <a:endParaRPr lang="en-US" sz="1000" dirty="0" smtClean="0"/>
          </a:p>
          <a:p>
            <a:r>
              <a:rPr lang="en-US" dirty="0" smtClean="0"/>
              <a:t>Current data relies on pre-post design</a:t>
            </a:r>
          </a:p>
          <a:p>
            <a:pPr lvl="1"/>
            <a:r>
              <a:rPr lang="en-US" dirty="0" smtClean="0"/>
              <a:t>Adjusted analyses, prolonged assessment to maximize rigor</a:t>
            </a:r>
          </a:p>
          <a:p>
            <a:pPr lvl="1"/>
            <a:r>
              <a:rPr lang="en-US" dirty="0" smtClean="0"/>
              <a:t>Multi-site trial would be stronger</a:t>
            </a:r>
          </a:p>
        </p:txBody>
      </p:sp>
    </p:spTree>
    <p:extLst>
      <p:ext uri="{BB962C8B-B14F-4D97-AF65-F5344CB8AC3E}">
        <p14:creationId xmlns:p14="http://schemas.microsoft.com/office/powerpoint/2010/main" xmlns="" val="35704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Next Steps for C-</a:t>
            </a:r>
            <a:r>
              <a:rPr lang="en-US" sz="3600" dirty="0" err="1" smtClean="0"/>
              <a:t>TraC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981200"/>
            <a:ext cx="8374200" cy="4114800"/>
          </a:xfrm>
        </p:spPr>
        <p:txBody>
          <a:bodyPr/>
          <a:lstStyle/>
          <a:p>
            <a:r>
              <a:rPr lang="en-US" dirty="0" smtClean="0"/>
              <a:t>Expansion to 2 other rural VA hospitals in Wisconsin/Upper Michigan (funding pending)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Expansion to non-VA hospitals</a:t>
            </a:r>
          </a:p>
        </p:txBody>
      </p:sp>
    </p:spTree>
    <p:extLst>
      <p:ext uri="{BB962C8B-B14F-4D97-AF65-F5344CB8AC3E}">
        <p14:creationId xmlns:p14="http://schemas.microsoft.com/office/powerpoint/2010/main" xmlns="" val="20748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20712" y="1981200"/>
            <a:ext cx="8370887" cy="4114800"/>
          </a:xfrm>
        </p:spPr>
        <p:txBody>
          <a:bodyPr/>
          <a:lstStyle/>
          <a:p>
            <a:r>
              <a:rPr lang="en-US" sz="2400" dirty="0" smtClean="0"/>
              <a:t>C-TraC is a feasible, low-cost program which decreases rehospitalizations in Madison </a:t>
            </a:r>
            <a:r>
              <a:rPr lang="en-US" sz="2400" dirty="0"/>
              <a:t>VA Hospital </a:t>
            </a:r>
            <a:r>
              <a:rPr lang="en-US" sz="2400" dirty="0" smtClean="0"/>
              <a:t>veterans with high-risk conditions</a:t>
            </a:r>
          </a:p>
          <a:p>
            <a:endParaRPr lang="en-US" sz="1050" dirty="0" smtClean="0"/>
          </a:p>
          <a:p>
            <a:r>
              <a:rPr lang="en-US" sz="2400" dirty="0" smtClean="0"/>
              <a:t>C-TraC may represent a viable alternative for transitional care in VA, rural or other settings challenged by geographic distance, constrained resources or patients who refuse in-home visits</a:t>
            </a:r>
          </a:p>
          <a:p>
            <a:endParaRPr lang="en-US" sz="1050" dirty="0" smtClean="0"/>
          </a:p>
          <a:p>
            <a:r>
              <a:rPr lang="en-US" sz="2400" dirty="0" smtClean="0"/>
              <a:t>Next Steps:  Multi-site Trial</a:t>
            </a:r>
          </a:p>
          <a:p>
            <a:endParaRPr lang="en-US" sz="1050" dirty="0" smtClean="0"/>
          </a:p>
          <a:p>
            <a:r>
              <a:rPr lang="en-US" sz="2400" dirty="0" smtClean="0"/>
              <a:t>Protocol/Tool Kit: available for free download at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chemeClr val="tx2"/>
                </a:solidFill>
              </a:rPr>
              <a:t>www.hipxchange.org</a:t>
            </a:r>
          </a:p>
        </p:txBody>
      </p:sp>
    </p:spTree>
    <p:extLst>
      <p:ext uri="{BB962C8B-B14F-4D97-AF65-F5344CB8AC3E}">
        <p14:creationId xmlns:p14="http://schemas.microsoft.com/office/powerpoint/2010/main" xmlns="" val="3194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67263" y="1600200"/>
            <a:ext cx="4300537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u="sng" dirty="0"/>
              <a:t>Funding</a:t>
            </a:r>
          </a:p>
          <a:p>
            <a:pPr>
              <a:buFontTx/>
              <a:buChar char="•"/>
            </a:pPr>
            <a:r>
              <a:rPr lang="en-US" sz="1600" dirty="0"/>
              <a:t>Madison VA </a:t>
            </a:r>
            <a:r>
              <a:rPr lang="en-US" sz="1600" dirty="0" smtClean="0"/>
              <a:t>GRECC</a:t>
            </a:r>
          </a:p>
          <a:p>
            <a:pPr>
              <a:buFontTx/>
              <a:buChar char="•"/>
            </a:pPr>
            <a:endParaRPr lang="en-US" sz="400" dirty="0"/>
          </a:p>
          <a:p>
            <a:pPr>
              <a:buFontTx/>
              <a:buChar char="•"/>
            </a:pPr>
            <a:r>
              <a:rPr lang="en-US" sz="1600" dirty="0"/>
              <a:t>VA T-21 Funding: Innovative Patient Centered Alternatives to Institutional Care</a:t>
            </a:r>
          </a:p>
          <a:p>
            <a:pPr>
              <a:buFontTx/>
              <a:buChar char="•"/>
            </a:pPr>
            <a:endParaRPr lang="en-US" sz="400" dirty="0"/>
          </a:p>
          <a:p>
            <a:pPr>
              <a:buFontTx/>
              <a:buChar char="•"/>
            </a:pPr>
            <a:r>
              <a:rPr lang="en-US" sz="1600" dirty="0" smtClean="0"/>
              <a:t>NIA Beeson Career </a:t>
            </a:r>
            <a:r>
              <a:rPr lang="en-US" sz="1600" dirty="0"/>
              <a:t>Development Award (</a:t>
            </a:r>
            <a:r>
              <a:rPr lang="da-DK" sz="1600" dirty="0"/>
              <a:t>1K23AG034551</a:t>
            </a:r>
            <a:r>
              <a:rPr lang="da-DK" sz="1600" dirty="0" smtClean="0"/>
              <a:t>)</a:t>
            </a:r>
            <a:endParaRPr lang="en-US" sz="400" dirty="0" smtClean="0"/>
          </a:p>
          <a:p>
            <a:pPr>
              <a:buFontTx/>
              <a:buChar char="•"/>
            </a:pPr>
            <a:endParaRPr lang="en-US" sz="400" dirty="0" smtClean="0"/>
          </a:p>
          <a:p>
            <a:pPr>
              <a:buFontTx/>
              <a:buChar char="•"/>
            </a:pPr>
            <a:r>
              <a:rPr lang="en-US" sz="1600" dirty="0" smtClean="0"/>
              <a:t>UW Health Innovation Program</a:t>
            </a:r>
            <a:endParaRPr lang="en-US" sz="400" dirty="0"/>
          </a:p>
          <a:p>
            <a:endParaRPr lang="en-US" sz="800" dirty="0" smtClean="0"/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endParaRPr lang="en-US" sz="800" dirty="0"/>
          </a:p>
          <a:p>
            <a:pPr>
              <a:buFontTx/>
              <a:buChar char="•"/>
            </a:pPr>
            <a:endParaRPr lang="en-US" sz="1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100" u="sng" dirty="0" smtClean="0"/>
              <a:t>Collaborators</a:t>
            </a:r>
            <a:endParaRPr lang="en-US" sz="2100" u="sng" dirty="0"/>
          </a:p>
          <a:p>
            <a:pPr>
              <a:lnSpc>
                <a:spcPct val="80000"/>
              </a:lnSpc>
              <a:buNone/>
            </a:pPr>
            <a:r>
              <a:rPr lang="en-US" sz="1600" dirty="0" err="1" smtClean="0"/>
              <a:t>Laury</a:t>
            </a:r>
            <a:r>
              <a:rPr lang="en-US" sz="1600" dirty="0" smtClean="0"/>
              <a:t> Jensen                 Steve </a:t>
            </a:r>
            <a:r>
              <a:rPr lang="en-US" sz="1600" dirty="0" err="1" smtClean="0"/>
              <a:t>Barczi</a:t>
            </a:r>
            <a:endParaRPr lang="en-US" sz="1600" dirty="0"/>
          </a:p>
          <a:p>
            <a:pPr>
              <a:lnSpc>
                <a:spcPct val="80000"/>
              </a:lnSpc>
              <a:buNone/>
            </a:pPr>
            <a:r>
              <a:rPr lang="en-US" sz="1600" dirty="0" smtClean="0"/>
              <a:t>Alan Bridges                  Becky </a:t>
            </a:r>
            <a:r>
              <a:rPr lang="en-US" sz="1600" dirty="0" err="1" smtClean="0"/>
              <a:t>Kordahl</a:t>
            </a: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r>
              <a:rPr lang="en-US" sz="1600" dirty="0"/>
              <a:t>Maureen Smith	            Sanjay </a:t>
            </a:r>
            <a:r>
              <a:rPr lang="en-US" sz="1600" dirty="0" err="1"/>
              <a:t>Asthana</a:t>
            </a:r>
            <a:endParaRPr lang="en-US" sz="16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200" dirty="0"/>
          </a:p>
          <a:p>
            <a:pPr>
              <a:lnSpc>
                <a:spcPct val="80000"/>
              </a:lnSpc>
              <a:buNone/>
            </a:pPr>
            <a:r>
              <a:rPr lang="en-US" sz="2000" u="sng" dirty="0" smtClean="0"/>
              <a:t>Thank you</a:t>
            </a:r>
            <a:endParaRPr lang="en-US" sz="2000" u="sng" dirty="0"/>
          </a:p>
          <a:p>
            <a:pPr marL="0">
              <a:lnSpc>
                <a:spcPct val="80000"/>
              </a:lnSpc>
              <a:buNone/>
            </a:pPr>
            <a:r>
              <a:rPr lang="en-US" sz="1600" dirty="0"/>
              <a:t>Madison VA Hospital </a:t>
            </a:r>
            <a:r>
              <a:rPr lang="en-US" sz="1600" dirty="0" smtClean="0"/>
              <a:t>veterans, caregivers and staff</a:t>
            </a:r>
          </a:p>
          <a:p>
            <a:pPr marL="0">
              <a:lnSpc>
                <a:spcPct val="80000"/>
              </a:lnSpc>
              <a:buNone/>
            </a:pPr>
            <a:endParaRPr lang="en-US" sz="400" dirty="0" smtClean="0"/>
          </a:p>
          <a:p>
            <a:pPr marL="0">
              <a:lnSpc>
                <a:spcPct val="80000"/>
              </a:lnSpc>
              <a:buNone/>
            </a:pPr>
            <a:r>
              <a:rPr lang="en-US" sz="1600" dirty="0" smtClean="0"/>
              <a:t>and</a:t>
            </a:r>
          </a:p>
          <a:p>
            <a:pPr marL="0">
              <a:lnSpc>
                <a:spcPct val="80000"/>
              </a:lnSpc>
              <a:buNone/>
            </a:pPr>
            <a:endParaRPr lang="en-US" sz="400" dirty="0"/>
          </a:p>
          <a:p>
            <a:pPr marL="0">
              <a:lnSpc>
                <a:spcPct val="80000"/>
              </a:lnSpc>
              <a:buNone/>
            </a:pPr>
            <a:r>
              <a:rPr lang="en-US" sz="1600" dirty="0" smtClean="0"/>
              <a:t>Andrea Gilmore, </a:t>
            </a:r>
            <a:r>
              <a:rPr lang="en-US" sz="1600" dirty="0"/>
              <a:t>Brock </a:t>
            </a:r>
            <a:r>
              <a:rPr lang="en-US" sz="1600" dirty="0" err="1"/>
              <a:t>Polnaszek</a:t>
            </a:r>
            <a:r>
              <a:rPr lang="en-US" sz="1600" dirty="0"/>
              <a:t>, </a:t>
            </a:r>
            <a:r>
              <a:rPr lang="en-US" sz="1600" dirty="0" smtClean="0"/>
              <a:t>Melissa </a:t>
            </a:r>
            <a:r>
              <a:rPr lang="en-US" sz="1600" dirty="0" err="1" smtClean="0"/>
              <a:t>Hovanes</a:t>
            </a:r>
            <a:r>
              <a:rPr lang="en-US" sz="1600" dirty="0" smtClean="0"/>
              <a:t>, Peggy Munson, Bert </a:t>
            </a:r>
            <a:r>
              <a:rPr lang="en-US" sz="1600" dirty="0" err="1" smtClean="0"/>
              <a:t>Landreth</a:t>
            </a:r>
            <a:r>
              <a:rPr lang="en-US" sz="1600" dirty="0" smtClean="0"/>
              <a:t>, </a:t>
            </a:r>
            <a:r>
              <a:rPr lang="en-US" sz="1600" dirty="0"/>
              <a:t>Sheila </a:t>
            </a:r>
            <a:r>
              <a:rPr lang="en-US" sz="1600" dirty="0" smtClean="0"/>
              <a:t>Kelly </a:t>
            </a:r>
            <a:r>
              <a:rPr lang="en-US" sz="1600" dirty="0"/>
              <a:t>and </a:t>
            </a:r>
            <a:r>
              <a:rPr lang="en-US" sz="1600" dirty="0" smtClean="0"/>
              <a:t>Megan Carey</a:t>
            </a:r>
            <a:endParaRPr lang="en-US" sz="1600" dirty="0"/>
          </a:p>
        </p:txBody>
      </p:sp>
      <p:graphicFrame>
        <p:nvGraphicFramePr>
          <p:cNvPr id="819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608437275"/>
              </p:ext>
            </p:extLst>
          </p:nvPr>
        </p:nvGraphicFramePr>
        <p:xfrm>
          <a:off x="6096000" y="5995035"/>
          <a:ext cx="2819400" cy="634365"/>
        </p:xfrm>
        <a:graphic>
          <a:graphicData uri="http://schemas.openxmlformats.org/presentationml/2006/ole">
            <p:oleObj spid="_x0000_s163842" name="Photo Editor Photo" r:id="rId4" imgW="3048426" imgH="685714" progId="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35525" y="1463675"/>
            <a:ext cx="3817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000" u="sng"/>
          </a:p>
        </p:txBody>
      </p:sp>
      <p:pic>
        <p:nvPicPr>
          <p:cNvPr id="8199" name="Picture 7" descr="UW_cr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820738" cy="1295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W:\VA_CTraC\C-TraC Tool Kit Materials\logos\Grecc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19425"/>
            <a:ext cx="3429000" cy="18861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615" tIns="71086" rIns="146615" bIns="71086" numCol="1" anchor="b" anchorCtr="0" compatLnSpc="1">
            <a:prstTxWarp prst="textNoShape">
              <a:avLst/>
            </a:prstTxWarp>
          </a:bodyPr>
          <a:lstStyle>
            <a:lvl1pPr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4572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9144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3716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1828800" algn="ctr" defTabSz="1457325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Patient Protection and Affordable Care Act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1" y="1714500"/>
            <a:ext cx="8635999" cy="5219700"/>
          </a:xfrm>
        </p:spPr>
        <p:txBody>
          <a:bodyPr/>
          <a:lstStyle/>
          <a:p>
            <a:r>
              <a:rPr lang="en-US" dirty="0" smtClean="0"/>
              <a:t>Medicare Rehospitalization Reduction Program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Public </a:t>
            </a:r>
            <a:r>
              <a:rPr lang="en-US" dirty="0"/>
              <a:t>reporting of </a:t>
            </a:r>
            <a:r>
              <a:rPr lang="en-US" dirty="0" smtClean="0"/>
              <a:t>rehospitalization rates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Payment </a:t>
            </a:r>
            <a:r>
              <a:rPr lang="en-US" dirty="0"/>
              <a:t>penalties for </a:t>
            </a:r>
            <a:r>
              <a:rPr lang="en-US" dirty="0" smtClean="0"/>
              <a:t>30 day rehospitalizations</a:t>
            </a:r>
          </a:p>
          <a:p>
            <a:pPr lvl="2"/>
            <a:r>
              <a:rPr lang="en-US" smtClean="0"/>
              <a:t>2012:  </a:t>
            </a:r>
            <a:r>
              <a:rPr lang="en-US" dirty="0"/>
              <a:t>CHF, MI, Pneumonia</a:t>
            </a:r>
          </a:p>
          <a:p>
            <a:pPr lvl="2"/>
            <a:r>
              <a:rPr lang="en-US" dirty="0"/>
              <a:t>2015:  COPD, CABG, Vascular Procedures</a:t>
            </a:r>
          </a:p>
          <a:p>
            <a:pPr lvl="2"/>
            <a:r>
              <a:rPr lang="en-US" dirty="0"/>
              <a:t>All </a:t>
            </a:r>
            <a:r>
              <a:rPr lang="en-US" dirty="0" smtClean="0"/>
              <a:t>condition</a:t>
            </a:r>
          </a:p>
          <a:p>
            <a:pPr lvl="2"/>
            <a:endParaRPr lang="en-US" sz="1400" dirty="0"/>
          </a:p>
          <a:p>
            <a:pPr lvl="1"/>
            <a:r>
              <a:rPr lang="en-US" dirty="0" smtClean="0"/>
              <a:t>Funding </a:t>
            </a:r>
            <a:r>
              <a:rPr lang="en-US" dirty="0"/>
              <a:t>of demonstration </a:t>
            </a:r>
            <a:r>
              <a:rPr lang="en-US" dirty="0" smtClean="0"/>
              <a:t>projects, bundled payments, Accountable Care Organizations (ACOs)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" y="63347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u="none" dirty="0" smtClean="0">
                <a:solidFill>
                  <a:schemeClr val="tx2"/>
                </a:solidFill>
              </a:rPr>
              <a:t>*  MEDPAC</a:t>
            </a:r>
            <a:r>
              <a:rPr lang="en-US" sz="1400" u="none" dirty="0">
                <a:solidFill>
                  <a:schemeClr val="tx2"/>
                </a:solidFill>
              </a:rPr>
              <a:t>, “</a:t>
            </a:r>
            <a:r>
              <a:rPr lang="en-US" sz="1400" i="1" u="none" dirty="0">
                <a:solidFill>
                  <a:schemeClr val="tx2"/>
                </a:solidFill>
              </a:rPr>
              <a:t>Report to Congress: Promoting Greater Efficiency in Medicare”</a:t>
            </a:r>
            <a:r>
              <a:rPr lang="en-US" sz="1400" u="none" dirty="0">
                <a:solidFill>
                  <a:schemeClr val="tx2"/>
                </a:solidFill>
              </a:rPr>
              <a:t>, June 2007: 103-120</a:t>
            </a:r>
            <a:r>
              <a:rPr lang="en-US" sz="1400" u="none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*  Patient </a:t>
            </a:r>
            <a:r>
              <a:rPr lang="en-US" sz="1400" dirty="0">
                <a:solidFill>
                  <a:srgbClr val="FFFF00"/>
                </a:solidFill>
              </a:rPr>
              <a:t>Protection and Affordable Care Act, H.R. 3590, Sec. 3025 (2010)</a:t>
            </a:r>
          </a:p>
        </p:txBody>
      </p:sp>
    </p:spTree>
    <p:extLst>
      <p:ext uri="{BB962C8B-B14F-4D97-AF65-F5344CB8AC3E}">
        <p14:creationId xmlns="" xmlns:p14="http://schemas.microsoft.com/office/powerpoint/2010/main" val="22250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bldLvl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/>
              <a:t>Rehospitalization Rates by Region</a:t>
            </a:r>
            <a:r>
              <a:rPr lang="en-US" sz="3600" baseline="30000" dirty="0" smtClean="0"/>
              <a:t>1</a:t>
            </a:r>
            <a:endParaRPr lang="en-US" sz="36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82" y="1676400"/>
            <a:ext cx="6003036" cy="4677156"/>
          </a:xfrm>
          <a:prstGeom prst="rect">
            <a:avLst/>
          </a:prstGeom>
          <a:ln w="44450">
            <a:solidFill>
              <a:schemeClr val="bg2"/>
            </a:solidFill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0292"/>
            <a:ext cx="9144000" cy="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aseline="30000" dirty="0" smtClean="0">
                <a:solidFill>
                  <a:schemeClr val="tx2"/>
                </a:solidFill>
              </a:rPr>
              <a:t>1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Jencks et al, </a:t>
            </a:r>
            <a:r>
              <a:rPr lang="en-US" sz="1400" i="1" dirty="0">
                <a:solidFill>
                  <a:schemeClr val="tx2"/>
                </a:solidFill>
              </a:rPr>
              <a:t>NEJM</a:t>
            </a:r>
            <a:r>
              <a:rPr lang="en-US" sz="1400" dirty="0">
                <a:solidFill>
                  <a:schemeClr val="tx2"/>
                </a:solidFill>
              </a:rPr>
              <a:t>, 2009. 360: 1418-28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1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76200" y="134338"/>
            <a:ext cx="90678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The </a:t>
            </a:r>
            <a:r>
              <a:rPr lang="en-US" sz="3600" dirty="0" smtClean="0">
                <a:solidFill>
                  <a:schemeClr val="tx2"/>
                </a:solidFill>
              </a:rPr>
              <a:t>Problem: 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Health System Fragmentation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2121069"/>
            <a:ext cx="3098800" cy="1346609"/>
            <a:chOff x="711200" y="1828800"/>
            <a:chExt cx="2639483" cy="1219200"/>
          </a:xfrm>
          <a:solidFill>
            <a:srgbClr val="000000"/>
          </a:solidFill>
        </p:grpSpPr>
        <p:sp>
          <p:nvSpPr>
            <p:cNvPr id="452613" name="Rectangle 5"/>
            <p:cNvSpPr>
              <a:spLocks noChangeArrowheads="1"/>
            </p:cNvSpPr>
            <p:nvPr/>
          </p:nvSpPr>
          <p:spPr bwMode="auto">
            <a:xfrm>
              <a:off x="711200" y="1828800"/>
              <a:ext cx="2639483" cy="12192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4" name="Text Box 6"/>
            <p:cNvSpPr txBox="1">
              <a:spLocks noChangeArrowheads="1"/>
            </p:cNvSpPr>
            <p:nvPr/>
          </p:nvSpPr>
          <p:spPr bwMode="auto">
            <a:xfrm>
              <a:off x="776106" y="2138583"/>
              <a:ext cx="2531307" cy="529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/>
                <a:t>Hospital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11800" y="2133600"/>
            <a:ext cx="3098800" cy="1346609"/>
            <a:chOff x="711200" y="1828800"/>
            <a:chExt cx="2639483" cy="1219200"/>
          </a:xfrm>
          <a:solidFill>
            <a:schemeClr val="bg2"/>
          </a:soli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711200" y="1828800"/>
              <a:ext cx="2639483" cy="1219200"/>
            </a:xfrm>
            <a:prstGeom prst="rect">
              <a:avLst/>
            </a:prstGeom>
            <a:grpFill/>
            <a:ln w="7620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819376" y="2192035"/>
              <a:ext cx="2466401" cy="52944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B0F0"/>
                  </a:solidFill>
                </a:rPr>
                <a:t>Primary Care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7200" y="4977991"/>
            <a:ext cx="3098800" cy="1346609"/>
            <a:chOff x="2679998" y="1828800"/>
            <a:chExt cx="2639483" cy="1219200"/>
          </a:xfrm>
          <a:solidFill>
            <a:srgbClr val="000000"/>
          </a:solidFill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679998" y="1828800"/>
              <a:ext cx="2639483" cy="1219200"/>
            </a:xfrm>
            <a:prstGeom prst="rect">
              <a:avLst/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744903" y="2173602"/>
              <a:ext cx="2531307" cy="529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Nursing Home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03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6000" cy="1143000"/>
          </a:xfrm>
        </p:spPr>
        <p:txBody>
          <a:bodyPr/>
          <a:lstStyle/>
          <a:p>
            <a:r>
              <a:rPr lang="en-US" sz="3600" dirty="0" smtClean="0"/>
              <a:t>Contributors to </a:t>
            </a:r>
            <a:br>
              <a:rPr lang="en-US" sz="3600" dirty="0" smtClean="0"/>
            </a:br>
            <a:r>
              <a:rPr lang="en-US" sz="3600" dirty="0" smtClean="0"/>
              <a:t>Health System Fragmentation</a:t>
            </a:r>
            <a:endParaRPr lang="en-US" sz="3600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495800"/>
          </a:xfrm>
        </p:spPr>
        <p:txBody>
          <a:bodyPr/>
          <a:lstStyle/>
          <a:p>
            <a:pPr marL="480060" indent="-480060" defTabSz="1280160">
              <a:lnSpc>
                <a:spcPct val="90000"/>
              </a:lnSpc>
            </a:pPr>
            <a:r>
              <a:rPr lang="en-US" sz="2600" dirty="0"/>
              <a:t>Organization of the health system into distinct, independent institutions (”silos</a:t>
            </a:r>
            <a:r>
              <a:rPr lang="en-US" sz="2600" dirty="0" smtClean="0"/>
              <a:t>”)</a:t>
            </a:r>
          </a:p>
          <a:p>
            <a:pPr marL="0" indent="0" defTabSz="1280160">
              <a:lnSpc>
                <a:spcPct val="90000"/>
              </a:lnSpc>
              <a:buNone/>
            </a:pPr>
            <a:endParaRPr lang="en-US" sz="800" dirty="0" smtClean="0"/>
          </a:p>
          <a:p>
            <a:pPr marL="480060" indent="-480060" defTabSz="1280160">
              <a:lnSpc>
                <a:spcPct val="90000"/>
              </a:lnSpc>
            </a:pPr>
            <a:r>
              <a:rPr lang="en-US" sz="2600" dirty="0" smtClean="0"/>
              <a:t>Lack </a:t>
            </a:r>
            <a:r>
              <a:rPr lang="en-US" sz="2600" dirty="0"/>
              <a:t>of formal </a:t>
            </a:r>
            <a:r>
              <a:rPr lang="en-US" sz="2600" dirty="0" smtClean="0"/>
              <a:t>relationships/information systems  </a:t>
            </a:r>
            <a:r>
              <a:rPr lang="en-US" sz="2600" dirty="0"/>
              <a:t>between care </a:t>
            </a:r>
            <a:r>
              <a:rPr lang="en-US" sz="2600" dirty="0" smtClean="0"/>
              <a:t>settings</a:t>
            </a:r>
          </a:p>
          <a:p>
            <a:pPr marL="480060" indent="-480060" defTabSz="1280160">
              <a:lnSpc>
                <a:spcPct val="90000"/>
              </a:lnSpc>
            </a:pPr>
            <a:endParaRPr lang="en-US" sz="800" dirty="0"/>
          </a:p>
          <a:p>
            <a:pPr marL="480060" indent="-480060" defTabSz="1280160"/>
            <a:r>
              <a:rPr lang="en-US" sz="2600" dirty="0" smtClean="0"/>
              <a:t>Communication between settings is often poor</a:t>
            </a:r>
          </a:p>
          <a:p>
            <a:pPr marL="480060" indent="-480060" defTabSz="1280160"/>
            <a:endParaRPr lang="en-US" sz="800" dirty="0" smtClean="0"/>
          </a:p>
          <a:p>
            <a:pPr marL="480060" indent="-480060" defTabSz="1280160"/>
            <a:r>
              <a:rPr lang="en-US" sz="2600" dirty="0" smtClean="0"/>
              <a:t>Patients move frequently between care settings</a:t>
            </a:r>
          </a:p>
          <a:p>
            <a:pPr marL="480060" indent="-480060" defTabSz="1280160"/>
            <a:endParaRPr lang="en-US" sz="800" dirty="0" smtClean="0"/>
          </a:p>
          <a:p>
            <a:pPr marL="480060" indent="-480060" defTabSz="1280160"/>
            <a:r>
              <a:rPr lang="en-US" sz="2600" dirty="0">
                <a:cs typeface="Times New Roman" pitchFamily="18" charset="0"/>
              </a:rPr>
              <a:t>Transitional care given little emphasis in traditional clinical training programs</a:t>
            </a:r>
          </a:p>
          <a:p>
            <a:pPr marL="480060" indent="-480060" defTabSz="1280160"/>
            <a:endParaRPr lang="en-US" sz="2600" dirty="0" smtClean="0"/>
          </a:p>
          <a:p>
            <a:pPr marL="0" indent="0" defTabSz="1280160"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-122767" y="6346032"/>
            <a:ext cx="25859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016" tIns="64008" rIns="128016" bIns="64008">
            <a:spAutoFit/>
          </a:bodyPr>
          <a:lstStyle/>
          <a:p>
            <a:endParaRPr lang="en-US"/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283634" y="6117432"/>
            <a:ext cx="25859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016" tIns="64008" rIns="128016" bIns="64008">
            <a:spAutoFit/>
          </a:bodyPr>
          <a:lstStyle/>
          <a:p>
            <a:endParaRPr lang="en-US"/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0" y="6550236"/>
            <a:ext cx="672277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Coleman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JAGS. 2003;51: 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549-555;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 et. Al. J Am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Geriatr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2002; 49(4):S35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2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sz="3600" dirty="0" smtClean="0"/>
              <a:t>Care Transitions Can Be Dangerous</a:t>
            </a:r>
            <a:endParaRPr lang="en-US" sz="3600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41% of patients have laboratory tests pending at time hospital discharge; primary </a:t>
            </a:r>
            <a:r>
              <a:rPr lang="en-US" sz="2600" dirty="0" smtClean="0"/>
              <a:t>care providers are </a:t>
            </a:r>
            <a:r>
              <a:rPr lang="en-US" sz="2600" dirty="0"/>
              <a:t>unaware of 61% of </a:t>
            </a:r>
            <a:r>
              <a:rPr lang="en-US" sz="2600" dirty="0" smtClean="0"/>
              <a:t>these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480060" indent="-480060" defTabSz="1280160"/>
            <a:r>
              <a:rPr lang="en-US" sz="2600" dirty="0" smtClean="0"/>
              <a:t>Poor communication of care plans to primary care provider can lead to inappropriate, delayed care</a:t>
            </a:r>
          </a:p>
          <a:p>
            <a:pPr marL="480060" indent="-480060" defTabSz="1280160"/>
            <a:endParaRPr lang="en-US" sz="1400" dirty="0" smtClean="0"/>
          </a:p>
          <a:p>
            <a:pPr marL="480060" indent="-480060" defTabSz="1280160"/>
            <a:r>
              <a:rPr lang="en-US" sz="2600" dirty="0" smtClean="0"/>
              <a:t>Over half of </a:t>
            </a:r>
            <a:r>
              <a:rPr lang="en-US" sz="2600" dirty="0" err="1" smtClean="0"/>
              <a:t>rehospitalized</a:t>
            </a:r>
            <a:r>
              <a:rPr lang="en-US" sz="2600" dirty="0" smtClean="0"/>
              <a:t> patients do not see their outpatient provider between the time of discharge and rehospitalization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182034" y="6346032"/>
            <a:ext cx="25859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016" tIns="64008" rIns="128016" bIns="64008">
            <a:spAutoFit/>
          </a:bodyPr>
          <a:lstStyle/>
          <a:p>
            <a:endParaRPr lang="en-US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0" y="6550223"/>
            <a:ext cx="69007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u="none" dirty="0">
                <a:solidFill>
                  <a:srgbClr val="FFFF00"/>
                </a:solidFill>
              </a:rPr>
              <a:t>*Roy et.al, Ann </a:t>
            </a:r>
            <a:r>
              <a:rPr lang="en-US" sz="1400" u="none" dirty="0" err="1">
                <a:solidFill>
                  <a:srgbClr val="FFFF00"/>
                </a:solidFill>
              </a:rPr>
              <a:t>Int</a:t>
            </a:r>
            <a:r>
              <a:rPr lang="en-US" sz="1400" u="none" dirty="0">
                <a:solidFill>
                  <a:srgbClr val="FFFF00"/>
                </a:solidFill>
              </a:rPr>
              <a:t> </a:t>
            </a:r>
            <a:r>
              <a:rPr lang="en-US" sz="1400" u="none" dirty="0" smtClean="0">
                <a:solidFill>
                  <a:srgbClr val="FFFF00"/>
                </a:solidFill>
              </a:rPr>
              <a:t>Med</a:t>
            </a:r>
            <a:r>
              <a:rPr lang="en-US" sz="1400" u="none" dirty="0">
                <a:solidFill>
                  <a:srgbClr val="FFFF00"/>
                </a:solidFill>
              </a:rPr>
              <a:t>,</a:t>
            </a:r>
            <a:r>
              <a:rPr lang="en-US" sz="1400" u="none" dirty="0" smtClean="0">
                <a:solidFill>
                  <a:srgbClr val="FFFF00"/>
                </a:solidFill>
              </a:rPr>
              <a:t> 2005; Moore et al, Arch </a:t>
            </a:r>
            <a:r>
              <a:rPr lang="en-US" sz="1400" u="none" dirty="0" err="1" smtClean="0">
                <a:solidFill>
                  <a:srgbClr val="FFFF00"/>
                </a:solidFill>
              </a:rPr>
              <a:t>Int</a:t>
            </a:r>
            <a:r>
              <a:rPr lang="en-US" sz="1400" u="none" dirty="0" smtClean="0">
                <a:solidFill>
                  <a:srgbClr val="FFFF00"/>
                </a:solidFill>
              </a:rPr>
              <a:t> Med, 2007.; Jencks, NEJM, 2009.</a:t>
            </a:r>
            <a:endParaRPr lang="en-US" sz="1400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0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Difficult for Patients to Overcome      </a:t>
            </a:r>
            <a:br>
              <a:rPr lang="en-US" sz="3600" dirty="0" smtClean="0"/>
            </a:br>
            <a:r>
              <a:rPr lang="en-US" sz="3600" dirty="0" smtClean="0"/>
              <a:t>Health System Fragmentation</a:t>
            </a:r>
            <a:endParaRPr lang="en-US" sz="3600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43100"/>
            <a:ext cx="8458200" cy="4572000"/>
          </a:xfrm>
        </p:spPr>
        <p:txBody>
          <a:bodyPr/>
          <a:lstStyle/>
          <a:p>
            <a:pPr marL="480060" indent="-480060" defTabSz="1280160"/>
            <a:r>
              <a:rPr lang="en-US" dirty="0"/>
              <a:t>Patients are often not prepared for next </a:t>
            </a:r>
            <a:r>
              <a:rPr lang="en-US" dirty="0" smtClean="0"/>
              <a:t>setting</a:t>
            </a:r>
          </a:p>
          <a:p>
            <a:pPr marL="0" indent="0" defTabSz="1280160">
              <a:buNone/>
            </a:pPr>
            <a:endParaRPr lang="en-US" sz="2800" dirty="0"/>
          </a:p>
          <a:p>
            <a:pPr marL="480060" indent="-480060" defTabSz="1280160"/>
            <a:r>
              <a:rPr lang="en-US" dirty="0"/>
              <a:t>Little patient empowerment in </a:t>
            </a:r>
            <a:r>
              <a:rPr lang="en-US" dirty="0" smtClean="0"/>
              <a:t>hospital</a:t>
            </a:r>
          </a:p>
          <a:p>
            <a:pPr marL="480060" indent="-480060" defTabSz="1280160"/>
            <a:endParaRPr lang="en-US" sz="2800" dirty="0"/>
          </a:p>
          <a:p>
            <a:pPr marL="480060" indent="-480060" defTabSz="1280160"/>
            <a:r>
              <a:rPr lang="en-US" dirty="0"/>
              <a:t>Lack of patient </a:t>
            </a:r>
            <a:r>
              <a:rPr lang="en-US" dirty="0" smtClean="0"/>
              <a:t>education</a:t>
            </a:r>
          </a:p>
          <a:p>
            <a:pPr marL="0" indent="0" defTabSz="1280160">
              <a:buNone/>
            </a:pPr>
            <a:endParaRPr lang="en-US" sz="800" dirty="0"/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182034" y="6346032"/>
            <a:ext cx="25859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016" tIns="64008" rIns="128016" bIns="64008">
            <a:spAutoFit/>
          </a:bodyPr>
          <a:lstStyle/>
          <a:p>
            <a:endParaRPr lang="en-US" dirty="0"/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0" y="6477000"/>
            <a:ext cx="314057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Coleman. JAGS. 2003;51: 549-555.</a:t>
            </a:r>
          </a:p>
        </p:txBody>
      </p:sp>
    </p:spTree>
    <p:extLst>
      <p:ext uri="{BB962C8B-B14F-4D97-AF65-F5344CB8AC3E}">
        <p14:creationId xmlns="" xmlns:p14="http://schemas.microsoft.com/office/powerpoint/2010/main" val="37589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bldLvl="2" autoUpdateAnimBg="0"/>
    </p:bldLst>
  </p:timing>
</p:sld>
</file>

<file path=ppt/theme/theme1.xml><?xml version="1.0" encoding="utf-8"?>
<a:theme xmlns:a="http://schemas.openxmlformats.org/drawingml/2006/main" name="dbllines.ppt - Double Lines">
  <a:themeElements>
    <a:clrScheme name="dbllines.ppt - Double Lines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bllines.ppt - Doubl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bllines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s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bllines.ppt - Double Lines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bllines.ppt - Double Lin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bllines.ppt - Double Lines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bllines.ppt - Double Lin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10626</TotalTime>
  <Words>1344</Words>
  <Application>Microsoft Office PowerPoint</Application>
  <PresentationFormat>On-screen Show (4:3)</PresentationFormat>
  <Paragraphs>243</Paragraphs>
  <Slides>35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dbllines.ppt - Double Lines</vt:lpstr>
      <vt:lpstr>Photo Editor Photo</vt:lpstr>
      <vt:lpstr>Worksheet</vt:lpstr>
      <vt:lpstr>The Coordinated-Transitional Care  (C-TraC) Program:   A Transitional Care Option for Vulnerable Patients</vt:lpstr>
      <vt:lpstr>Mr. V’s Story</vt:lpstr>
      <vt:lpstr>30 Day Rehospitalizations: A Major Health System Problem</vt:lpstr>
      <vt:lpstr>Slide 4</vt:lpstr>
      <vt:lpstr>Rehospitalization Rates by Region1</vt:lpstr>
      <vt:lpstr>Slide 6</vt:lpstr>
      <vt:lpstr>Contributors to  Health System Fragmentation</vt:lpstr>
      <vt:lpstr>Care Transitions Can Be Dangerous</vt:lpstr>
      <vt:lpstr>Difficult for Patients to Overcome       Health System Fragmentation</vt:lpstr>
      <vt:lpstr>Slide 10</vt:lpstr>
      <vt:lpstr>Definition</vt:lpstr>
      <vt:lpstr>Transitional Care Services Combat  System Fragmentation</vt:lpstr>
      <vt:lpstr>Available Transitional Care Models:  Not Appropriate for Madison VA Hospital</vt:lpstr>
      <vt:lpstr>Slide 14</vt:lpstr>
      <vt:lpstr>VA Coordinated-Transitional Care Program (C-TraC)</vt:lpstr>
      <vt:lpstr>C-TraC Goals</vt:lpstr>
      <vt:lpstr>Veteran Eligibility</vt:lpstr>
      <vt:lpstr>Protocol: Identification</vt:lpstr>
      <vt:lpstr>Protocol: In-Hospital Visit</vt:lpstr>
      <vt:lpstr>Slide 20</vt:lpstr>
      <vt:lpstr>Slide 21</vt:lpstr>
      <vt:lpstr>Protocol: Telephone Follow-up</vt:lpstr>
      <vt:lpstr>A Note on Medication Counseling</vt:lpstr>
      <vt:lpstr>Protocol: Telephone Follow-up</vt:lpstr>
      <vt:lpstr>Veterans Served</vt:lpstr>
      <vt:lpstr>Characteristics</vt:lpstr>
      <vt:lpstr>C-TraC Veterans’  Education Levels</vt:lpstr>
      <vt:lpstr>Percent of Veterans with Medication Discrepancy Detected at 48-72h by C-TraC</vt:lpstr>
      <vt:lpstr>30-Day Rehospitalization Rates for Veterans in VA  C-TraC Program During  Baseline and Intervention Periods, Overall</vt:lpstr>
      <vt:lpstr>Multivariate Analysis</vt:lpstr>
      <vt:lpstr>Estimated Cost Avoidance</vt:lpstr>
      <vt:lpstr>Limitations</vt:lpstr>
      <vt:lpstr>Next Steps for C-TraC</vt:lpstr>
      <vt:lpstr>Conclusions</vt:lpstr>
      <vt:lpstr>Acknowledgements</vt:lpstr>
    </vt:vector>
  </TitlesOfParts>
  <Company>Dept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Complicated Transitions in  Stroke Patients:   Predictors, Outcomes and the Role of Race</dc:title>
  <dc:creator>DOM6758</dc:creator>
  <cp:lastModifiedBy>Amy Kind</cp:lastModifiedBy>
  <cp:revision>165</cp:revision>
  <cp:lastPrinted>2013-01-02T23:04:30Z</cp:lastPrinted>
  <dcterms:created xsi:type="dcterms:W3CDTF">2010-05-25T20:05:39Z</dcterms:created>
  <dcterms:modified xsi:type="dcterms:W3CDTF">2013-07-19T21:20:40Z</dcterms:modified>
</cp:coreProperties>
</file>