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5" r:id="rId2"/>
    <p:sldId id="339" r:id="rId3"/>
    <p:sldId id="340" r:id="rId4"/>
    <p:sldId id="341" r:id="rId5"/>
    <p:sldId id="342" r:id="rId6"/>
    <p:sldId id="343" r:id="rId7"/>
    <p:sldId id="345" r:id="rId8"/>
    <p:sldId id="331" r:id="rId9"/>
  </p:sldIdLst>
  <p:sldSz cx="9144000" cy="6858000" type="screen4x3"/>
  <p:notesSz cx="7315200" cy="96012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D4D4D"/>
    <a:srgbClr val="3D3DB9"/>
    <a:srgbClr val="007FC4"/>
    <a:srgbClr val="005684"/>
    <a:srgbClr val="004C74"/>
    <a:srgbClr val="4B4B4B"/>
    <a:srgbClr val="5E5E5E"/>
    <a:srgbClr val="292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048" y="-336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tags" Target="tags/tag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BABB7E8E-EE23-4121-97D9-3AF476838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3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9C4586EF-6A93-46CB-9CF2-4DA9E049A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77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EA5722-B832-4B6F-B473-16B354AFA104}" type="slidenum">
              <a:rPr lang="en-US" smtClean="0">
                <a:ea typeface="ＭＳ Ｐゴシック"/>
                <a:cs typeface="ＭＳ Ｐゴシック"/>
              </a:rPr>
              <a:pPr/>
              <a:t>1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  <a:cs typeface="ＭＳ Ｐゴシック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609600" y="2133600"/>
            <a:ext cx="7924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8000" b="1" i="0">
                <a:solidFill>
                  <a:schemeClr val="bg1"/>
                </a:solidFill>
                <a:latin typeface="Arial" pitchFamily="34" charset="0"/>
              </a:rPr>
              <a:t>Overview</a:t>
            </a:r>
            <a:endParaRPr lang="en-US" sz="8000" b="1" i="0">
              <a:solidFill>
                <a:srgbClr val="4B4B4B"/>
              </a:solidFill>
              <a:latin typeface="Arial" pitchFamily="34" charset="0"/>
            </a:endParaRPr>
          </a:p>
        </p:txBody>
      </p:sp>
      <p:pic>
        <p:nvPicPr>
          <p:cNvPr id="18435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8"/>
          <p:cNvSpPr txBox="1">
            <a:spLocks noChangeArrowheads="1"/>
          </p:cNvSpPr>
          <p:nvPr/>
        </p:nvSpPr>
        <p:spPr bwMode="auto">
          <a:xfrm>
            <a:off x="533400" y="2133600"/>
            <a:ext cx="80772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6600" b="1" i="0" dirty="0" smtClean="0">
                <a:solidFill>
                  <a:schemeClr val="bg1"/>
                </a:solidFill>
                <a:latin typeface="Arial" pitchFamily="34" charset="0"/>
              </a:rPr>
              <a:t>Value Proposition: </a:t>
            </a:r>
            <a:r>
              <a:rPr lang="en-US" sz="6600" b="1" i="0" dirty="0" smtClean="0">
                <a:solidFill>
                  <a:schemeClr val="bg1"/>
                </a:solidFill>
                <a:latin typeface="Arial" pitchFamily="34" charset="0"/>
              </a:rPr>
              <a:t>Creating Effective Introductions</a:t>
            </a:r>
            <a:endParaRPr lang="en-US" sz="6600" b="1" i="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54102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Based on materials from Chuck West: University of Wisconsin School of Business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371600"/>
          </a:xfrm>
        </p:spPr>
        <p:txBody>
          <a:bodyPr/>
          <a:lstStyle/>
          <a:p>
            <a:r>
              <a:rPr lang="en-US" dirty="0" smtClean="0"/>
              <a:t>Contents</a:t>
            </a:r>
            <a:endParaRPr lang="en-US" sz="2400" b="1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0" y="2159000"/>
            <a:ext cx="5425344" cy="58477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+mn-lt"/>
              </a:rPr>
              <a:t>1. </a:t>
            </a:r>
            <a:r>
              <a:rPr lang="en-US" sz="3200" dirty="0" smtClean="0">
                <a:latin typeface="+mn-lt"/>
              </a:rPr>
              <a:t>Targeting Desired Partner</a:t>
            </a:r>
            <a:endParaRPr lang="en-US" sz="32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1213" y="3276600"/>
            <a:ext cx="7061008" cy="58477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+mn-lt"/>
              </a:rPr>
              <a:t>2. </a:t>
            </a:r>
            <a:r>
              <a:rPr lang="en-US" sz="3200" dirty="0" smtClean="0">
                <a:latin typeface="+mn-lt"/>
              </a:rPr>
              <a:t>Developing Your Value Proposition</a:t>
            </a:r>
            <a:endParaRPr lang="en-US" sz="32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1213" y="4368800"/>
            <a:ext cx="6215825" cy="58477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+mn-lt"/>
              </a:rPr>
              <a:t>3. Making Effective </a:t>
            </a:r>
            <a:r>
              <a:rPr lang="en-US" sz="3200" dirty="0" smtClean="0">
                <a:latin typeface="+mn-lt"/>
              </a:rPr>
              <a:t>Introductions</a:t>
            </a:r>
            <a:endParaRPr lang="en-US" sz="32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305800" cy="1143000"/>
          </a:xfrm>
        </p:spPr>
        <p:txBody>
          <a:bodyPr/>
          <a:lstStyle/>
          <a:p>
            <a:r>
              <a:rPr lang="en-US" dirty="0" smtClean="0"/>
              <a:t>Developing Your Value Proposition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143000" y="2286000"/>
            <a:ext cx="7315200" cy="3200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A clear statement </a:t>
            </a:r>
            <a:r>
              <a:rPr lang="en-US" dirty="0" smtClean="0"/>
              <a:t>of</a:t>
            </a:r>
            <a:r>
              <a:rPr lang="en-US" dirty="0" smtClean="0"/>
              <a:t>: </a:t>
            </a:r>
            <a:r>
              <a:rPr lang="en-US" dirty="0" smtClean="0"/>
              <a:t>who </a:t>
            </a:r>
            <a:r>
              <a:rPr lang="en-US" dirty="0" smtClean="0"/>
              <a:t>you serve</a:t>
            </a:r>
          </a:p>
          <a:p>
            <a:pPr marL="0" indent="0">
              <a:buFontTx/>
              <a:buNone/>
            </a:pPr>
            <a:r>
              <a:rPr lang="en-US" dirty="0" smtClean="0"/>
              <a:t>				 how you serve </a:t>
            </a:r>
          </a:p>
          <a:p>
            <a:pPr marL="0" indent="0">
              <a:buFontTx/>
              <a:buNone/>
            </a:pPr>
            <a:r>
              <a:rPr lang="en-US" dirty="0" smtClean="0"/>
              <a:t>				 why your </a:t>
            </a:r>
            <a:r>
              <a:rPr lang="en-US" dirty="0" smtClean="0"/>
              <a:t>service</a:t>
            </a:r>
          </a:p>
          <a:p>
            <a:pPr marL="0" indent="0">
              <a:buFontTx/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</a:t>
            </a:r>
            <a:r>
              <a:rPr lang="en-US" dirty="0" smtClean="0"/>
              <a:t> </a:t>
            </a:r>
            <a:r>
              <a:rPr lang="en-US" dirty="0" smtClean="0"/>
              <a:t>is best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305800" cy="1143000"/>
          </a:xfrm>
        </p:spPr>
        <p:txBody>
          <a:bodyPr/>
          <a:lstStyle/>
          <a:p>
            <a:r>
              <a:rPr lang="en-US" dirty="0" smtClean="0"/>
              <a:t>What Does Your Customer Value?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What are </a:t>
            </a:r>
            <a:r>
              <a:rPr lang="en-US" b="1" dirty="0" smtClean="0"/>
              <a:t>&lt;&lt;</a:t>
            </a:r>
            <a:r>
              <a:rPr lang="en-US" b="1" i="1" dirty="0" smtClean="0"/>
              <a:t>target partner</a:t>
            </a:r>
            <a:r>
              <a:rPr lang="en-US" b="1" dirty="0" smtClean="0"/>
              <a:t>&gt;&gt;</a:t>
            </a:r>
            <a:r>
              <a:rPr lang="en-US" dirty="0" smtClean="0"/>
              <a:t> </a:t>
            </a:r>
            <a:r>
              <a:rPr lang="en-US" dirty="0" smtClean="0"/>
              <a:t>looking for from a Treatment Organization?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 smtClean="0"/>
              <a:t>_______________________________</a:t>
            </a:r>
            <a:endParaRPr lang="en-US" dirty="0" smtClean="0"/>
          </a:p>
          <a:p>
            <a:pPr marL="514350" indent="-514350">
              <a:buFontTx/>
              <a:buAutoNum type="arabicPeriod"/>
              <a:defRPr/>
            </a:pPr>
            <a:r>
              <a:rPr lang="en-US" dirty="0" smtClean="0"/>
              <a:t>_______________________________</a:t>
            </a:r>
            <a:endParaRPr lang="en-US" dirty="0" smtClean="0"/>
          </a:p>
          <a:p>
            <a:pPr marL="514350" indent="-514350">
              <a:buFontTx/>
              <a:buAutoNum type="arabicPeriod"/>
              <a:defRPr/>
            </a:pPr>
            <a:r>
              <a:rPr lang="en-US" dirty="0" smtClean="0"/>
              <a:t>_______________________________</a:t>
            </a: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sz="2400" i="1" dirty="0" smtClean="0"/>
              <a:t>	A few get you started ideas… </a:t>
            </a:r>
            <a:r>
              <a:rPr lang="en-US" sz="2400" b="1" i="1" dirty="0" smtClean="0"/>
              <a:t>certified staff, 	outcomes, handling tough cases, up-to-date 	technologies, </a:t>
            </a:r>
            <a:r>
              <a:rPr lang="en-US" sz="2400" b="1" i="1" dirty="0" smtClean="0"/>
              <a:t>evidence-based practices</a:t>
            </a:r>
            <a:r>
              <a:rPr lang="en-US" sz="2400" b="1" i="1" dirty="0" smtClean="0"/>
              <a:t>… </a:t>
            </a:r>
            <a:endParaRPr lang="en-US" sz="2400" b="1" i="1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/>
          <a:lstStyle/>
          <a:p>
            <a:r>
              <a:rPr lang="en-US" smtClean="0"/>
              <a:t>What Do the Influencer’s Value?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8077200" cy="4114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What are </a:t>
            </a:r>
            <a:r>
              <a:rPr lang="en-US" dirty="0" smtClean="0"/>
              <a:t>&lt;&lt;target partner&gt;&gt; stakeholders </a:t>
            </a:r>
            <a:r>
              <a:rPr lang="en-US" dirty="0" smtClean="0"/>
              <a:t>looking for? </a:t>
            </a:r>
            <a:endParaRPr lang="en-US" dirty="0" smtClean="0"/>
          </a:p>
          <a:p>
            <a:pPr marL="514350" indent="-514350">
              <a:buFontTx/>
              <a:buAutoNum type="arabicPeriod"/>
              <a:defRPr/>
            </a:pPr>
            <a:r>
              <a:rPr lang="en-US" dirty="0" smtClean="0"/>
              <a:t>________________________________</a:t>
            </a:r>
            <a:endParaRPr lang="en-US" dirty="0" smtClean="0"/>
          </a:p>
          <a:p>
            <a:pPr marL="514350" indent="-514350">
              <a:buFontTx/>
              <a:buAutoNum type="arabicPeriod"/>
              <a:defRPr/>
            </a:pPr>
            <a:r>
              <a:rPr lang="en-US" dirty="0" smtClean="0"/>
              <a:t>________________________________</a:t>
            </a:r>
            <a:endParaRPr lang="en-US" dirty="0" smtClean="0"/>
          </a:p>
          <a:p>
            <a:pPr marL="514350" indent="-514350">
              <a:buFontTx/>
              <a:buAutoNum type="arabicPeriod"/>
              <a:defRPr/>
            </a:pPr>
            <a:r>
              <a:rPr lang="en-US" dirty="0" smtClean="0"/>
              <a:t>________________________________</a:t>
            </a: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sz="2400" i="1" dirty="0"/>
              <a:t> </a:t>
            </a:r>
            <a:r>
              <a:rPr lang="en-US" sz="2400" i="1" dirty="0" smtClean="0"/>
              <a:t>       </a:t>
            </a:r>
            <a:endParaRPr lang="en-US" sz="2400" b="1" i="1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905000"/>
          </a:xfrm>
        </p:spPr>
        <p:txBody>
          <a:bodyPr/>
          <a:lstStyle/>
          <a:p>
            <a:pPr algn="l"/>
            <a:r>
              <a:rPr lang="en-US" sz="3200" dirty="0" smtClean="0"/>
              <a:t>List </a:t>
            </a:r>
            <a:r>
              <a:rPr lang="en-US" sz="3200" dirty="0" smtClean="0"/>
              <a:t>the 3 or 4 most important factors </a:t>
            </a:r>
            <a:r>
              <a:rPr lang="en-US" sz="3200" dirty="0" smtClean="0"/>
              <a:t>to &lt;&lt;target partner&gt;&gt;</a:t>
            </a:r>
            <a:endParaRPr lang="en-US" sz="3200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391400" cy="4876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i="1" dirty="0" smtClean="0"/>
              <a:t>			    </a:t>
            </a:r>
          </a:p>
          <a:p>
            <a:pPr marL="0" indent="0">
              <a:buFontTx/>
              <a:buNone/>
            </a:pPr>
            <a:r>
              <a:rPr lang="en-US" b="1" i="1" dirty="0" smtClean="0"/>
              <a:t>1. </a:t>
            </a:r>
          </a:p>
          <a:p>
            <a:pPr marL="0" indent="0">
              <a:buFontTx/>
              <a:buNone/>
            </a:pPr>
            <a:r>
              <a:rPr lang="en-US" b="1" i="1" dirty="0" smtClean="0"/>
              <a:t>2. </a:t>
            </a:r>
          </a:p>
          <a:p>
            <a:pPr marL="0" indent="0">
              <a:buFontTx/>
              <a:buNone/>
            </a:pPr>
            <a:r>
              <a:rPr lang="en-US" b="1" i="1" dirty="0" smtClean="0"/>
              <a:t>3.</a:t>
            </a:r>
          </a:p>
          <a:p>
            <a:pPr marL="0" indent="0">
              <a:buFontTx/>
              <a:buNone/>
            </a:pPr>
            <a:r>
              <a:rPr lang="en-US" b="1" i="1" dirty="0" smtClean="0"/>
              <a:t>4.</a:t>
            </a:r>
          </a:p>
          <a:p>
            <a:pPr marL="0" indent="0">
              <a:buFontTx/>
              <a:buNone/>
            </a:pPr>
            <a:endParaRPr lang="en-US" b="1" i="1" dirty="0" smtClean="0"/>
          </a:p>
          <a:p>
            <a:pPr marL="0" indent="0">
              <a:buFontTx/>
              <a:buNone/>
            </a:pPr>
            <a:r>
              <a:rPr lang="en-US" sz="2800" i="1" dirty="0" smtClean="0"/>
              <a:t>Examples; program fit, certified staff, outcomes, references, availability, lead clinician, reputation …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1524000"/>
          </a:xfrm>
        </p:spPr>
        <p:txBody>
          <a:bodyPr/>
          <a:lstStyle/>
          <a:p>
            <a:r>
              <a:rPr lang="en-US" sz="3600" dirty="0" smtClean="0"/>
              <a:t>Your Best Competitor and </a:t>
            </a:r>
            <a:br>
              <a:rPr lang="en-US" sz="3600" dirty="0" smtClean="0"/>
            </a:br>
            <a:r>
              <a:rPr lang="en-US" sz="3600" dirty="0" smtClean="0"/>
              <a:t>Second Best Competitor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dirty="0" smtClean="0"/>
              <a:t>Decision Factors	               </a:t>
            </a:r>
            <a:r>
              <a:rPr lang="en-US" sz="2800" dirty="0" smtClean="0"/>
              <a:t>Their </a:t>
            </a:r>
            <a:r>
              <a:rPr lang="en-US" sz="2800" dirty="0" smtClean="0"/>
              <a:t>Rating</a:t>
            </a:r>
          </a:p>
          <a:p>
            <a:pPr marL="0" indent="0">
              <a:buFontTx/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</a:t>
            </a:r>
            <a:r>
              <a:rPr lang="en-US" sz="2800" dirty="0" smtClean="0"/>
              <a:t>Great      </a:t>
            </a:r>
            <a:r>
              <a:rPr lang="en-US" sz="2800" dirty="0" smtClean="0"/>
              <a:t>Good      Fair      Poor</a:t>
            </a:r>
          </a:p>
          <a:p>
            <a:pPr marL="0" indent="0">
              <a:buFontTx/>
              <a:buNone/>
            </a:pPr>
            <a:r>
              <a:rPr lang="en-US" sz="2800" dirty="0" smtClean="0"/>
              <a:t>1. </a:t>
            </a:r>
            <a:r>
              <a:rPr lang="en-US" sz="2800" dirty="0" smtClean="0"/>
              <a:t>__________</a:t>
            </a:r>
            <a:endParaRPr lang="en-US" sz="2800" dirty="0" smtClean="0"/>
          </a:p>
          <a:p>
            <a:pPr marL="0" indent="0">
              <a:buFontTx/>
              <a:buNone/>
            </a:pPr>
            <a:r>
              <a:rPr lang="en-US" sz="2800" dirty="0" smtClean="0"/>
              <a:t>2. </a:t>
            </a:r>
            <a:r>
              <a:rPr lang="en-US" sz="2800" dirty="0" smtClean="0"/>
              <a:t>__________</a:t>
            </a:r>
            <a:endParaRPr lang="en-US" sz="2800" dirty="0" smtClean="0"/>
          </a:p>
          <a:p>
            <a:pPr marL="0" indent="0">
              <a:buFontTx/>
              <a:buNone/>
            </a:pPr>
            <a:r>
              <a:rPr lang="en-US" sz="2800" dirty="0" smtClean="0"/>
              <a:t>3. </a:t>
            </a:r>
            <a:r>
              <a:rPr lang="en-US" sz="2800" dirty="0" smtClean="0"/>
              <a:t>__________</a:t>
            </a:r>
            <a:endParaRPr lang="en-US" sz="2800" dirty="0" smtClean="0"/>
          </a:p>
          <a:p>
            <a:pPr marL="0" indent="0">
              <a:buFontTx/>
              <a:buNone/>
            </a:pPr>
            <a:r>
              <a:rPr lang="en-US" sz="2800" dirty="0" smtClean="0"/>
              <a:t>4. </a:t>
            </a:r>
            <a:r>
              <a:rPr lang="en-US" sz="2800" dirty="0" smtClean="0"/>
              <a:t>__________</a:t>
            </a:r>
            <a:r>
              <a:rPr lang="en-US" dirty="0" smtClean="0"/>
              <a:t>	</a:t>
            </a:r>
          </a:p>
          <a:p>
            <a:pPr marL="0" indent="0">
              <a:buFontTx/>
              <a:buNone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8458200" cy="6667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Other factors? …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159000"/>
            <a:ext cx="7645400" cy="43735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Existing relationships</a:t>
            </a: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Mutual relationships</a:t>
            </a: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Credible referral (via expert or someone like me)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74710&quot;&gt;&lt;/object&gt;&lt;object type=&quot;2&quot; unique_id=&quot;74711&quot;&gt;&lt;object type=&quot;3&quot; unique_id=&quot;74712&quot;&gt;&lt;property id=&quot;20148&quot; value=&quot;5&quot;/&gt;&lt;property id=&quot;20300&quot; value=&quot;Slide 1&quot;/&gt;&lt;property id=&quot;20307&quot; value=&quot;291&quot;/&gt;&lt;/object&gt;&lt;object type=&quot;3&quot; unique_id=&quot;74713&quot;&gt;&lt;property id=&quot;20148&quot; value=&quot;5&quot;/&gt;&lt;property id=&quot;20300&quot; value=&quot;Slide 2&quot;/&gt;&lt;property id=&quot;20307&quot; value=&quot;292&quot;/&gt;&lt;/object&gt;&lt;object type=&quot;3&quot; unique_id=&quot;74714&quot;&gt;&lt;property id=&quot;20148&quot; value=&quot;5&quot;/&gt;&lt;property id=&quot;20300&quot; value=&quot;Slide 3 - &amp;quot;Sharing customer experiences&amp;amp;#x09;&amp;amp;#x09;&amp;quot;&quot;/&gt;&lt;property id=&quot;20307&quot; value=&quot;293&quot;/&gt;&lt;/object&gt;&lt;object type=&quot;3&quot; unique_id=&quot;74715&quot;&gt;&lt;property id=&quot;20148&quot; value=&quot;5&quot;/&gt;&lt;property id=&quot;20300&quot; value=&quot;Slide 4&quot;/&gt;&lt;property id=&quot;20307&quot; value=&quot;294&quot;/&gt;&lt;/object&gt;&lt;object type=&quot;3&quot; unique_id=&quot;74716&quot;&gt;&lt;property id=&quot;20148&quot; value=&quot;5&quot;/&gt;&lt;property id=&quot;20300&quot; value=&quot;Slide 5&quot;/&gt;&lt;property id=&quot;20307&quot; value=&quot;295&quot;/&gt;&lt;/object&gt;&lt;object type=&quot;3&quot; unique_id=&quot;74717&quot;&gt;&lt;property id=&quot;20148&quot; value=&quot;5&quot;/&gt;&lt;property id=&quot;20300&quot; value=&quot;Slide 6&quot;/&gt;&lt;property id=&quot;20307&quot; value=&quot;296&quot;/&gt;&lt;/object&gt;&lt;object type=&quot;3&quot; unique_id=&quot;74718&quot;&gt;&lt;property id=&quot;20148&quot; value=&quot;5&quot;/&gt;&lt;property id=&quot;20300&quot; value=&quot;Slide 7&quot;/&gt;&lt;property id=&quot;20307&quot; value=&quot;297&quot;/&gt;&lt;/object&gt;&lt;object type=&quot;3&quot; unique_id=&quot;74719&quot;&gt;&lt;property id=&quot;20148&quot; value=&quot;5&quot;/&gt;&lt;property id=&quot;20300&quot; value=&quot;Slide 8 - &amp;quot;PDSA Steps&amp;quot;&quot;/&gt;&lt;property id=&quot;20307&quot; value=&quot;298&quot;/&gt;&lt;/object&gt;&lt;object type=&quot;3&quot; unique_id=&quot;74720&quot;&gt;&lt;property id=&quot;20148&quot; value=&quot;5&quot;/&gt;&lt;property id=&quot;20300&quot; value=&quot;Slide 9&quot;/&gt;&lt;property id=&quot;20307&quot; value=&quot;303&quot;/&gt;&lt;/object&gt;&lt;object type=&quot;3&quot; unique_id=&quot;74721&quot;&gt;&lt;property id=&quot;20148&quot; value=&quot;5&quot;/&gt;&lt;property id=&quot;20300&quot; value=&quot;Slide 10&quot;/&gt;&lt;property id=&quot;20307&quot; value=&quot;304&quot;/&gt;&lt;/object&gt;&lt;object type=&quot;3&quot; unique_id=&quot;74722&quot;&gt;&lt;property id=&quot;20148&quot; value=&quot;5&quot;/&gt;&lt;property id=&quot;20300&quot; value=&quot;Slide 11&quot;/&gt;&lt;property id=&quot;20307&quot; value=&quot;305&quot;/&gt;&lt;/object&gt;&lt;object type=&quot;3&quot; unique_id=&quot;74723&quot;&gt;&lt;property id=&quot;20148&quot; value=&quot;5&quot;/&gt;&lt;property id=&quot;20300&quot; value=&quot;Slide 12 - &amp;quot;Sample Change Project&amp;quot;&quot;/&gt;&lt;property id=&quot;20307&quot; value=&quot;299&quot;/&gt;&lt;/object&gt;&lt;object type=&quot;3&quot; unique_id=&quot;74724&quot;&gt;&lt;property id=&quot;20148&quot; value=&quot;5&quot;/&gt;&lt;property id=&quot;20300&quot; value=&quot;Slide 13&quot;/&gt;&lt;property id=&quot;20307&quot; value=&quot;261&quot;/&gt;&lt;/object&gt;&lt;object type=&quot;3&quot; unique_id=&quot;74725&quot;&gt;&lt;property id=&quot;20148&quot; value=&quot;5&quot;/&gt;&lt;property id=&quot;20300&quot; value=&quot;Slide 14 - &amp;quot;    Tips for Successful Meetings&amp;quot;&quot;/&gt;&lt;property id=&quot;20307&quot; value=&quot;301&quot;/&gt;&lt;/object&gt;&lt;object type=&quot;3&quot; unique_id=&quot;74726&quot;&gt;&lt;property id=&quot;20148&quot; value=&quot;5&quot;/&gt;&lt;property id=&quot;20300&quot; value=&quot;Slide 15 - &amp;quot;Review the Agenda Template&amp;quot;&quot;/&gt;&lt;property id=&quot;20307&quot; value=&quot;302&quot;/&gt;&lt;/object&gt;&lt;object type=&quot;3&quot; unique_id=&quot;74727&quot;&gt;&lt;property id=&quot;20148&quot; value=&quot;5&quot;/&gt;&lt;property id=&quot;20300&quot; value=&quot;Slide 16&quot;/&gt;&lt;property id=&quot;20307&quot; value=&quot;300&quot;/&gt;&lt;/object&gt;&lt;object type=&quot;3&quot; unique_id=&quot;74728&quot;&gt;&lt;property id=&quot;20148&quot; value=&quot;5&quot;/&gt;&lt;property id=&quot;20300&quot; value=&quot;Slide 17&quot;/&gt;&lt;property id=&quot;20307&quot; value=&quot;269&quot;/&gt;&lt;/object&gt;&lt;object type=&quot;3&quot; unique_id=&quot;74729&quot;&gt;&lt;property id=&quot;20148&quot; value=&quot;5&quot;/&gt;&lt;property id=&quot;20300&quot; value=&quot;Slide 18 - &amp;quot;Reminder:&amp;#x0D;&amp;#x0A; Role of a Change Leader&amp;quot;&quot;/&gt;&lt;property id=&quot;20307&quot; value=&quot;270&quot;/&gt;&lt;/object&gt;&lt;object type=&quot;3&quot; unique_id=&quot;74730&quot;&gt;&lt;property id=&quot;20148&quot; value=&quot;5&quot;/&gt;&lt;property id=&quot;20300&quot; value=&quot;Slide 19 - &amp;quot;Overcoming Organizational and Team Barriers&amp;quot;&quot;/&gt;&lt;property id=&quot;20307&quot; value=&quot;271&quot;/&gt;&lt;/object&gt;&lt;object type=&quot;3&quot; unique_id=&quot;74731&quot;&gt;&lt;property id=&quot;20148&quot; value=&quot;5&quot;/&gt;&lt;property id=&quot;20300&quot; value=&quot;Slide 20 - &amp;quot;Café Session&amp;quot;&quot;/&gt;&lt;property id=&quot;20307&quot; value=&quot;282&quot;/&gt;&lt;/object&gt;&lt;object type=&quot;3&quot; unique_id=&quot;74732&quot;&gt;&lt;property id=&quot;20148&quot; value=&quot;5&quot;/&gt;&lt;property id=&quot;20300&quot; value=&quot;Slide 21 - &amp;quot;Example of problem questions&amp;quot;&quot;/&gt;&lt;property id=&quot;20307&quot; value=&quot;283&quot;/&gt;&lt;/object&gt;&lt;object type=&quot;3&quot; unique_id=&quot;74733&quot;&gt;&lt;property id=&quot;20148&quot; value=&quot;5&quot;/&gt;&lt;property id=&quot;20300&quot; value=&quot;Slide 22 - &amp;quot;Executive Sponsor buy-in and Involvement&amp;quot;&quot;/&gt;&lt;property id=&quot;20307&quot; value=&quot;263&quot;/&gt;&lt;/object&gt;&lt;object type=&quot;3&quot; unique_id=&quot;74734&quot;&gt;&lt;property id=&quot;20148&quot; value=&quot;5&quot;/&gt;&lt;property id=&quot;20300&quot; value=&quot;Slide 23 - &amp;quot;Motivating Teams&amp;quot;&quot;/&gt;&lt;property id=&quot;20307&quot; value=&quot;264&quot;/&gt;&lt;/object&gt;&lt;object type=&quot;3&quot; unique_id=&quot;74735&quot;&gt;&lt;property id=&quot;20148&quot; value=&quot;5&quot;/&gt;&lt;property id=&quot;20300&quot; value=&quot;Slide 24 - &amp;quot;Time Management&amp;quot;&quot;/&gt;&lt;property id=&quot;20307&quot; value=&quot;265&quot;/&gt;&lt;/object&gt;&lt;object type=&quot;3&quot; unique_id=&quot;74736&quot;&gt;&lt;property id=&quot;20148&quot; value=&quot;5&quot;/&gt;&lt;property id=&quot;20300&quot; value=&quot;Slide 25 - &amp;quot;Data Analysis&amp;quot;&quot;/&gt;&lt;property id=&quot;20307&quot; value=&quot;266&quot;/&gt;&lt;/object&gt;&lt;object type=&quot;3&quot; unique_id=&quot;74737&quot;&gt;&lt;property id=&quot;20148&quot; value=&quot;5&quot;/&gt;&lt;property id=&quot;20300&quot; value=&quot;Slide 26 - &amp;quot;Debrief Café Session&amp;amp;#x09;&amp;quot;&quot;/&gt;&lt;property id=&quot;20307&quot; value=&quot;284&quot;/&gt;&lt;/object&gt;&lt;object type=&quot;3&quot; unique_id=&quot;74738&quot;&gt;&lt;property id=&quot;20148&quot; value=&quot;5&quot;/&gt;&lt;property id=&quot;20300&quot; value=&quot;Slide 27&quot;/&gt;&lt;property id=&quot;20307&quot; value=&quot;286&quot;/&gt;&lt;/object&gt;&lt;object type=&quot;3&quot; unique_id=&quot;74739&quot;&gt;&lt;property id=&quot;20148&quot; value=&quot;5&quot;/&gt;&lt;property id=&quot;20300&quot; value=&quot;Slide 28 - &amp;quot;Elevator Speech&amp;quot;&quot;/&gt;&lt;property id=&quot;20307&quot; value=&quot;287&quot;/&gt;&lt;/object&gt;&lt;object type=&quot;3&quot; unique_id=&quot;74740&quot;&gt;&lt;property id=&quot;20148&quot; value=&quot;5&quot;/&gt;&lt;property id=&quot;20300&quot; value=&quot;Slide 29 - &amp;quot;Create a 90 word presentation &amp;#x0D;&amp;#x0A;&amp;#x0D;&amp;#x0A;&amp;#x0D;&amp;#x0A;&amp;quot;&quot;/&gt;&lt;property id=&quot;20307&quot; value=&quot;285&quot;/&gt;&lt;/object&gt;&lt;object type=&quot;3&quot; unique_id=&quot;74741&quot;&gt;&lt;property id=&quot;20148&quot; value=&quot;5&quot;/&gt;&lt;property id=&quot;20300&quot; value=&quot;Slide 30&quot;/&gt;&lt;property id=&quot;20307&quot; value=&quot;306&quot;/&gt;&lt;/object&gt;&lt;object type=&quot;3&quot; unique_id=&quot;74742&quot;&gt;&lt;property id=&quot;20148&quot; value=&quot;5&quot;/&gt;&lt;property id=&quot;20300&quot; value=&quot;Slide 31&quot;/&gt;&lt;property id=&quot;20307&quot; value=&quot;307&quot;/&gt;&lt;/object&gt;&lt;object type=&quot;3&quot; unique_id=&quot;74743&quot;&gt;&lt;property id=&quot;20148&quot; value=&quot;5&quot;/&gt;&lt;property id=&quot;20300&quot; value=&quot;Slide 32&quot;/&gt;&lt;property id=&quot;20307&quot; value=&quot;308&quot;/&gt;&lt;/object&gt;&lt;object type=&quot;3&quot; unique_id=&quot;74744&quot;&gt;&lt;property id=&quot;20148&quot; value=&quot;5&quot;/&gt;&lt;property id=&quot;20300&quot; value=&quot;Slide 33&quot;/&gt;&lt;property id=&quot;20307&quot; value=&quot;274&quot;/&gt;&lt;/object&gt;&lt;object type=&quot;3&quot; unique_id=&quot;74745&quot;&gt;&lt;property id=&quot;20148&quot; value=&quot;5&quot;/&gt;&lt;property id=&quot;20300&quot; value=&quot;Slide 34&quot;/&gt;&lt;property id=&quot;20307&quot; value=&quot;278&quot;/&gt;&lt;/object&gt;&lt;object type=&quot;3&quot; unique_id=&quot;74746&quot;&gt;&lt;property id=&quot;20148&quot; value=&quot;5&quot;/&gt;&lt;property id=&quot;20300&quot; value=&quot;Slide 35&quot;/&gt;&lt;property id=&quot;20307&quot; value=&quot;276&quot;/&gt;&lt;/object&gt;&lt;object type=&quot;3&quot; unique_id=&quot;74747&quot;&gt;&lt;property id=&quot;20148&quot; value=&quot;5&quot;/&gt;&lt;property id=&quot;20300&quot; value=&quot;Slide 36&quot;/&gt;&lt;property id=&quot;20307&quot; value=&quot;277&quot;/&gt;&lt;/object&gt;&lt;object type=&quot;3&quot; unique_id=&quot;74748&quot;&gt;&lt;property id=&quot;20148&quot; value=&quot;5&quot;/&gt;&lt;property id=&quot;20300&quot; value=&quot;Slide 37&quot;/&gt;&lt;property id=&quot;20307&quot; value=&quot;279&quot;/&gt;&lt;/object&gt;&lt;object type=&quot;3&quot; unique_id=&quot;74749&quot;&gt;&lt;property id=&quot;20148&quot; value=&quot;5&quot;/&gt;&lt;property id=&quot;20300&quot; value=&quot;Slide 38&quot;/&gt;&lt;property id=&quot;20307&quot; value=&quot;280&quot;/&gt;&lt;/object&gt;&lt;object type=&quot;3&quot; unique_id=&quot;74750&quot;&gt;&lt;property id=&quot;20148&quot; value=&quot;5&quot;/&gt;&lt;property id=&quot;20300&quot; value=&quot;Slide 39&quot;/&gt;&lt;property id=&quot;20307&quot; value=&quot;281&quot;/&gt;&lt;/object&gt;&lt;object type=&quot;3&quot; unique_id=&quot;74751&quot;&gt;&lt;property id=&quot;20148&quot; value=&quot;5&quot;/&gt;&lt;property id=&quot;20300&quot; value=&quot;Slide 40&quot;/&gt;&lt;property id=&quot;20307&quot; value=&quot;309&quot;/&gt;&lt;/object&gt;&lt;object type=&quot;3&quot; unique_id=&quot;74752&quot;&gt;&lt;property id=&quot;20148&quot; value=&quot;5&quot;/&gt;&lt;property id=&quot;20300&quot; value=&quot;Slide 41&quot;/&gt;&lt;property id=&quot;20307&quot; value=&quot;310&quot;/&gt;&lt;/object&gt;&lt;object type=&quot;3&quot; unique_id=&quot;74753&quot;&gt;&lt;property id=&quot;20148&quot; value=&quot;5&quot;/&gt;&lt;property id=&quot;20300&quot; value=&quot;Slide 42&quot;/&gt;&lt;property id=&quot;20307&quot; value=&quot;311&quot;/&gt;&lt;/object&gt;&lt;object type=&quot;3&quot; unique_id=&quot;74754&quot;&gt;&lt;property id=&quot;20148&quot; value=&quot;5&quot;/&gt;&lt;property id=&quot;20300&quot; value=&quot;Slide 43&quot;/&gt;&lt;property id=&quot;20307&quot; value=&quot;312&quot;/&gt;&lt;/object&gt;&lt;object type=&quot;3&quot; unique_id=&quot;74755&quot;&gt;&lt;property id=&quot;20148&quot; value=&quot;5&quot;/&gt;&lt;property id=&quot;20300&quot; value=&quot;Slide 44 - &amp;quot;Celebrate&amp;quot;&quot;/&gt;&lt;property id=&quot;20307&quot; value=&quot;288&quot;/&gt;&lt;/object&gt;&lt;object type=&quot;3&quot; unique_id=&quot;74756&quot;&gt;&lt;property id=&quot;20148&quot; value=&quot;5&quot;/&gt;&lt;property id=&quot;20300&quot; value=&quot;Slide 45&quot;/&gt;&lt;property id=&quot;20307&quot; value=&quot;289&quot;/&gt;&lt;/object&gt;&lt;object type=&quot;3&quot; unique_id=&quot;74757&quot;&gt;&lt;property id=&quot;20148&quot; value=&quot;5&quot;/&gt;&lt;property id=&quot;20300&quot; value=&quot;Slide 46 - &amp;quot;What’s next?&amp;#x0D;&amp;#x0A;&amp;#x0D;&amp;#x0A;Post Workshop&amp;#x0D;&amp;#x0A;&amp;#x0D;&amp;#x0A;&amp;quot;&quot;/&gt;&lt;property id=&quot;20307&quot; value=&quot;290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bda3657e-67f4-4818-8423-8e2c7c913dda"/>
  <p:tag name="AUDIO_IMPORT" val="\\vmware-host\Shared Folders\Desktop\Slide03.mp3"/>
  <p:tag name="AUDIO_ID" val="680"/>
  <p:tag name="ELAPSEDTIME" val="22.053"/>
  <p:tag name="TIMELINE" val="0.6/4.0/12.2"/>
  <p:tag name="ARTICULATE_TITLE_TAG" val="Course Contents"/>
  <p:tag name="ARTICULATE_SLIDE_PAUSE" val="0"/>
  <p:tag name="ARTICULATE_NAV_LEVEL" val="1"/>
  <p:tag name="ARTICULATE_PLAYLIST_ID" val="-1"/>
  <p:tag name="ARTICULATE_LOCK_SLIDE" val="0"/>
  <p:tag name="ARTICULATE_SLIDE_NAV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0311589a-0f7d-4802-a1ca-15e42fdcff84"/>
  <p:tag name="AUDIO_IMPORT" val="\\vmware-host\Shared Folders\Desktop\Slide04.mp3"/>
  <p:tag name="AUDIO_ID" val="701"/>
  <p:tag name="ELAPSEDTIME" val="30.239"/>
  <p:tag name="TIMELINE" val="2.2/6.5/8.4"/>
  <p:tag name="ARTICULATE_SLIDE_PAUSE" val="0"/>
  <p:tag name="ARTICULATE_NAV_LEVEL" val="1"/>
  <p:tag name="ARTICULATE_PLAYLIST_ID" val="-1"/>
  <p:tag name="ARTICULATE_LOCK_SLIDE" val="0"/>
  <p:tag name="ARTICULATE_SLIDE_NAV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52021edc-db21-4d9f-ac44-29e99c888633"/>
  <p:tag name="AUDIO_IMPORT" val="\\vmware-host\Shared Folders\Desktop\Slide05.mp3"/>
  <p:tag name="AUDIO_ID" val="618"/>
  <p:tag name="ELAPSEDTIME" val="68.125"/>
  <p:tag name="ARTICULATE_SLIDE_PAUSE" val="0"/>
  <p:tag name="ARTICULATE_NAV_LEVEL" val="1"/>
  <p:tag name="ARTICULATE_PLAYLIST_ID" val="-1"/>
  <p:tag name="ARTICULATE_LOCK_SLIDE" val="0"/>
  <p:tag name="ARTICULATE_SLIDE_NAV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27eaf7ca-2ab2-4b61-8835-41fba58532a9"/>
  <p:tag name="AUDIO_IMPORT" val="\\vmware-host\Shared Folders\Desktop\ChuckWest\Audio\Slide06.mp3"/>
  <p:tag name="AUDIO_ID" val="619"/>
  <p:tag name="ELAPSEDTIME" val="57.27"/>
  <p:tag name="ARTICULATE_SLIDE_PAUSE" val="0"/>
  <p:tag name="ARTICULATE_NAV_LEVEL" val="1"/>
  <p:tag name="ARTICULATE_PLAYLIST_ID" val="-1"/>
  <p:tag name="ARTICULATE_LOCK_SLIDE" val="0"/>
  <p:tag name="ARTICULATE_SLIDE_NAV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\\vmware-host\Shared Folders\Desktop\ChuckWest\Audio\Slide07.mp3"/>
  <p:tag name="AUDIO_ID" val="620"/>
  <p:tag name="ELAPSEDTIME" val="30.878"/>
  <p:tag name="ARTICULATE_SLIDE_GUID" val="aa04b35d-f685-4b20-acf7-43eb440eba69"/>
  <p:tag name="ARTICULATE_SLIDE_PAUSE" val="0"/>
  <p:tag name="ARTICULATE_NAV_LEVEL" val="1"/>
  <p:tag name="ARTICULATE_PLAYLIST_ID" val="-1"/>
  <p:tag name="ARTICULATE_LOCK_SLIDE" val="0"/>
  <p:tag name="ARTICULATE_SLIDE_NAV" val="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\\vmware-host\Shared Folders\Desktop\ChuckWest\Audio\Slide09.mp3"/>
  <p:tag name="AUDIO_ID" val="697"/>
  <p:tag name="ELAPSEDTIME" val="21.066"/>
  <p:tag name="ARTICULATE_SLIDE_GUID" val="09062cc9-2281-410d-a43e-729af9f498aa"/>
  <p:tag name="ARTICULATE_SLIDE_PAUSE" val="0"/>
  <p:tag name="ARTICULATE_NAV_LEVEL" val="1"/>
  <p:tag name="ARTICULATE_PLAYLIST_ID" val="-1"/>
  <p:tag name="ARTICULATE_LOCK_SLIDE" val="0"/>
  <p:tag name="ARTICULATE_SLIDE_NAV" val="9"/>
</p:tagLst>
</file>

<file path=ppt/theme/theme1.xml><?xml version="1.0" encoding="utf-8"?>
<a:theme xmlns:a="http://schemas.openxmlformats.org/drawingml/2006/main" name="Consortium template">
  <a:themeElements>
    <a:clrScheme name="Consortium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nsortium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onsortium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ortium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R:\Work\PERSONAL\brice\Consortium template.pot</Template>
  <TotalTime>1169</TotalTime>
  <Words>136</Words>
  <Application>Microsoft Macintosh PowerPoint</Application>
  <PresentationFormat>On-screen Show (4:3)</PresentationFormat>
  <Paragraphs>46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Consortium template</vt:lpstr>
      <vt:lpstr>PowerPoint Presentation</vt:lpstr>
      <vt:lpstr>Contents</vt:lpstr>
      <vt:lpstr>Developing Your Value Proposition</vt:lpstr>
      <vt:lpstr>What Does Your Customer Value?</vt:lpstr>
      <vt:lpstr>What Do the Influencer’s Value?</vt:lpstr>
      <vt:lpstr>List the 3 or 4 most important factors to &lt;&lt;target partner&gt;&gt;</vt:lpstr>
      <vt:lpstr>Your Best Competitor and  Second Best Competitor</vt:lpstr>
      <vt:lpstr>Other factors? ….</vt:lpstr>
    </vt:vector>
  </TitlesOfParts>
  <Company>CHSRA  U.W. - Madison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brice</dc:creator>
  <cp:lastModifiedBy>Todd Molfenter</cp:lastModifiedBy>
  <cp:revision>94</cp:revision>
  <cp:lastPrinted>2008-09-02T19:39:16Z</cp:lastPrinted>
  <dcterms:created xsi:type="dcterms:W3CDTF">2011-09-06T20:47:44Z</dcterms:created>
  <dcterms:modified xsi:type="dcterms:W3CDTF">2013-02-26T22:43:17Z</dcterms:modified>
</cp:coreProperties>
</file>