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78" r:id="rId10"/>
    <p:sldId id="264" r:id="rId11"/>
    <p:sldId id="266" r:id="rId12"/>
    <p:sldId id="267" r:id="rId13"/>
    <p:sldId id="268" r:id="rId14"/>
    <p:sldId id="269" r:id="rId15"/>
    <p:sldId id="271" r:id="rId16"/>
    <p:sldId id="272" r:id="rId17"/>
    <p:sldId id="273" r:id="rId18"/>
    <p:sldId id="274" r:id="rId19"/>
    <p:sldId id="277"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20" d="100"/>
          <a:sy n="120" d="100"/>
        </p:scale>
        <p:origin x="-2824" y="-10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A76BAC-CAD3-864E-8E11-6B63BE3B15A8}" type="datetimeFigureOut">
              <a:rPr lang="en-US" smtClean="0"/>
              <a:pPr/>
              <a:t>3/4/13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C0E90-B3DA-6542-A49D-92E557EE99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p:spPr>
        <p:txBody>
          <a:bodyPr/>
          <a:lstStyle/>
          <a:p>
            <a:r>
              <a:rPr lang="en-US">
                <a:latin typeface="Times New Roman" pitchFamily="1" charset="0"/>
              </a:rPr>
              <a:t>Encourage people to complete a walk through. – Hand out the walk through instructions. Watch your competition and get ideas from outside the field.  How does your dentist or doctor office handle insurance paperwork?  Is it easy?  </a:t>
            </a:r>
          </a:p>
          <a:p>
            <a:r>
              <a:rPr lang="en-US">
                <a:latin typeface="Times New Roman" pitchFamily="1" charset="0"/>
              </a:rPr>
              <a:t>Other places to look – handling a new car loan, bank refinancing, paperwork as a POA for another family member.  Lots of paperwork and confidential information, how to they tell you about it?  Reassure you that it will be kept private?  Help you figure out your authorization limits?</a:t>
            </a:r>
          </a:p>
        </p:txBody>
      </p:sp>
      <p:sp>
        <p:nvSpPr>
          <p:cNvPr id="175108" name="Slide Number Placeholder 3"/>
          <p:cNvSpPr>
            <a:spLocks noGrp="1"/>
          </p:cNvSpPr>
          <p:nvPr>
            <p:ph type="sldNum" sz="quarter" idx="5"/>
          </p:nvPr>
        </p:nvSpPr>
        <p:spPr>
          <a:noFill/>
        </p:spPr>
        <p:txBody>
          <a:bodyPr/>
          <a:lstStyle/>
          <a:p>
            <a:fld id="{081E459D-2D81-5343-97C6-D1C0C3D07DA8}" type="slidenum">
              <a:rPr lang="en-US">
                <a:solidFill>
                  <a:srgbClr val="000000"/>
                </a:solidFill>
              </a:rPr>
              <a:pPr/>
              <a:t>2</a:t>
            </a:fld>
            <a:endParaRPr 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779907-BC1B-4571-914E-DF48BFEB1405}"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346" name="Slide Image Placeholder 1"/>
          <p:cNvSpPr>
            <a:spLocks noGrp="1" noRot="1" noChangeAspect="1"/>
          </p:cNvSpPr>
          <p:nvPr>
            <p:ph type="sldImg"/>
          </p:nvPr>
        </p:nvSpPr>
        <p:spPr>
          <a:ln/>
        </p:spPr>
      </p:sp>
      <p:sp>
        <p:nvSpPr>
          <p:cNvPr id="185347" name="Notes Placeholder 2"/>
          <p:cNvSpPr>
            <a:spLocks noGrp="1"/>
          </p:cNvSpPr>
          <p:nvPr>
            <p:ph type="body" idx="1"/>
          </p:nvPr>
        </p:nvSpPr>
        <p:spPr>
          <a:noFill/>
          <a:ln/>
        </p:spPr>
        <p:txBody>
          <a:bodyPr/>
          <a:lstStyle/>
          <a:p>
            <a:endParaRPr lang="en-US">
              <a:latin typeface="Times New Roman" pitchFamily="1" charset="0"/>
            </a:endParaRPr>
          </a:p>
        </p:txBody>
      </p:sp>
      <p:sp>
        <p:nvSpPr>
          <p:cNvPr id="185348" name="Slide Number Placeholder 3"/>
          <p:cNvSpPr>
            <a:spLocks noGrp="1"/>
          </p:cNvSpPr>
          <p:nvPr>
            <p:ph type="sldNum" sz="quarter" idx="5"/>
          </p:nvPr>
        </p:nvSpPr>
        <p:spPr>
          <a:noFill/>
        </p:spPr>
        <p:txBody>
          <a:bodyPr/>
          <a:lstStyle/>
          <a:p>
            <a:fld id="{4A6A39B4-269A-984F-88B2-67D8F0910F0D}" type="slidenum">
              <a:rPr lang="en-US" smtClean="0"/>
              <a:pPr/>
              <a:t>19</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9682" name="Slide Image Placeholder 1"/>
          <p:cNvSpPr>
            <a:spLocks noGrp="1" noRot="1" noChangeAspect="1"/>
          </p:cNvSpPr>
          <p:nvPr>
            <p:ph type="sldImg"/>
          </p:nvPr>
        </p:nvSpPr>
        <p:spPr>
          <a:ln/>
        </p:spPr>
      </p:sp>
      <p:sp>
        <p:nvSpPr>
          <p:cNvPr id="199683" name="Notes Placeholder 2"/>
          <p:cNvSpPr>
            <a:spLocks noGrp="1"/>
          </p:cNvSpPr>
          <p:nvPr>
            <p:ph type="body" idx="1"/>
          </p:nvPr>
        </p:nvSpPr>
        <p:spPr>
          <a:noFill/>
          <a:ln/>
        </p:spPr>
        <p:txBody>
          <a:bodyPr/>
          <a:lstStyle/>
          <a:p>
            <a:endParaRPr lang="en-US">
              <a:latin typeface="Times New Roman" pitchFamily="1" charset="0"/>
            </a:endParaRPr>
          </a:p>
        </p:txBody>
      </p:sp>
      <p:sp>
        <p:nvSpPr>
          <p:cNvPr id="199684" name="Slide Number Placeholder 3"/>
          <p:cNvSpPr>
            <a:spLocks noGrp="1"/>
          </p:cNvSpPr>
          <p:nvPr>
            <p:ph type="sldNum" sz="quarter" idx="5"/>
          </p:nvPr>
        </p:nvSpPr>
        <p:spPr>
          <a:noFill/>
        </p:spPr>
        <p:txBody>
          <a:bodyPr/>
          <a:lstStyle/>
          <a:p>
            <a:fld id="{3FF3D2C5-7CFF-4F4C-B8AC-1301AE071B96}"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7154" name="Slide Image Placeholder 1"/>
          <p:cNvSpPr>
            <a:spLocks noGrp="1" noRot="1" noChangeAspect="1"/>
          </p:cNvSpPr>
          <p:nvPr>
            <p:ph type="sldImg"/>
          </p:nvPr>
        </p:nvSpPr>
        <p:spPr>
          <a:ln/>
        </p:spPr>
      </p:sp>
      <p:sp>
        <p:nvSpPr>
          <p:cNvPr id="177155" name="Notes Placeholder 2"/>
          <p:cNvSpPr>
            <a:spLocks noGrp="1"/>
          </p:cNvSpPr>
          <p:nvPr>
            <p:ph type="body" idx="1"/>
          </p:nvPr>
        </p:nvSpPr>
        <p:spPr>
          <a:noFill/>
          <a:ln/>
        </p:spPr>
        <p:txBody>
          <a:bodyPr/>
          <a:lstStyle/>
          <a:p>
            <a:endParaRPr lang="en-US">
              <a:latin typeface="Times New Roman" pitchFamily="1" charset="0"/>
            </a:endParaRPr>
          </a:p>
        </p:txBody>
      </p:sp>
      <p:sp>
        <p:nvSpPr>
          <p:cNvPr id="177156" name="Slide Number Placeholder 3"/>
          <p:cNvSpPr>
            <a:spLocks noGrp="1"/>
          </p:cNvSpPr>
          <p:nvPr>
            <p:ph type="sldNum" sz="quarter" idx="5"/>
          </p:nvPr>
        </p:nvSpPr>
        <p:spPr>
          <a:noFill/>
        </p:spPr>
        <p:txBody>
          <a:bodyPr/>
          <a:lstStyle/>
          <a:p>
            <a:fld id="{B47AB995-C3C4-2E40-B6B8-6863A6774618}"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202" name="Slide Image Placeholder 1"/>
          <p:cNvSpPr>
            <a:spLocks noGrp="1" noRot="1" noChangeAspect="1"/>
          </p:cNvSpPr>
          <p:nvPr>
            <p:ph type="sldImg"/>
          </p:nvPr>
        </p:nvSpPr>
        <p:spPr>
          <a:ln/>
        </p:spPr>
      </p:sp>
      <p:sp>
        <p:nvSpPr>
          <p:cNvPr id="179203" name="Notes Placeholder 2"/>
          <p:cNvSpPr>
            <a:spLocks noGrp="1"/>
          </p:cNvSpPr>
          <p:nvPr>
            <p:ph type="body" idx="1"/>
          </p:nvPr>
        </p:nvSpPr>
        <p:spPr>
          <a:noFill/>
          <a:ln/>
        </p:spPr>
        <p:txBody>
          <a:bodyPr/>
          <a:lstStyle/>
          <a:p>
            <a:endParaRPr lang="en-US">
              <a:latin typeface="Times New Roman" pitchFamily="1" charset="0"/>
            </a:endParaRPr>
          </a:p>
        </p:txBody>
      </p:sp>
      <p:sp>
        <p:nvSpPr>
          <p:cNvPr id="179204" name="Slide Number Placeholder 3"/>
          <p:cNvSpPr>
            <a:spLocks noGrp="1"/>
          </p:cNvSpPr>
          <p:nvPr>
            <p:ph type="sldNum" sz="quarter" idx="5"/>
          </p:nvPr>
        </p:nvSpPr>
        <p:spPr>
          <a:noFill/>
        </p:spPr>
        <p:txBody>
          <a:bodyPr/>
          <a:lstStyle/>
          <a:p>
            <a:fld id="{B09F1B8A-0699-754C-AF81-BC950C19E4F0}"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250" name="Slide Image Placeholder 1"/>
          <p:cNvSpPr>
            <a:spLocks noGrp="1" noRot="1" noChangeAspect="1"/>
          </p:cNvSpPr>
          <p:nvPr>
            <p:ph type="sldImg"/>
          </p:nvPr>
        </p:nvSpPr>
        <p:spPr>
          <a:ln/>
        </p:spPr>
      </p:sp>
      <p:sp>
        <p:nvSpPr>
          <p:cNvPr id="181251" name="Notes Placeholder 2"/>
          <p:cNvSpPr>
            <a:spLocks noGrp="1"/>
          </p:cNvSpPr>
          <p:nvPr>
            <p:ph type="body" idx="1"/>
          </p:nvPr>
        </p:nvSpPr>
        <p:spPr>
          <a:noFill/>
          <a:ln/>
        </p:spPr>
        <p:txBody>
          <a:bodyPr/>
          <a:lstStyle/>
          <a:p>
            <a:endParaRPr lang="en-US">
              <a:latin typeface="Times New Roman" pitchFamily="1" charset="0"/>
            </a:endParaRPr>
          </a:p>
        </p:txBody>
      </p:sp>
      <p:sp>
        <p:nvSpPr>
          <p:cNvPr id="181252" name="Slide Number Placeholder 3"/>
          <p:cNvSpPr>
            <a:spLocks noGrp="1"/>
          </p:cNvSpPr>
          <p:nvPr>
            <p:ph type="sldNum" sz="quarter" idx="5"/>
          </p:nvPr>
        </p:nvSpPr>
        <p:spPr>
          <a:noFill/>
        </p:spPr>
        <p:txBody>
          <a:bodyPr/>
          <a:lstStyle/>
          <a:p>
            <a:fld id="{08335562-2BB8-6E41-B64D-3CA899835631}"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3298" name="Slide Image Placeholder 1"/>
          <p:cNvSpPr>
            <a:spLocks noGrp="1" noRot="1" noChangeAspect="1"/>
          </p:cNvSpPr>
          <p:nvPr>
            <p:ph type="sldImg"/>
          </p:nvPr>
        </p:nvSpPr>
        <p:spPr>
          <a:ln/>
        </p:spPr>
      </p:sp>
      <p:sp>
        <p:nvSpPr>
          <p:cNvPr id="183299" name="Notes Placeholder 2"/>
          <p:cNvSpPr>
            <a:spLocks noGrp="1"/>
          </p:cNvSpPr>
          <p:nvPr>
            <p:ph type="body" idx="1"/>
          </p:nvPr>
        </p:nvSpPr>
        <p:spPr>
          <a:noFill/>
          <a:ln/>
        </p:spPr>
        <p:txBody>
          <a:bodyPr/>
          <a:lstStyle/>
          <a:p>
            <a:endParaRPr lang="en-US">
              <a:latin typeface="Times New Roman" pitchFamily="1" charset="0"/>
            </a:endParaRPr>
          </a:p>
        </p:txBody>
      </p:sp>
      <p:sp>
        <p:nvSpPr>
          <p:cNvPr id="183300" name="Slide Number Placeholder 3"/>
          <p:cNvSpPr>
            <a:spLocks noGrp="1"/>
          </p:cNvSpPr>
          <p:nvPr>
            <p:ph type="sldNum" sz="quarter" idx="5"/>
          </p:nvPr>
        </p:nvSpPr>
        <p:spPr>
          <a:noFill/>
        </p:spPr>
        <p:txBody>
          <a:bodyPr/>
          <a:lstStyle/>
          <a:p>
            <a:fld id="{75445890-5EB1-D94A-A918-F1392431C53E}"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346" name="Slide Image Placeholder 1"/>
          <p:cNvSpPr>
            <a:spLocks noGrp="1" noRot="1" noChangeAspect="1"/>
          </p:cNvSpPr>
          <p:nvPr>
            <p:ph type="sldImg"/>
          </p:nvPr>
        </p:nvSpPr>
        <p:spPr>
          <a:ln/>
        </p:spPr>
      </p:sp>
      <p:sp>
        <p:nvSpPr>
          <p:cNvPr id="185347" name="Notes Placeholder 2"/>
          <p:cNvSpPr>
            <a:spLocks noGrp="1"/>
          </p:cNvSpPr>
          <p:nvPr>
            <p:ph type="body" idx="1"/>
          </p:nvPr>
        </p:nvSpPr>
        <p:spPr>
          <a:noFill/>
          <a:ln/>
        </p:spPr>
        <p:txBody>
          <a:bodyPr/>
          <a:lstStyle/>
          <a:p>
            <a:endParaRPr lang="en-US">
              <a:latin typeface="Times New Roman" pitchFamily="1" charset="0"/>
            </a:endParaRPr>
          </a:p>
        </p:txBody>
      </p:sp>
      <p:sp>
        <p:nvSpPr>
          <p:cNvPr id="185348" name="Slide Number Placeholder 3"/>
          <p:cNvSpPr>
            <a:spLocks noGrp="1"/>
          </p:cNvSpPr>
          <p:nvPr>
            <p:ph type="sldNum" sz="quarter" idx="5"/>
          </p:nvPr>
        </p:nvSpPr>
        <p:spPr>
          <a:noFill/>
        </p:spPr>
        <p:txBody>
          <a:bodyPr/>
          <a:lstStyle/>
          <a:p>
            <a:fld id="{4A6A39B4-269A-984F-88B2-67D8F0910F0D}"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394" name="Slide Image Placeholder 1"/>
          <p:cNvSpPr>
            <a:spLocks noGrp="1" noRot="1" noChangeAspect="1"/>
          </p:cNvSpPr>
          <p:nvPr>
            <p:ph type="sldImg"/>
          </p:nvPr>
        </p:nvSpPr>
        <p:spPr>
          <a:ln/>
        </p:spPr>
      </p:sp>
      <p:sp>
        <p:nvSpPr>
          <p:cNvPr id="187395" name="Notes Placeholder 2"/>
          <p:cNvSpPr>
            <a:spLocks noGrp="1"/>
          </p:cNvSpPr>
          <p:nvPr>
            <p:ph type="body" idx="1"/>
          </p:nvPr>
        </p:nvSpPr>
        <p:spPr>
          <a:noFill/>
          <a:ln/>
        </p:spPr>
        <p:txBody>
          <a:bodyPr/>
          <a:lstStyle/>
          <a:p>
            <a:endParaRPr lang="en-US">
              <a:latin typeface="Times New Roman" pitchFamily="1" charset="0"/>
            </a:endParaRPr>
          </a:p>
        </p:txBody>
      </p:sp>
      <p:sp>
        <p:nvSpPr>
          <p:cNvPr id="187396" name="Slide Number Placeholder 3"/>
          <p:cNvSpPr>
            <a:spLocks noGrp="1"/>
          </p:cNvSpPr>
          <p:nvPr>
            <p:ph type="sldNum" sz="quarter" idx="5"/>
          </p:nvPr>
        </p:nvSpPr>
        <p:spPr>
          <a:noFill/>
        </p:spPr>
        <p:txBody>
          <a:bodyPr/>
          <a:lstStyle/>
          <a:p>
            <a:fld id="{A7960125-F269-B047-865D-E17452DC70E4}"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442" name="Slide Image Placeholder 1"/>
          <p:cNvSpPr>
            <a:spLocks noGrp="1" noRot="1" noChangeAspect="1"/>
          </p:cNvSpPr>
          <p:nvPr>
            <p:ph type="sldImg"/>
          </p:nvPr>
        </p:nvSpPr>
        <p:spPr>
          <a:ln/>
        </p:spPr>
      </p:sp>
      <p:sp>
        <p:nvSpPr>
          <p:cNvPr id="189443" name="Notes Placeholder 2"/>
          <p:cNvSpPr>
            <a:spLocks noGrp="1"/>
          </p:cNvSpPr>
          <p:nvPr>
            <p:ph type="body" idx="1"/>
          </p:nvPr>
        </p:nvSpPr>
        <p:spPr>
          <a:noFill/>
          <a:ln/>
        </p:spPr>
        <p:txBody>
          <a:bodyPr/>
          <a:lstStyle/>
          <a:p>
            <a:endParaRPr lang="en-US">
              <a:latin typeface="Times New Roman" pitchFamily="1" charset="0"/>
            </a:endParaRPr>
          </a:p>
        </p:txBody>
      </p:sp>
      <p:sp>
        <p:nvSpPr>
          <p:cNvPr id="189444" name="Slide Number Placeholder 3"/>
          <p:cNvSpPr>
            <a:spLocks noGrp="1"/>
          </p:cNvSpPr>
          <p:nvPr>
            <p:ph type="sldNum" sz="quarter" idx="5"/>
          </p:nvPr>
        </p:nvSpPr>
        <p:spPr>
          <a:noFill/>
        </p:spPr>
        <p:txBody>
          <a:bodyPr/>
          <a:lstStyle/>
          <a:p>
            <a:fld id="{41C0BDA6-0C99-CF40-A8A0-D3E28A768FC6}"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1730" name="Slide Image Placeholder 1"/>
          <p:cNvSpPr>
            <a:spLocks noGrp="1" noRot="1" noChangeAspect="1"/>
          </p:cNvSpPr>
          <p:nvPr>
            <p:ph type="sldImg"/>
          </p:nvPr>
        </p:nvSpPr>
        <p:spPr>
          <a:ln/>
        </p:spPr>
      </p:sp>
      <p:sp>
        <p:nvSpPr>
          <p:cNvPr id="201731" name="Notes Placeholder 2"/>
          <p:cNvSpPr>
            <a:spLocks noGrp="1"/>
          </p:cNvSpPr>
          <p:nvPr>
            <p:ph type="body" idx="1"/>
          </p:nvPr>
        </p:nvSpPr>
        <p:spPr>
          <a:noFill/>
          <a:ln/>
        </p:spPr>
        <p:txBody>
          <a:bodyPr/>
          <a:lstStyle/>
          <a:p>
            <a:endParaRPr lang="en-US">
              <a:latin typeface="Times New Roman" pitchFamily="1" charset="0"/>
            </a:endParaRPr>
          </a:p>
        </p:txBody>
      </p:sp>
      <p:sp>
        <p:nvSpPr>
          <p:cNvPr id="201732" name="Slide Number Placeholder 3"/>
          <p:cNvSpPr>
            <a:spLocks noGrp="1"/>
          </p:cNvSpPr>
          <p:nvPr>
            <p:ph type="sldNum" sz="quarter" idx="5"/>
          </p:nvPr>
        </p:nvSpPr>
        <p:spPr>
          <a:noFill/>
        </p:spPr>
        <p:txBody>
          <a:bodyPr/>
          <a:lstStyle/>
          <a:p>
            <a:fld id="{400B56A6-FB5B-D546-8D57-03946BA1AC36}"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1C092F-342A-E44A-882C-C43A02437A0D}"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092F-342A-E44A-882C-C43A02437A0D}"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092F-342A-E44A-882C-C43A02437A0D}"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092F-342A-E44A-882C-C43A02437A0D}"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1C092F-342A-E44A-882C-C43A02437A0D}" type="datetimeFigureOut">
              <a:rPr lang="en-US" smtClean="0"/>
              <a:pPr/>
              <a:t>3/4/13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1C092F-342A-E44A-882C-C43A02437A0D}" type="datetimeFigureOut">
              <a:rPr lang="en-US" smtClean="0"/>
              <a:pPr/>
              <a:t>3/4/13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1C092F-342A-E44A-882C-C43A02437A0D}" type="datetimeFigureOut">
              <a:rPr lang="en-US" smtClean="0"/>
              <a:pPr/>
              <a:t>3/4/13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1C092F-342A-E44A-882C-C43A02437A0D}" type="datetimeFigureOut">
              <a:rPr lang="en-US" smtClean="0"/>
              <a:pPr/>
              <a:t>3/4/13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C092F-342A-E44A-882C-C43A02437A0D}" type="datetimeFigureOut">
              <a:rPr lang="en-US" smtClean="0"/>
              <a:pPr/>
              <a:t>3/4/13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C092F-342A-E44A-882C-C43A02437A0D}" type="datetimeFigureOut">
              <a:rPr lang="en-US" smtClean="0"/>
              <a:pPr/>
              <a:t>3/4/13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C092F-342A-E44A-882C-C43A02437A0D}" type="datetimeFigureOut">
              <a:rPr lang="en-US" smtClean="0"/>
              <a:pPr/>
              <a:t>3/4/13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40A70-EF3E-BE4E-BDDB-992F5E70F8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C092F-342A-E44A-882C-C43A02437A0D}" type="datetimeFigureOut">
              <a:rPr lang="en-US" smtClean="0"/>
              <a:pPr/>
              <a:t>3/4/13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40A70-EF3E-BE4E-BDDB-992F5E70F8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Going with the Flow</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All you ever wanted to know about flowcharting</a:t>
            </a:r>
          </a:p>
          <a:p>
            <a:endParaRPr lang="en-US" dirty="0" smtClean="0"/>
          </a:p>
          <a:p>
            <a:r>
              <a:rPr lang="en-US" dirty="0" smtClean="0"/>
              <a:t>Jay Ford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bwMode="auto">
          <a:xfrm>
            <a:off x="838200" y="762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US" smtClean="0"/>
              <a:t>Sample Flowchart</a:t>
            </a:r>
          </a:p>
        </p:txBody>
      </p:sp>
      <p:sp>
        <p:nvSpPr>
          <p:cNvPr id="188419" name="Rectangle 3"/>
          <p:cNvSpPr>
            <a:spLocks noGrp="1" noChangeArrowheads="1"/>
          </p:cNvSpPr>
          <p:nvPr>
            <p:ph type="body" idx="1"/>
          </p:nvPr>
        </p:nvSpPr>
        <p:spPr bwMode="auto">
          <a:xfrm>
            <a:off x="838200" y="914400"/>
            <a:ext cx="8001000" cy="381000"/>
          </a:xfrm>
          <a:noFill/>
          <a:ln>
            <a:miter lim="800000"/>
            <a:headEnd/>
            <a:tailEnd/>
          </a:ln>
        </p:spPr>
        <p:txBody>
          <a:bodyPr wrap="square" lIns="91440" tIns="45720" rIns="91440" bIns="45720" numCol="1" anchor="t" anchorCtr="0" compatLnSpc="1">
            <a:prstTxWarp prst="textNoShape">
              <a:avLst/>
            </a:prstTxWarp>
          </a:bodyPr>
          <a:lstStyle/>
          <a:p>
            <a:pPr algn="ctr">
              <a:buFontTx/>
              <a:buNone/>
            </a:pPr>
            <a:r>
              <a:rPr lang="en-US" sz="1800" b="1" smtClean="0"/>
              <a:t>Process name: </a:t>
            </a:r>
            <a:r>
              <a:rPr lang="en-US" sz="1800" b="1" i="1" smtClean="0"/>
              <a:t>Customer 1</a:t>
            </a:r>
            <a:r>
              <a:rPr lang="en-US" sz="1800" b="1" i="1" baseline="30000" smtClean="0"/>
              <a:t>st</a:t>
            </a:r>
            <a:r>
              <a:rPr lang="en-US" sz="1800" b="1" i="1" smtClean="0"/>
              <a:t> Contact (phone call) to Agency Response</a:t>
            </a:r>
          </a:p>
        </p:txBody>
      </p:sp>
      <p:grpSp>
        <p:nvGrpSpPr>
          <p:cNvPr id="2" name="Group 37"/>
          <p:cNvGrpSpPr>
            <a:grpSpLocks/>
          </p:cNvGrpSpPr>
          <p:nvPr/>
        </p:nvGrpSpPr>
        <p:grpSpPr bwMode="auto">
          <a:xfrm>
            <a:off x="457200" y="2362200"/>
            <a:ext cx="1219200" cy="1066800"/>
            <a:chOff x="288" y="1488"/>
            <a:chExt cx="768" cy="672"/>
          </a:xfrm>
        </p:grpSpPr>
        <p:sp>
          <p:nvSpPr>
            <p:cNvPr id="188459" name="Rectangle 23"/>
            <p:cNvSpPr>
              <a:spLocks noChangeArrowheads="1"/>
            </p:cNvSpPr>
            <p:nvPr/>
          </p:nvSpPr>
          <p:spPr bwMode="auto">
            <a:xfrm>
              <a:off x="336" y="1488"/>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60" name="Text Box 4"/>
            <p:cNvSpPr txBox="1">
              <a:spLocks noChangeArrowheads="1"/>
            </p:cNvSpPr>
            <p:nvPr/>
          </p:nvSpPr>
          <p:spPr bwMode="auto">
            <a:xfrm>
              <a:off x="288" y="1544"/>
              <a:ext cx="768" cy="520"/>
            </a:xfrm>
            <a:prstGeom prst="rect">
              <a:avLst/>
            </a:prstGeom>
            <a:noFill/>
            <a:ln w="9525">
              <a:noFill/>
              <a:miter lim="800000"/>
              <a:headEnd/>
              <a:tailEnd/>
            </a:ln>
          </p:spPr>
          <p:txBody>
            <a:bodyPr>
              <a:prstTxWarp prst="textNoShape">
                <a:avLst/>
              </a:prstTxWarp>
              <a:spAutoFit/>
            </a:bodyPr>
            <a:lstStyle/>
            <a:p>
              <a:pPr algn="ctr"/>
              <a:r>
                <a:rPr lang="en-US" sz="1600" b="1" i="0">
                  <a:latin typeface="Arial" pitchFamily="1" charset="0"/>
                </a:rPr>
                <a:t>Customer</a:t>
              </a:r>
            </a:p>
            <a:p>
              <a:pPr algn="ctr"/>
              <a:r>
                <a:rPr lang="en-US" sz="1600" b="1" i="0">
                  <a:latin typeface="Arial" pitchFamily="1" charset="0"/>
                </a:rPr>
                <a:t>phones agency</a:t>
              </a:r>
            </a:p>
          </p:txBody>
        </p:sp>
      </p:grpSp>
      <p:sp>
        <p:nvSpPr>
          <p:cNvPr id="188421" name="Line 7"/>
          <p:cNvSpPr>
            <a:spLocks noChangeShapeType="1"/>
          </p:cNvSpPr>
          <p:nvPr/>
        </p:nvSpPr>
        <p:spPr bwMode="auto">
          <a:xfrm>
            <a:off x="4648200" y="3733800"/>
            <a:ext cx="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31098" name="AutoShape 26"/>
          <p:cNvSpPr>
            <a:spLocks noChangeArrowheads="1"/>
          </p:cNvSpPr>
          <p:nvPr/>
        </p:nvSpPr>
        <p:spPr bwMode="auto">
          <a:xfrm>
            <a:off x="381000" y="1600200"/>
            <a:ext cx="1371600" cy="381000"/>
          </a:xfrm>
          <a:prstGeom prst="flowChartTerminator">
            <a:avLst/>
          </a:prstGeom>
          <a:solidFill>
            <a:srgbClr val="00FF00"/>
          </a:solidFill>
          <a:ln w="9525">
            <a:solidFill>
              <a:schemeClr val="tx1"/>
            </a:solidFill>
            <a:miter lim="800000"/>
            <a:headEnd/>
            <a:tailEnd/>
          </a:ln>
        </p:spPr>
        <p:txBody>
          <a:bodyPr wrap="none" anchor="ctr">
            <a:prstTxWarp prst="textNoShape">
              <a:avLst/>
            </a:prstTxWarp>
          </a:bodyPr>
          <a:lstStyle/>
          <a:p>
            <a:pPr algn="ctr"/>
            <a:r>
              <a:rPr lang="en-US"/>
              <a:t>START</a:t>
            </a:r>
          </a:p>
        </p:txBody>
      </p:sp>
      <p:sp>
        <p:nvSpPr>
          <p:cNvPr id="131099" name="AutoShape 27"/>
          <p:cNvSpPr>
            <a:spLocks noChangeArrowheads="1"/>
          </p:cNvSpPr>
          <p:nvPr/>
        </p:nvSpPr>
        <p:spPr bwMode="auto">
          <a:xfrm>
            <a:off x="7467600" y="5638800"/>
            <a:ext cx="1371600" cy="381000"/>
          </a:xfrm>
          <a:prstGeom prst="flowChartTerminator">
            <a:avLst/>
          </a:prstGeom>
          <a:solidFill>
            <a:srgbClr val="FF0000"/>
          </a:solidFill>
          <a:ln w="9525">
            <a:solidFill>
              <a:schemeClr val="tx1"/>
            </a:solidFill>
            <a:miter lim="800000"/>
            <a:headEnd/>
            <a:tailEnd/>
          </a:ln>
        </p:spPr>
        <p:txBody>
          <a:bodyPr wrap="none" anchor="ctr">
            <a:prstTxWarp prst="textNoShape">
              <a:avLst/>
            </a:prstTxWarp>
          </a:bodyPr>
          <a:lstStyle/>
          <a:p>
            <a:pPr algn="ctr"/>
            <a:r>
              <a:rPr lang="en-US" b="1"/>
              <a:t>END</a:t>
            </a:r>
          </a:p>
        </p:txBody>
      </p:sp>
      <p:grpSp>
        <p:nvGrpSpPr>
          <p:cNvPr id="3" name="Group 33"/>
          <p:cNvGrpSpPr>
            <a:grpSpLocks/>
          </p:cNvGrpSpPr>
          <p:nvPr/>
        </p:nvGrpSpPr>
        <p:grpSpPr bwMode="auto">
          <a:xfrm>
            <a:off x="2743200" y="4191000"/>
            <a:ext cx="1219200" cy="1066800"/>
            <a:chOff x="1872" y="2352"/>
            <a:chExt cx="768" cy="672"/>
          </a:xfrm>
        </p:grpSpPr>
        <p:sp>
          <p:nvSpPr>
            <p:cNvPr id="188457" name="Rectangle 29"/>
            <p:cNvSpPr>
              <a:spLocks noChangeArrowheads="1"/>
            </p:cNvSpPr>
            <p:nvPr/>
          </p:nvSpPr>
          <p:spPr bwMode="auto">
            <a:xfrm>
              <a:off x="1920" y="2352"/>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58" name="Text Box 30"/>
            <p:cNvSpPr txBox="1">
              <a:spLocks noChangeArrowheads="1"/>
            </p:cNvSpPr>
            <p:nvPr/>
          </p:nvSpPr>
          <p:spPr bwMode="auto">
            <a:xfrm>
              <a:off x="1872" y="2408"/>
              <a:ext cx="768" cy="460"/>
            </a:xfrm>
            <a:prstGeom prst="rect">
              <a:avLst/>
            </a:prstGeom>
            <a:noFill/>
            <a:ln w="9525">
              <a:noFill/>
              <a:miter lim="800000"/>
              <a:headEnd/>
              <a:tailEnd/>
            </a:ln>
          </p:spPr>
          <p:txBody>
            <a:bodyPr>
              <a:prstTxWarp prst="textNoShape">
                <a:avLst/>
              </a:prstTxWarp>
              <a:spAutoFit/>
            </a:bodyPr>
            <a:lstStyle/>
            <a:p>
              <a:pPr algn="ctr"/>
              <a:r>
                <a:rPr lang="en-US" sz="1400" i="0">
                  <a:latin typeface="Arial" pitchFamily="1" charset="0"/>
                </a:rPr>
                <a:t>Customer routed to voicemail</a:t>
              </a:r>
            </a:p>
          </p:txBody>
        </p:sp>
      </p:grpSp>
      <p:sp>
        <p:nvSpPr>
          <p:cNvPr id="131103" name="AutoShape 31"/>
          <p:cNvSpPr>
            <a:spLocks noChangeArrowheads="1"/>
          </p:cNvSpPr>
          <p:nvPr/>
        </p:nvSpPr>
        <p:spPr bwMode="auto">
          <a:xfrm>
            <a:off x="2590800" y="2133600"/>
            <a:ext cx="1524000" cy="1524000"/>
          </a:xfrm>
          <a:prstGeom prst="flowChartDecision">
            <a:avLst/>
          </a:prstGeom>
          <a:solidFill>
            <a:srgbClr val="FFFF99"/>
          </a:solidFill>
          <a:ln w="22225">
            <a:solidFill>
              <a:schemeClr val="tx1"/>
            </a:solidFill>
            <a:miter lim="800000"/>
            <a:headEnd/>
            <a:tailEnd/>
          </a:ln>
        </p:spPr>
        <p:txBody>
          <a:bodyPr wrap="none" anchor="ctr">
            <a:prstTxWarp prst="textNoShape">
              <a:avLst/>
            </a:prstTxWarp>
          </a:bodyPr>
          <a:lstStyle/>
          <a:p>
            <a:pPr algn="ctr"/>
            <a:r>
              <a:rPr lang="en-US" sz="1400" i="0">
                <a:latin typeface="Arial" pitchFamily="1" charset="0"/>
              </a:rPr>
              <a:t>Receptionist</a:t>
            </a:r>
          </a:p>
          <a:p>
            <a:pPr algn="ctr"/>
            <a:r>
              <a:rPr lang="en-US" sz="1400" i="0">
                <a:latin typeface="Arial" pitchFamily="1" charset="0"/>
              </a:rPr>
              <a:t>answers</a:t>
            </a:r>
          </a:p>
          <a:p>
            <a:pPr algn="ctr"/>
            <a:r>
              <a:rPr lang="en-US" sz="1400" i="0">
                <a:latin typeface="Arial" pitchFamily="1" charset="0"/>
              </a:rPr>
              <a:t>phone?</a:t>
            </a:r>
          </a:p>
        </p:txBody>
      </p:sp>
      <p:sp>
        <p:nvSpPr>
          <p:cNvPr id="131104" name="AutoShape 32"/>
          <p:cNvSpPr>
            <a:spLocks noChangeArrowheads="1"/>
          </p:cNvSpPr>
          <p:nvPr/>
        </p:nvSpPr>
        <p:spPr bwMode="auto">
          <a:xfrm>
            <a:off x="5029200" y="2133600"/>
            <a:ext cx="1524000" cy="1524000"/>
          </a:xfrm>
          <a:prstGeom prst="flowChartDecision">
            <a:avLst/>
          </a:prstGeom>
          <a:solidFill>
            <a:srgbClr val="FFFF99"/>
          </a:solidFill>
          <a:ln w="22225">
            <a:solidFill>
              <a:schemeClr val="tx1"/>
            </a:solidFill>
            <a:miter lim="800000"/>
            <a:headEnd/>
            <a:tailEnd/>
          </a:ln>
        </p:spPr>
        <p:txBody>
          <a:bodyPr wrap="none" anchor="ctr">
            <a:prstTxWarp prst="textNoShape">
              <a:avLst/>
            </a:prstTxWarp>
          </a:bodyPr>
          <a:lstStyle/>
          <a:p>
            <a:pPr algn="ctr"/>
            <a:r>
              <a:rPr lang="en-US" sz="1400" i="0">
                <a:latin typeface="Arial" pitchFamily="1" charset="0"/>
              </a:rPr>
              <a:t>Receptionist</a:t>
            </a:r>
          </a:p>
          <a:p>
            <a:pPr algn="ctr"/>
            <a:r>
              <a:rPr lang="en-US" sz="1400" i="0">
                <a:latin typeface="Arial" pitchFamily="1" charset="0"/>
              </a:rPr>
              <a:t>able to help</a:t>
            </a:r>
          </a:p>
          <a:p>
            <a:pPr algn="ctr"/>
            <a:r>
              <a:rPr lang="en-US" sz="1400" i="0">
                <a:latin typeface="Arial" pitchFamily="1" charset="0"/>
              </a:rPr>
              <a:t>customer?</a:t>
            </a:r>
          </a:p>
        </p:txBody>
      </p:sp>
      <p:grpSp>
        <p:nvGrpSpPr>
          <p:cNvPr id="4" name="Group 34"/>
          <p:cNvGrpSpPr>
            <a:grpSpLocks/>
          </p:cNvGrpSpPr>
          <p:nvPr/>
        </p:nvGrpSpPr>
        <p:grpSpPr bwMode="auto">
          <a:xfrm>
            <a:off x="5181600" y="4191000"/>
            <a:ext cx="1219200" cy="1066800"/>
            <a:chOff x="1872" y="2352"/>
            <a:chExt cx="768" cy="672"/>
          </a:xfrm>
        </p:grpSpPr>
        <p:sp>
          <p:nvSpPr>
            <p:cNvPr id="188455" name="Rectangle 35"/>
            <p:cNvSpPr>
              <a:spLocks noChangeArrowheads="1"/>
            </p:cNvSpPr>
            <p:nvPr/>
          </p:nvSpPr>
          <p:spPr bwMode="auto">
            <a:xfrm>
              <a:off x="1920" y="2352"/>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56" name="Text Box 36"/>
            <p:cNvSpPr txBox="1">
              <a:spLocks noChangeArrowheads="1"/>
            </p:cNvSpPr>
            <p:nvPr/>
          </p:nvSpPr>
          <p:spPr bwMode="auto">
            <a:xfrm>
              <a:off x="1872" y="2408"/>
              <a:ext cx="768" cy="594"/>
            </a:xfrm>
            <a:prstGeom prst="rect">
              <a:avLst/>
            </a:prstGeom>
            <a:noFill/>
            <a:ln w="9525">
              <a:noFill/>
              <a:miter lim="800000"/>
              <a:headEnd/>
              <a:tailEnd/>
            </a:ln>
          </p:spPr>
          <p:txBody>
            <a:bodyPr>
              <a:prstTxWarp prst="textNoShape">
                <a:avLst/>
              </a:prstTxWarp>
              <a:spAutoFit/>
            </a:bodyPr>
            <a:lstStyle/>
            <a:p>
              <a:pPr algn="ctr"/>
              <a:r>
                <a:rPr lang="en-US" sz="1400" i="0">
                  <a:latin typeface="Arial" pitchFamily="1" charset="0"/>
                </a:rPr>
                <a:t>Transfer customer to qualified staff person</a:t>
              </a:r>
            </a:p>
          </p:txBody>
        </p:sp>
      </p:grpSp>
      <p:grpSp>
        <p:nvGrpSpPr>
          <p:cNvPr id="5" name="Group 38"/>
          <p:cNvGrpSpPr>
            <a:grpSpLocks/>
          </p:cNvGrpSpPr>
          <p:nvPr/>
        </p:nvGrpSpPr>
        <p:grpSpPr bwMode="auto">
          <a:xfrm>
            <a:off x="7543800" y="2362200"/>
            <a:ext cx="1219200" cy="1066800"/>
            <a:chOff x="1872" y="2352"/>
            <a:chExt cx="768" cy="672"/>
          </a:xfrm>
        </p:grpSpPr>
        <p:sp>
          <p:nvSpPr>
            <p:cNvPr id="188453" name="Rectangle 39"/>
            <p:cNvSpPr>
              <a:spLocks noChangeArrowheads="1"/>
            </p:cNvSpPr>
            <p:nvPr/>
          </p:nvSpPr>
          <p:spPr bwMode="auto">
            <a:xfrm>
              <a:off x="1920" y="2352"/>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54" name="Text Box 40"/>
            <p:cNvSpPr txBox="1">
              <a:spLocks noChangeArrowheads="1"/>
            </p:cNvSpPr>
            <p:nvPr/>
          </p:nvSpPr>
          <p:spPr bwMode="auto">
            <a:xfrm>
              <a:off x="1872" y="2408"/>
              <a:ext cx="768" cy="460"/>
            </a:xfrm>
            <a:prstGeom prst="rect">
              <a:avLst/>
            </a:prstGeom>
            <a:noFill/>
            <a:ln w="9525">
              <a:noFill/>
              <a:miter lim="800000"/>
              <a:headEnd/>
              <a:tailEnd/>
            </a:ln>
          </p:spPr>
          <p:txBody>
            <a:bodyPr>
              <a:prstTxWarp prst="textNoShape">
                <a:avLst/>
              </a:prstTxWarp>
              <a:spAutoFit/>
            </a:bodyPr>
            <a:lstStyle/>
            <a:p>
              <a:pPr algn="ctr"/>
              <a:r>
                <a:rPr lang="en-US" sz="1400" i="0">
                  <a:latin typeface="Arial" pitchFamily="1" charset="0"/>
                </a:rPr>
                <a:t>Receptionist “thanks” customer</a:t>
              </a:r>
            </a:p>
          </p:txBody>
        </p:sp>
      </p:grpSp>
      <p:grpSp>
        <p:nvGrpSpPr>
          <p:cNvPr id="6" name="Group 44"/>
          <p:cNvGrpSpPr>
            <a:grpSpLocks/>
          </p:cNvGrpSpPr>
          <p:nvPr/>
        </p:nvGrpSpPr>
        <p:grpSpPr bwMode="auto">
          <a:xfrm>
            <a:off x="7543800" y="4191000"/>
            <a:ext cx="1219200" cy="1066800"/>
            <a:chOff x="4656" y="2592"/>
            <a:chExt cx="768" cy="672"/>
          </a:xfrm>
        </p:grpSpPr>
        <p:sp>
          <p:nvSpPr>
            <p:cNvPr id="188451" name="Rectangle 42"/>
            <p:cNvSpPr>
              <a:spLocks noChangeArrowheads="1"/>
            </p:cNvSpPr>
            <p:nvPr/>
          </p:nvSpPr>
          <p:spPr bwMode="auto">
            <a:xfrm>
              <a:off x="4704" y="2592"/>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52" name="Text Box 43"/>
            <p:cNvSpPr txBox="1">
              <a:spLocks noChangeArrowheads="1"/>
            </p:cNvSpPr>
            <p:nvPr/>
          </p:nvSpPr>
          <p:spPr bwMode="auto">
            <a:xfrm>
              <a:off x="4656" y="2736"/>
              <a:ext cx="768" cy="366"/>
            </a:xfrm>
            <a:prstGeom prst="rect">
              <a:avLst/>
            </a:prstGeom>
            <a:noFill/>
            <a:ln w="9525">
              <a:noFill/>
              <a:miter lim="800000"/>
              <a:headEnd/>
              <a:tailEnd/>
            </a:ln>
          </p:spPr>
          <p:txBody>
            <a:bodyPr>
              <a:prstTxWarp prst="textNoShape">
                <a:avLst/>
              </a:prstTxWarp>
              <a:spAutoFit/>
            </a:bodyPr>
            <a:lstStyle/>
            <a:p>
              <a:pPr algn="ctr"/>
              <a:r>
                <a:rPr lang="en-US" sz="1600" b="1" i="0">
                  <a:latin typeface="Arial" pitchFamily="1" charset="0"/>
                </a:rPr>
                <a:t>Hang up phone</a:t>
              </a:r>
            </a:p>
          </p:txBody>
        </p:sp>
      </p:grpSp>
      <p:sp>
        <p:nvSpPr>
          <p:cNvPr id="131117" name="Line 45"/>
          <p:cNvSpPr>
            <a:spLocks noChangeShapeType="1"/>
          </p:cNvSpPr>
          <p:nvPr/>
        </p:nvSpPr>
        <p:spPr bwMode="auto">
          <a:xfrm>
            <a:off x="1600200" y="2895600"/>
            <a:ext cx="990600" cy="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18" name="Line 46"/>
          <p:cNvSpPr>
            <a:spLocks noChangeShapeType="1"/>
          </p:cNvSpPr>
          <p:nvPr/>
        </p:nvSpPr>
        <p:spPr bwMode="auto">
          <a:xfrm>
            <a:off x="4114800" y="2895600"/>
            <a:ext cx="914400" cy="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19" name="Line 47"/>
          <p:cNvSpPr>
            <a:spLocks noChangeShapeType="1"/>
          </p:cNvSpPr>
          <p:nvPr/>
        </p:nvSpPr>
        <p:spPr bwMode="auto">
          <a:xfrm>
            <a:off x="6553200" y="2895600"/>
            <a:ext cx="1066800" cy="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0" name="Line 48"/>
          <p:cNvSpPr>
            <a:spLocks noChangeShapeType="1"/>
          </p:cNvSpPr>
          <p:nvPr/>
        </p:nvSpPr>
        <p:spPr bwMode="auto">
          <a:xfrm>
            <a:off x="3352800" y="3657600"/>
            <a:ext cx="0" cy="5334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1" name="Line 49"/>
          <p:cNvSpPr>
            <a:spLocks noChangeShapeType="1"/>
          </p:cNvSpPr>
          <p:nvPr/>
        </p:nvSpPr>
        <p:spPr bwMode="auto">
          <a:xfrm>
            <a:off x="5791200" y="3657600"/>
            <a:ext cx="0" cy="5334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2" name="Line 50"/>
          <p:cNvSpPr>
            <a:spLocks noChangeShapeType="1"/>
          </p:cNvSpPr>
          <p:nvPr/>
        </p:nvSpPr>
        <p:spPr bwMode="auto">
          <a:xfrm>
            <a:off x="8153400" y="3429000"/>
            <a:ext cx="0" cy="7620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3" name="Text Box 51"/>
          <p:cNvSpPr txBox="1">
            <a:spLocks noChangeArrowheads="1"/>
          </p:cNvSpPr>
          <p:nvPr/>
        </p:nvSpPr>
        <p:spPr bwMode="auto">
          <a:xfrm>
            <a:off x="3962400" y="2528888"/>
            <a:ext cx="762000" cy="366712"/>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latin typeface="Arial" pitchFamily="1" charset="0"/>
              </a:rPr>
              <a:t>Yes</a:t>
            </a:r>
          </a:p>
        </p:txBody>
      </p:sp>
      <p:sp>
        <p:nvSpPr>
          <p:cNvPr id="131124" name="Text Box 52"/>
          <p:cNvSpPr txBox="1">
            <a:spLocks noChangeArrowheads="1"/>
          </p:cNvSpPr>
          <p:nvPr/>
        </p:nvSpPr>
        <p:spPr bwMode="auto">
          <a:xfrm>
            <a:off x="6400800" y="2528888"/>
            <a:ext cx="762000" cy="366712"/>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latin typeface="Arial" pitchFamily="1" charset="0"/>
              </a:rPr>
              <a:t>Yes</a:t>
            </a:r>
          </a:p>
        </p:txBody>
      </p:sp>
      <p:sp>
        <p:nvSpPr>
          <p:cNvPr id="131125" name="Text Box 53"/>
          <p:cNvSpPr txBox="1">
            <a:spLocks noChangeArrowheads="1"/>
          </p:cNvSpPr>
          <p:nvPr/>
        </p:nvSpPr>
        <p:spPr bwMode="auto">
          <a:xfrm>
            <a:off x="3200400" y="3657600"/>
            <a:ext cx="762000" cy="366713"/>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latin typeface="Arial" pitchFamily="1" charset="0"/>
              </a:rPr>
              <a:t>No</a:t>
            </a:r>
          </a:p>
        </p:txBody>
      </p:sp>
      <p:sp>
        <p:nvSpPr>
          <p:cNvPr id="131126" name="Text Box 54"/>
          <p:cNvSpPr txBox="1">
            <a:spLocks noChangeArrowheads="1"/>
          </p:cNvSpPr>
          <p:nvPr/>
        </p:nvSpPr>
        <p:spPr bwMode="auto">
          <a:xfrm>
            <a:off x="5638800" y="3671888"/>
            <a:ext cx="762000" cy="366712"/>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latin typeface="Arial" pitchFamily="1" charset="0"/>
              </a:rPr>
              <a:t>No</a:t>
            </a:r>
          </a:p>
        </p:txBody>
      </p:sp>
      <p:sp>
        <p:nvSpPr>
          <p:cNvPr id="131127" name="Line 55"/>
          <p:cNvSpPr>
            <a:spLocks noChangeShapeType="1"/>
          </p:cNvSpPr>
          <p:nvPr/>
        </p:nvSpPr>
        <p:spPr bwMode="auto">
          <a:xfrm>
            <a:off x="1066800" y="1981200"/>
            <a:ext cx="0" cy="3810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8" name="Line 56"/>
          <p:cNvSpPr>
            <a:spLocks noChangeShapeType="1"/>
          </p:cNvSpPr>
          <p:nvPr/>
        </p:nvSpPr>
        <p:spPr bwMode="auto">
          <a:xfrm>
            <a:off x="8153400" y="5257800"/>
            <a:ext cx="0" cy="3810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39" name="Rectangle 67"/>
          <p:cNvSpPr>
            <a:spLocks noChangeArrowheads="1"/>
          </p:cNvSpPr>
          <p:nvPr/>
        </p:nvSpPr>
        <p:spPr bwMode="auto">
          <a:xfrm>
            <a:off x="533400" y="3657600"/>
            <a:ext cx="1066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600" b="1" dirty="0">
                <a:latin typeface="Arial" charset="0"/>
              </a:rPr>
              <a:t>Website</a:t>
            </a:r>
          </a:p>
        </p:txBody>
      </p:sp>
      <p:sp>
        <p:nvSpPr>
          <p:cNvPr id="131140" name="Rectangle 68"/>
          <p:cNvSpPr>
            <a:spLocks noChangeArrowheads="1"/>
          </p:cNvSpPr>
          <p:nvPr/>
        </p:nvSpPr>
        <p:spPr bwMode="auto">
          <a:xfrm>
            <a:off x="533400" y="4267200"/>
            <a:ext cx="1066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600" b="1" dirty="0">
                <a:latin typeface="Arial" charset="0"/>
              </a:rPr>
              <a:t>Walk-in</a:t>
            </a:r>
          </a:p>
        </p:txBody>
      </p:sp>
      <p:sp>
        <p:nvSpPr>
          <p:cNvPr id="131141" name="Rectangle 69"/>
          <p:cNvSpPr>
            <a:spLocks noChangeArrowheads="1"/>
          </p:cNvSpPr>
          <p:nvPr/>
        </p:nvSpPr>
        <p:spPr bwMode="auto">
          <a:xfrm>
            <a:off x="533400" y="4876800"/>
            <a:ext cx="1066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600" b="1" dirty="0">
                <a:latin typeface="Arial" charset="0"/>
              </a:rPr>
              <a:t>Referral</a:t>
            </a:r>
          </a:p>
        </p:txBody>
      </p:sp>
      <p:sp>
        <p:nvSpPr>
          <p:cNvPr id="131143" name="Rectangle 71"/>
          <p:cNvSpPr>
            <a:spLocks noChangeArrowheads="1"/>
          </p:cNvSpPr>
          <p:nvPr/>
        </p:nvSpPr>
        <p:spPr bwMode="auto">
          <a:xfrm>
            <a:off x="304800" y="5486400"/>
            <a:ext cx="1600200" cy="609600"/>
          </a:xfrm>
          <a:prstGeom prst="rect">
            <a:avLst/>
          </a:prstGeom>
          <a:solidFill>
            <a:srgbClr val="FFCC99"/>
          </a:solidFill>
          <a:ln w="9525">
            <a:solidFill>
              <a:schemeClr val="tx1"/>
            </a:solidFill>
            <a:miter lim="800000"/>
            <a:headEnd/>
            <a:tailEnd/>
          </a:ln>
        </p:spPr>
        <p:txBody>
          <a:bodyPr anchor="ctr">
            <a:prstTxWarp prst="textNoShape">
              <a:avLst/>
            </a:prstTxWarp>
          </a:bodyPr>
          <a:lstStyle/>
          <a:p>
            <a:pPr algn="ctr"/>
            <a:r>
              <a:rPr lang="en-US" sz="1400" b="1">
                <a:latin typeface="Arial" pitchFamily="1" charset="0"/>
              </a:rPr>
              <a:t>Other 1</a:t>
            </a:r>
            <a:r>
              <a:rPr lang="en-US" sz="1400" b="1" baseline="30000">
                <a:latin typeface="Arial" pitchFamily="1" charset="0"/>
              </a:rPr>
              <a:t>st</a:t>
            </a:r>
            <a:r>
              <a:rPr lang="en-US" sz="1400" b="1">
                <a:latin typeface="Arial" pitchFamily="1" charset="0"/>
              </a:rPr>
              <a:t> Contact Options</a:t>
            </a:r>
          </a:p>
        </p:txBody>
      </p:sp>
      <p:sp>
        <p:nvSpPr>
          <p:cNvPr id="131145" name="AutoShape 73"/>
          <p:cNvSpPr>
            <a:spLocks/>
          </p:cNvSpPr>
          <p:nvPr/>
        </p:nvSpPr>
        <p:spPr bwMode="auto">
          <a:xfrm>
            <a:off x="1600200" y="3581400"/>
            <a:ext cx="304800" cy="1828800"/>
          </a:xfrm>
          <a:prstGeom prst="rightBrace">
            <a:avLst>
              <a:gd name="adj1" fmla="val 50000"/>
              <a:gd name="adj2" fmla="val 50000"/>
            </a:avLst>
          </a:prstGeom>
          <a:noFill/>
          <a:ln w="9525">
            <a:solidFill>
              <a:schemeClr val="tx1"/>
            </a:solidFill>
            <a:round/>
            <a:headEnd/>
            <a:tailEnd/>
          </a:ln>
        </p:spPr>
        <p:txBody>
          <a:bodyPr wrap="none" anchor="ctr">
            <a:prstTxWarp prst="textNoShape">
              <a:avLst/>
            </a:prstTxWarp>
          </a:bodyPr>
          <a:lstStyle/>
          <a:p>
            <a:endParaRPr lang="en-US"/>
          </a:p>
        </p:txBody>
      </p:sp>
      <p:sp>
        <p:nvSpPr>
          <p:cNvPr id="131149" name="AutoShape 77"/>
          <p:cNvSpPr>
            <a:spLocks noChangeArrowheads="1"/>
          </p:cNvSpPr>
          <p:nvPr/>
        </p:nvSpPr>
        <p:spPr bwMode="auto">
          <a:xfrm rot="-2681847">
            <a:off x="1981200" y="5562600"/>
            <a:ext cx="1981200" cy="381000"/>
          </a:xfrm>
          <a:prstGeom prst="homePlate">
            <a:avLst>
              <a:gd name="adj" fmla="val 130000"/>
            </a:avLst>
          </a:prstGeom>
          <a:solidFill>
            <a:srgbClr val="FF0000"/>
          </a:solidFill>
          <a:ln w="9525">
            <a:solidFill>
              <a:schemeClr val="tx1"/>
            </a:solidFill>
            <a:miter lim="800000"/>
            <a:headEnd/>
            <a:tailEnd/>
          </a:ln>
        </p:spPr>
        <p:txBody>
          <a:bodyPr wrap="none" anchor="ctr">
            <a:prstTxWarp prst="textNoShape">
              <a:avLst/>
            </a:prstTxWarp>
          </a:bodyPr>
          <a:lstStyle/>
          <a:p>
            <a:pPr algn="ctr"/>
            <a:r>
              <a:rPr lang="en-US" sz="1400" b="1" i="0">
                <a:solidFill>
                  <a:schemeClr val="bg1"/>
                </a:solidFill>
                <a:latin typeface="Arial" pitchFamily="1" charset="0"/>
              </a:rPr>
              <a:t>Checked 1x per day</a:t>
            </a:r>
          </a:p>
        </p:txBody>
      </p:sp>
      <p:sp>
        <p:nvSpPr>
          <p:cNvPr id="131150" name="AutoShape 78"/>
          <p:cNvSpPr>
            <a:spLocks noChangeArrowheads="1"/>
          </p:cNvSpPr>
          <p:nvPr/>
        </p:nvSpPr>
        <p:spPr bwMode="auto">
          <a:xfrm rot="-2700421">
            <a:off x="4381500" y="5676900"/>
            <a:ext cx="1981200" cy="381000"/>
          </a:xfrm>
          <a:prstGeom prst="homePlate">
            <a:avLst>
              <a:gd name="adj" fmla="val 130000"/>
            </a:avLst>
          </a:prstGeom>
          <a:solidFill>
            <a:srgbClr val="FF0000"/>
          </a:solidFill>
          <a:ln w="9525">
            <a:solidFill>
              <a:schemeClr val="tx1"/>
            </a:solidFill>
            <a:miter lim="800000"/>
            <a:headEnd/>
            <a:tailEnd/>
          </a:ln>
        </p:spPr>
        <p:txBody>
          <a:bodyPr wrap="none" anchor="ctr">
            <a:prstTxWarp prst="textNoShape">
              <a:avLst/>
            </a:prstTxWarp>
          </a:bodyPr>
          <a:lstStyle/>
          <a:p>
            <a:pPr algn="ctr"/>
            <a:r>
              <a:rPr lang="en-US" sz="1400" b="1" i="0">
                <a:solidFill>
                  <a:schemeClr val="bg1"/>
                </a:solidFill>
                <a:latin typeface="Arial" pitchFamily="1" charset="0"/>
              </a:rPr>
              <a:t>Staff not available</a:t>
            </a:r>
          </a:p>
        </p:txBody>
      </p:sp>
      <p:sp>
        <p:nvSpPr>
          <p:cNvPr id="131151" name="AutoShape 79"/>
          <p:cNvSpPr>
            <a:spLocks noChangeArrowheads="1"/>
          </p:cNvSpPr>
          <p:nvPr/>
        </p:nvSpPr>
        <p:spPr bwMode="auto">
          <a:xfrm flipV="1">
            <a:off x="1981200" y="4191000"/>
            <a:ext cx="609600" cy="1676400"/>
          </a:xfrm>
          <a:prstGeom prst="curvedLeftArrow">
            <a:avLst>
              <a:gd name="adj1" fmla="val 55000"/>
              <a:gd name="adj2" fmla="val 110000"/>
              <a:gd name="adj3" fmla="val 33333"/>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31152" name="AutoShape 80"/>
          <p:cNvSpPr>
            <a:spLocks noChangeArrowheads="1"/>
          </p:cNvSpPr>
          <p:nvPr/>
        </p:nvSpPr>
        <p:spPr bwMode="auto">
          <a:xfrm rot="20587797" flipH="1">
            <a:off x="3276600" y="1905000"/>
            <a:ext cx="2617788" cy="381000"/>
          </a:xfrm>
          <a:prstGeom prst="homePlate">
            <a:avLst>
              <a:gd name="adj" fmla="val 171771"/>
            </a:avLst>
          </a:prstGeom>
          <a:solidFill>
            <a:srgbClr val="FF0000"/>
          </a:solidFill>
          <a:ln w="9525">
            <a:solidFill>
              <a:schemeClr val="tx1"/>
            </a:solidFill>
            <a:miter lim="800000"/>
            <a:headEnd/>
            <a:tailEnd/>
          </a:ln>
        </p:spPr>
        <p:txBody>
          <a:bodyPr wrap="none" anchor="ctr">
            <a:prstTxWarp prst="textNoShape">
              <a:avLst/>
            </a:prstTxWarp>
          </a:bodyPr>
          <a:lstStyle/>
          <a:p>
            <a:pPr algn="ctr"/>
            <a:r>
              <a:rPr lang="en-US" sz="1400" b="1" i="0">
                <a:solidFill>
                  <a:schemeClr val="bg1"/>
                </a:solidFill>
                <a:latin typeface="Arial" pitchFamily="1" charset="0"/>
              </a:rPr>
              <a:t>1 person to answer phone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1151"/>
                                        </p:tgtEl>
                                        <p:attrNameLst>
                                          <p:attrName>style.visibility</p:attrName>
                                        </p:attrNameLst>
                                      </p:cBhvr>
                                      <p:to>
                                        <p:strVal val="visible"/>
                                      </p:to>
                                    </p:set>
                                    <p:animEffect transition="in" filter="fade">
                                      <p:cBhvr>
                                        <p:cTn id="7" dur="1000"/>
                                        <p:tgtEl>
                                          <p:spTgt spid="1311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1098"/>
                                        </p:tgtEl>
                                        <p:attrNameLst>
                                          <p:attrName>style.visibility</p:attrName>
                                        </p:attrNameLst>
                                      </p:cBhvr>
                                      <p:to>
                                        <p:strVal val="visible"/>
                                      </p:to>
                                    </p:set>
                                    <p:animEffect transition="in" filter="fade">
                                      <p:cBhvr>
                                        <p:cTn id="10" dur="1000"/>
                                        <p:tgtEl>
                                          <p:spTgt spid="13109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1127"/>
                                        </p:tgtEl>
                                        <p:attrNameLst>
                                          <p:attrName>style.visibility</p:attrName>
                                        </p:attrNameLst>
                                      </p:cBhvr>
                                      <p:to>
                                        <p:strVal val="visible"/>
                                      </p:to>
                                    </p:set>
                                    <p:animEffect transition="in" filter="fade">
                                      <p:cBhvr>
                                        <p:cTn id="13" dur="1000"/>
                                        <p:tgtEl>
                                          <p:spTgt spid="131127"/>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1139"/>
                                        </p:tgtEl>
                                        <p:attrNameLst>
                                          <p:attrName>style.visibility</p:attrName>
                                        </p:attrNameLst>
                                      </p:cBhvr>
                                      <p:to>
                                        <p:strVal val="visible"/>
                                      </p:to>
                                    </p:set>
                                    <p:animEffect transition="in" filter="fade">
                                      <p:cBhvr>
                                        <p:cTn id="19" dur="1000"/>
                                        <p:tgtEl>
                                          <p:spTgt spid="13113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1140"/>
                                        </p:tgtEl>
                                        <p:attrNameLst>
                                          <p:attrName>style.visibility</p:attrName>
                                        </p:attrNameLst>
                                      </p:cBhvr>
                                      <p:to>
                                        <p:strVal val="visible"/>
                                      </p:to>
                                    </p:set>
                                    <p:animEffect transition="in" filter="fade">
                                      <p:cBhvr>
                                        <p:cTn id="22" dur="1000"/>
                                        <p:tgtEl>
                                          <p:spTgt spid="1311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1141"/>
                                        </p:tgtEl>
                                        <p:attrNameLst>
                                          <p:attrName>style.visibility</p:attrName>
                                        </p:attrNameLst>
                                      </p:cBhvr>
                                      <p:to>
                                        <p:strVal val="visible"/>
                                      </p:to>
                                    </p:set>
                                    <p:animEffect transition="in" filter="fade">
                                      <p:cBhvr>
                                        <p:cTn id="25" dur="1000"/>
                                        <p:tgtEl>
                                          <p:spTgt spid="13114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1145"/>
                                        </p:tgtEl>
                                        <p:attrNameLst>
                                          <p:attrName>style.visibility</p:attrName>
                                        </p:attrNameLst>
                                      </p:cBhvr>
                                      <p:to>
                                        <p:strVal val="visible"/>
                                      </p:to>
                                    </p:set>
                                    <p:animEffect transition="in" filter="fade">
                                      <p:cBhvr>
                                        <p:cTn id="28" dur="1000"/>
                                        <p:tgtEl>
                                          <p:spTgt spid="13114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1143"/>
                                        </p:tgtEl>
                                        <p:attrNameLst>
                                          <p:attrName>style.visibility</p:attrName>
                                        </p:attrNameLst>
                                      </p:cBhvr>
                                      <p:to>
                                        <p:strVal val="visible"/>
                                      </p:to>
                                    </p:set>
                                    <p:animEffect transition="in" filter="fade">
                                      <p:cBhvr>
                                        <p:cTn id="31" dur="1000"/>
                                        <p:tgtEl>
                                          <p:spTgt spid="13114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1000"/>
                                        <p:tgtEl>
                                          <p:spTgt spid="131151"/>
                                        </p:tgtEl>
                                      </p:cBhvr>
                                    </p:animEffect>
                                    <p:set>
                                      <p:cBhvr>
                                        <p:cTn id="36" dur="1" fill="hold">
                                          <p:stCondLst>
                                            <p:cond delay="999"/>
                                          </p:stCondLst>
                                        </p:cTn>
                                        <p:tgtEl>
                                          <p:spTgt spid="131151"/>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2000"/>
                                        <p:tgtEl>
                                          <p:spTgt spid="131139"/>
                                        </p:tgtEl>
                                      </p:cBhvr>
                                    </p:animEffect>
                                    <p:set>
                                      <p:cBhvr>
                                        <p:cTn id="39" dur="1" fill="hold">
                                          <p:stCondLst>
                                            <p:cond delay="1999"/>
                                          </p:stCondLst>
                                        </p:cTn>
                                        <p:tgtEl>
                                          <p:spTgt spid="131139"/>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2000"/>
                                        <p:tgtEl>
                                          <p:spTgt spid="131140"/>
                                        </p:tgtEl>
                                      </p:cBhvr>
                                    </p:animEffect>
                                    <p:set>
                                      <p:cBhvr>
                                        <p:cTn id="42" dur="1" fill="hold">
                                          <p:stCondLst>
                                            <p:cond delay="1999"/>
                                          </p:stCondLst>
                                        </p:cTn>
                                        <p:tgtEl>
                                          <p:spTgt spid="131140"/>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2000"/>
                                        <p:tgtEl>
                                          <p:spTgt spid="131141"/>
                                        </p:tgtEl>
                                      </p:cBhvr>
                                    </p:animEffect>
                                    <p:set>
                                      <p:cBhvr>
                                        <p:cTn id="45" dur="1" fill="hold">
                                          <p:stCondLst>
                                            <p:cond delay="1999"/>
                                          </p:stCondLst>
                                        </p:cTn>
                                        <p:tgtEl>
                                          <p:spTgt spid="131141"/>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2000"/>
                                        <p:tgtEl>
                                          <p:spTgt spid="131145"/>
                                        </p:tgtEl>
                                      </p:cBhvr>
                                    </p:animEffect>
                                    <p:set>
                                      <p:cBhvr>
                                        <p:cTn id="48" dur="1" fill="hold">
                                          <p:stCondLst>
                                            <p:cond delay="1999"/>
                                          </p:stCondLst>
                                        </p:cTn>
                                        <p:tgtEl>
                                          <p:spTgt spid="131145"/>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2000"/>
                                        <p:tgtEl>
                                          <p:spTgt spid="131143"/>
                                        </p:tgtEl>
                                      </p:cBhvr>
                                    </p:animEffect>
                                    <p:set>
                                      <p:cBhvr>
                                        <p:cTn id="51" dur="1" fill="hold">
                                          <p:stCondLst>
                                            <p:cond delay="1999"/>
                                          </p:stCondLst>
                                        </p:cTn>
                                        <p:tgtEl>
                                          <p:spTgt spid="131143"/>
                                        </p:tgtEl>
                                        <p:attrNameLst>
                                          <p:attrName>style.visibility</p:attrName>
                                        </p:attrNameLst>
                                      </p:cBhvr>
                                      <p:to>
                                        <p:strVal val="hidden"/>
                                      </p:to>
                                    </p:set>
                                  </p:childTnLst>
                                </p:cTn>
                              </p:par>
                              <p:par>
                                <p:cTn id="52" presetID="10" presetClass="entr" presetSubtype="0" fill="hold" grpId="0" nodeType="withEffect">
                                  <p:stCondLst>
                                    <p:cond delay="0"/>
                                  </p:stCondLst>
                                  <p:childTnLst>
                                    <p:set>
                                      <p:cBhvr>
                                        <p:cTn id="53" dur="1" fill="hold">
                                          <p:stCondLst>
                                            <p:cond delay="0"/>
                                          </p:stCondLst>
                                        </p:cTn>
                                        <p:tgtEl>
                                          <p:spTgt spid="131117"/>
                                        </p:tgtEl>
                                        <p:attrNameLst>
                                          <p:attrName>style.visibility</p:attrName>
                                        </p:attrNameLst>
                                      </p:cBhvr>
                                      <p:to>
                                        <p:strVal val="visible"/>
                                      </p:to>
                                    </p:set>
                                    <p:animEffect transition="in" filter="fade">
                                      <p:cBhvr>
                                        <p:cTn id="54" dur="1000"/>
                                        <p:tgtEl>
                                          <p:spTgt spid="1311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1103"/>
                                        </p:tgtEl>
                                        <p:attrNameLst>
                                          <p:attrName>style.visibility</p:attrName>
                                        </p:attrNameLst>
                                      </p:cBhvr>
                                      <p:to>
                                        <p:strVal val="visible"/>
                                      </p:to>
                                    </p:set>
                                    <p:animEffect transition="in" filter="fade">
                                      <p:cBhvr>
                                        <p:cTn id="57" dur="1000"/>
                                        <p:tgtEl>
                                          <p:spTgt spid="13110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1120"/>
                                        </p:tgtEl>
                                        <p:attrNameLst>
                                          <p:attrName>style.visibility</p:attrName>
                                        </p:attrNameLst>
                                      </p:cBhvr>
                                      <p:to>
                                        <p:strVal val="visible"/>
                                      </p:to>
                                    </p:set>
                                    <p:animEffect transition="in" filter="fade">
                                      <p:cBhvr>
                                        <p:cTn id="62" dur="1000"/>
                                        <p:tgtEl>
                                          <p:spTgt spid="13112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31125"/>
                                        </p:tgtEl>
                                        <p:attrNameLst>
                                          <p:attrName>style.visibility</p:attrName>
                                        </p:attrNameLst>
                                      </p:cBhvr>
                                      <p:to>
                                        <p:strVal val="visible"/>
                                      </p:to>
                                    </p:set>
                                    <p:animEffect transition="in" filter="fade">
                                      <p:cBhvr>
                                        <p:cTn id="65" dur="1000"/>
                                        <p:tgtEl>
                                          <p:spTgt spid="131125"/>
                                        </p:tgtEl>
                                      </p:cBhvr>
                                    </p:animEffect>
                                  </p:childTnLst>
                                </p:cTn>
                              </p:par>
                              <p:par>
                                <p:cTn id="66" presetID="10" presetClass="entr" presetSubtype="0" fill="hold" nodeType="with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fade">
                                      <p:cBhvr>
                                        <p:cTn id="68" dur="1000"/>
                                        <p:tgtEl>
                                          <p:spTgt spid="3"/>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31123"/>
                                        </p:tgtEl>
                                        <p:attrNameLst>
                                          <p:attrName>style.visibility</p:attrName>
                                        </p:attrNameLst>
                                      </p:cBhvr>
                                      <p:to>
                                        <p:strVal val="visible"/>
                                      </p:to>
                                    </p:set>
                                    <p:animEffect transition="in" filter="fade">
                                      <p:cBhvr>
                                        <p:cTn id="73" dur="1000"/>
                                        <p:tgtEl>
                                          <p:spTgt spid="13112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31118"/>
                                        </p:tgtEl>
                                        <p:attrNameLst>
                                          <p:attrName>style.visibility</p:attrName>
                                        </p:attrNameLst>
                                      </p:cBhvr>
                                      <p:to>
                                        <p:strVal val="visible"/>
                                      </p:to>
                                    </p:set>
                                    <p:animEffect transition="in" filter="fade">
                                      <p:cBhvr>
                                        <p:cTn id="76" dur="1000"/>
                                        <p:tgtEl>
                                          <p:spTgt spid="13111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31104"/>
                                        </p:tgtEl>
                                        <p:attrNameLst>
                                          <p:attrName>style.visibility</p:attrName>
                                        </p:attrNameLst>
                                      </p:cBhvr>
                                      <p:to>
                                        <p:strVal val="visible"/>
                                      </p:to>
                                    </p:set>
                                    <p:animEffect transition="in" filter="fade">
                                      <p:cBhvr>
                                        <p:cTn id="79" dur="1000"/>
                                        <p:tgtEl>
                                          <p:spTgt spid="131104"/>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31126"/>
                                        </p:tgtEl>
                                        <p:attrNameLst>
                                          <p:attrName>style.visibility</p:attrName>
                                        </p:attrNameLst>
                                      </p:cBhvr>
                                      <p:to>
                                        <p:strVal val="visible"/>
                                      </p:to>
                                    </p:set>
                                    <p:animEffect transition="in" filter="fade">
                                      <p:cBhvr>
                                        <p:cTn id="84" dur="1000"/>
                                        <p:tgtEl>
                                          <p:spTgt spid="13112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31121"/>
                                        </p:tgtEl>
                                        <p:attrNameLst>
                                          <p:attrName>style.visibility</p:attrName>
                                        </p:attrNameLst>
                                      </p:cBhvr>
                                      <p:to>
                                        <p:strVal val="visible"/>
                                      </p:to>
                                    </p:set>
                                    <p:animEffect transition="in" filter="fade">
                                      <p:cBhvr>
                                        <p:cTn id="87" dur="1000"/>
                                        <p:tgtEl>
                                          <p:spTgt spid="131121"/>
                                        </p:tgtEl>
                                      </p:cBhvr>
                                    </p:animEffect>
                                  </p:childTnLst>
                                </p:cTn>
                              </p:par>
                              <p:par>
                                <p:cTn id="88" presetID="10" presetClass="entr" presetSubtype="0" fill="hold" nodeType="withEffect">
                                  <p:stCondLst>
                                    <p:cond delay="0"/>
                                  </p:stCondLst>
                                  <p:childTnLst>
                                    <p:set>
                                      <p:cBhvr>
                                        <p:cTn id="89" dur="1" fill="hold">
                                          <p:stCondLst>
                                            <p:cond delay="0"/>
                                          </p:stCondLst>
                                        </p:cTn>
                                        <p:tgtEl>
                                          <p:spTgt spid="4"/>
                                        </p:tgtEl>
                                        <p:attrNameLst>
                                          <p:attrName>style.visibility</p:attrName>
                                        </p:attrNameLst>
                                      </p:cBhvr>
                                      <p:to>
                                        <p:strVal val="visible"/>
                                      </p:to>
                                    </p:set>
                                    <p:animEffect transition="in" filter="fade">
                                      <p:cBhvr>
                                        <p:cTn id="90" dur="1000"/>
                                        <p:tgtEl>
                                          <p:spTgt spid="4"/>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31124"/>
                                        </p:tgtEl>
                                        <p:attrNameLst>
                                          <p:attrName>style.visibility</p:attrName>
                                        </p:attrNameLst>
                                      </p:cBhvr>
                                      <p:to>
                                        <p:strVal val="visible"/>
                                      </p:to>
                                    </p:set>
                                    <p:animEffect transition="in" filter="fade">
                                      <p:cBhvr>
                                        <p:cTn id="95" dur="1000"/>
                                        <p:tgtEl>
                                          <p:spTgt spid="131124"/>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31119"/>
                                        </p:tgtEl>
                                        <p:attrNameLst>
                                          <p:attrName>style.visibility</p:attrName>
                                        </p:attrNameLst>
                                      </p:cBhvr>
                                      <p:to>
                                        <p:strVal val="visible"/>
                                      </p:to>
                                    </p:set>
                                    <p:animEffect transition="in" filter="fade">
                                      <p:cBhvr>
                                        <p:cTn id="98" dur="1000"/>
                                        <p:tgtEl>
                                          <p:spTgt spid="131119"/>
                                        </p:tgtEl>
                                      </p:cBhvr>
                                    </p:animEffect>
                                  </p:childTnLst>
                                </p:cTn>
                              </p:par>
                              <p:par>
                                <p:cTn id="99" presetID="10" presetClass="entr" presetSubtype="0" fill="hold" nodeType="withEffect">
                                  <p:stCondLst>
                                    <p:cond delay="0"/>
                                  </p:stCondLst>
                                  <p:childTnLst>
                                    <p:set>
                                      <p:cBhvr>
                                        <p:cTn id="100" dur="1" fill="hold">
                                          <p:stCondLst>
                                            <p:cond delay="0"/>
                                          </p:stCondLst>
                                        </p:cTn>
                                        <p:tgtEl>
                                          <p:spTgt spid="5"/>
                                        </p:tgtEl>
                                        <p:attrNameLst>
                                          <p:attrName>style.visibility</p:attrName>
                                        </p:attrNameLst>
                                      </p:cBhvr>
                                      <p:to>
                                        <p:strVal val="visible"/>
                                      </p:to>
                                    </p:set>
                                    <p:animEffect transition="in" filter="fade">
                                      <p:cBhvr>
                                        <p:cTn id="101" dur="1000"/>
                                        <p:tgtEl>
                                          <p:spTgt spid="5"/>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31122"/>
                                        </p:tgtEl>
                                        <p:attrNameLst>
                                          <p:attrName>style.visibility</p:attrName>
                                        </p:attrNameLst>
                                      </p:cBhvr>
                                      <p:to>
                                        <p:strVal val="visible"/>
                                      </p:to>
                                    </p:set>
                                    <p:animEffect transition="in" filter="fade">
                                      <p:cBhvr>
                                        <p:cTn id="106" dur="1000"/>
                                        <p:tgtEl>
                                          <p:spTgt spid="131122"/>
                                        </p:tgtEl>
                                      </p:cBhvr>
                                    </p:animEffect>
                                  </p:childTnLst>
                                </p:cTn>
                              </p:par>
                              <p:par>
                                <p:cTn id="107" presetID="10" presetClass="entr" presetSubtype="0" fill="hold" nodeType="withEffect">
                                  <p:stCondLst>
                                    <p:cond delay="0"/>
                                  </p:stCondLst>
                                  <p:childTnLst>
                                    <p:set>
                                      <p:cBhvr>
                                        <p:cTn id="108" dur="1" fill="hold">
                                          <p:stCondLst>
                                            <p:cond delay="0"/>
                                          </p:stCondLst>
                                        </p:cTn>
                                        <p:tgtEl>
                                          <p:spTgt spid="6"/>
                                        </p:tgtEl>
                                        <p:attrNameLst>
                                          <p:attrName>style.visibility</p:attrName>
                                        </p:attrNameLst>
                                      </p:cBhvr>
                                      <p:to>
                                        <p:strVal val="visible"/>
                                      </p:to>
                                    </p:set>
                                    <p:animEffect transition="in" filter="fade">
                                      <p:cBhvr>
                                        <p:cTn id="109" dur="1000"/>
                                        <p:tgtEl>
                                          <p:spTgt spid="6"/>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31128"/>
                                        </p:tgtEl>
                                        <p:attrNameLst>
                                          <p:attrName>style.visibility</p:attrName>
                                        </p:attrNameLst>
                                      </p:cBhvr>
                                      <p:to>
                                        <p:strVal val="visible"/>
                                      </p:to>
                                    </p:set>
                                    <p:animEffect transition="in" filter="fade">
                                      <p:cBhvr>
                                        <p:cTn id="112" dur="1000"/>
                                        <p:tgtEl>
                                          <p:spTgt spid="131128"/>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31099"/>
                                        </p:tgtEl>
                                        <p:attrNameLst>
                                          <p:attrName>style.visibility</p:attrName>
                                        </p:attrNameLst>
                                      </p:cBhvr>
                                      <p:to>
                                        <p:strVal val="visible"/>
                                      </p:to>
                                    </p:set>
                                    <p:animEffect transition="in" filter="fade">
                                      <p:cBhvr>
                                        <p:cTn id="115" dur="1000"/>
                                        <p:tgtEl>
                                          <p:spTgt spid="131099"/>
                                        </p:tgtEl>
                                      </p:cBhvr>
                                    </p:animEffect>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131152"/>
                                        </p:tgtEl>
                                        <p:attrNameLst>
                                          <p:attrName>style.visibility</p:attrName>
                                        </p:attrNameLst>
                                      </p:cBhvr>
                                      <p:to>
                                        <p:strVal val="visible"/>
                                      </p:to>
                                    </p:set>
                                    <p:anim calcmode="lin" valueType="num">
                                      <p:cBhvr additive="base">
                                        <p:cTn id="120" dur="500" fill="hold"/>
                                        <p:tgtEl>
                                          <p:spTgt spid="131152"/>
                                        </p:tgtEl>
                                        <p:attrNameLst>
                                          <p:attrName>ppt_x</p:attrName>
                                        </p:attrNameLst>
                                      </p:cBhvr>
                                      <p:tavLst>
                                        <p:tav tm="0">
                                          <p:val>
                                            <p:strVal val="#ppt_x"/>
                                          </p:val>
                                        </p:tav>
                                        <p:tav tm="100000">
                                          <p:val>
                                            <p:strVal val="#ppt_x"/>
                                          </p:val>
                                        </p:tav>
                                      </p:tavLst>
                                    </p:anim>
                                    <p:anim calcmode="lin" valueType="num">
                                      <p:cBhvr additive="base">
                                        <p:cTn id="121" dur="500" fill="hold"/>
                                        <p:tgtEl>
                                          <p:spTgt spid="131152"/>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131149"/>
                                        </p:tgtEl>
                                        <p:attrNameLst>
                                          <p:attrName>style.visibility</p:attrName>
                                        </p:attrNameLst>
                                      </p:cBhvr>
                                      <p:to>
                                        <p:strVal val="visible"/>
                                      </p:to>
                                    </p:set>
                                    <p:anim calcmode="lin" valueType="num">
                                      <p:cBhvr additive="base">
                                        <p:cTn id="126" dur="500" fill="hold"/>
                                        <p:tgtEl>
                                          <p:spTgt spid="131149"/>
                                        </p:tgtEl>
                                        <p:attrNameLst>
                                          <p:attrName>ppt_x</p:attrName>
                                        </p:attrNameLst>
                                      </p:cBhvr>
                                      <p:tavLst>
                                        <p:tav tm="0">
                                          <p:val>
                                            <p:strVal val="#ppt_x"/>
                                          </p:val>
                                        </p:tav>
                                        <p:tav tm="100000">
                                          <p:val>
                                            <p:strVal val="#ppt_x"/>
                                          </p:val>
                                        </p:tav>
                                      </p:tavLst>
                                    </p:anim>
                                    <p:anim calcmode="lin" valueType="num">
                                      <p:cBhvr additive="base">
                                        <p:cTn id="127" dur="500" fill="hold"/>
                                        <p:tgtEl>
                                          <p:spTgt spid="131149"/>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131150"/>
                                        </p:tgtEl>
                                        <p:attrNameLst>
                                          <p:attrName>style.visibility</p:attrName>
                                        </p:attrNameLst>
                                      </p:cBhvr>
                                      <p:to>
                                        <p:strVal val="visible"/>
                                      </p:to>
                                    </p:set>
                                    <p:anim calcmode="lin" valueType="num">
                                      <p:cBhvr additive="base">
                                        <p:cTn id="132" dur="500" fill="hold"/>
                                        <p:tgtEl>
                                          <p:spTgt spid="131150"/>
                                        </p:tgtEl>
                                        <p:attrNameLst>
                                          <p:attrName>ppt_x</p:attrName>
                                        </p:attrNameLst>
                                      </p:cBhvr>
                                      <p:tavLst>
                                        <p:tav tm="0">
                                          <p:val>
                                            <p:strVal val="#ppt_x"/>
                                          </p:val>
                                        </p:tav>
                                        <p:tav tm="100000">
                                          <p:val>
                                            <p:strVal val="#ppt_x"/>
                                          </p:val>
                                        </p:tav>
                                      </p:tavLst>
                                    </p:anim>
                                    <p:anim calcmode="lin" valueType="num">
                                      <p:cBhvr additive="base">
                                        <p:cTn id="133" dur="500" fill="hold"/>
                                        <p:tgtEl>
                                          <p:spTgt spid="131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98" grpId="0" animBg="1"/>
      <p:bldP spid="131099" grpId="0" animBg="1"/>
      <p:bldP spid="131103" grpId="0" animBg="1"/>
      <p:bldP spid="131104" grpId="0" animBg="1"/>
      <p:bldP spid="131117" grpId="0" animBg="1"/>
      <p:bldP spid="131118" grpId="0" animBg="1"/>
      <p:bldP spid="131119" grpId="0" animBg="1"/>
      <p:bldP spid="131120" grpId="0" animBg="1"/>
      <p:bldP spid="131121" grpId="0" animBg="1"/>
      <p:bldP spid="131122" grpId="0" animBg="1"/>
      <p:bldP spid="131123" grpId="0"/>
      <p:bldP spid="131124" grpId="0"/>
      <p:bldP spid="131125" grpId="0"/>
      <p:bldP spid="131126" grpId="0"/>
      <p:bldP spid="131127" grpId="0" animBg="1"/>
      <p:bldP spid="131128" grpId="0" animBg="1"/>
      <p:bldP spid="131139" grpId="0" animBg="1"/>
      <p:bldP spid="131139" grpId="1" animBg="1"/>
      <p:bldP spid="131140" grpId="0" animBg="1"/>
      <p:bldP spid="131140" grpId="1" animBg="1"/>
      <p:bldP spid="131141" grpId="0" animBg="1"/>
      <p:bldP spid="131141" grpId="1" animBg="1"/>
      <p:bldP spid="131143" grpId="0" animBg="1"/>
      <p:bldP spid="131143" grpId="1" animBg="1"/>
      <p:bldP spid="131145" grpId="0" animBg="1"/>
      <p:bldP spid="131145" grpId="1" animBg="1"/>
      <p:bldP spid="131149" grpId="0" animBg="1"/>
      <p:bldP spid="131150" grpId="0" animBg="1"/>
      <p:bldP spid="131151" grpId="0" animBg="1"/>
      <p:bldP spid="131151" grpId="1" animBg="1"/>
      <p:bldP spid="131152"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0706" name="Title 1"/>
          <p:cNvSpPr>
            <a:spLocks noGrp="1"/>
          </p:cNvSpPr>
          <p:nvPr>
            <p:ph type="title"/>
          </p:nvPr>
        </p:nvSpPr>
        <p:spPr bwMode="auto">
          <a:noFill/>
          <a:ln>
            <a:miter lim="800000"/>
            <a:headEnd/>
            <a:tailEnd/>
          </a:ln>
        </p:spPr>
        <p:txBody>
          <a:bodyPr wrap="square" lIns="91440" tIns="45720" rIns="91440" bIns="45720" numCol="1" anchor="ctr" anchorCtr="0" compatLnSpc="1">
            <a:prstTxWarp prst="textNoShape">
              <a:avLst/>
            </a:prstTxWarp>
            <a:normAutofit fontScale="90000"/>
          </a:bodyPr>
          <a:lstStyle/>
          <a:p>
            <a:r>
              <a:rPr lang="en-US" smtClean="0">
                <a:latin typeface="Calibri" pitchFamily="1" charset="0"/>
                <a:ea typeface="Calibri" pitchFamily="1" charset="0"/>
                <a:cs typeface="Calibri" pitchFamily="1" charset="0"/>
              </a:rPr>
              <a:t>Why is capturing workflow important?</a:t>
            </a:r>
          </a:p>
        </p:txBody>
      </p:sp>
      <p:sp>
        <p:nvSpPr>
          <p:cNvPr id="200707" name="Content Placeholder 2"/>
          <p:cNvSpPr>
            <a:spLocks noGrp="1"/>
          </p:cNvSpPr>
          <p:nvPr>
            <p:ph type="body" orient="vert" idx="1"/>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marL="457200" indent="-457200"/>
            <a:r>
              <a:rPr lang="en-US" sz="3600" dirty="0" smtClean="0">
                <a:latin typeface="Calibri" pitchFamily="1" charset="0"/>
                <a:ea typeface="Calibri" pitchFamily="1" charset="0"/>
                <a:cs typeface="Calibri" pitchFamily="1" charset="0"/>
              </a:rPr>
              <a:t>Visualize &amp; Understand</a:t>
            </a:r>
          </a:p>
          <a:p>
            <a:pPr marL="457200" indent="-457200"/>
            <a:r>
              <a:rPr lang="en-US" sz="3600" dirty="0" smtClean="0">
                <a:latin typeface="Calibri" pitchFamily="1" charset="0"/>
                <a:ea typeface="Calibri" pitchFamily="1" charset="0"/>
                <a:cs typeface="Calibri" pitchFamily="1" charset="0"/>
              </a:rPr>
              <a:t>Identify opportunities</a:t>
            </a:r>
            <a:endParaRPr lang="en-US" sz="2800" dirty="0" smtClean="0">
              <a:latin typeface="Calibri" pitchFamily="1" charset="0"/>
              <a:ea typeface="Calibri" pitchFamily="1" charset="0"/>
              <a:cs typeface="Calibri" pitchFamily="1" charset="0"/>
            </a:endParaRPr>
          </a:p>
          <a:p>
            <a:pPr marL="457200" indent="-457200"/>
            <a:r>
              <a:rPr lang="en-US" sz="3600" dirty="0" smtClean="0">
                <a:latin typeface="Calibri" pitchFamily="1" charset="0"/>
                <a:ea typeface="Calibri" pitchFamily="1" charset="0"/>
                <a:cs typeface="Calibri" pitchFamily="1" charset="0"/>
              </a:rPr>
              <a:t>Support process improvement</a:t>
            </a:r>
            <a:endParaRPr lang="en-US" sz="2800" dirty="0" smtClean="0">
              <a:latin typeface="Calibri" pitchFamily="1" charset="0"/>
              <a:ea typeface="Calibri" pitchFamily="1" charset="0"/>
              <a:cs typeface="Calibri" pitchFamily="1" charset="0"/>
            </a:endParaRPr>
          </a:p>
          <a:p>
            <a:pPr marL="457200" indent="-457200"/>
            <a:r>
              <a:rPr lang="en-US" sz="3600" dirty="0" smtClean="0">
                <a:latin typeface="Calibri" pitchFamily="1" charset="0"/>
                <a:ea typeface="Calibri" pitchFamily="1" charset="0"/>
                <a:cs typeface="Calibri" pitchFamily="1" charset="0"/>
              </a:rPr>
              <a:t>Educate others</a:t>
            </a:r>
          </a:p>
        </p:txBody>
      </p:sp>
      <p:sp>
        <p:nvSpPr>
          <p:cNvPr id="200708" name="Rectangle 7"/>
          <p:cNvSpPr>
            <a:spLocks noChangeArrowheads="1"/>
          </p:cNvSpPr>
          <p:nvPr/>
        </p:nvSpPr>
        <p:spPr bwMode="auto">
          <a:xfrm>
            <a:off x="1651000" y="6565900"/>
            <a:ext cx="7391400" cy="152400"/>
          </a:xfrm>
          <a:prstGeom prst="rect">
            <a:avLst/>
          </a:prstGeom>
          <a:solidFill>
            <a:schemeClr val="bg1"/>
          </a:solidFill>
          <a:ln w="9525">
            <a:noFill/>
            <a:round/>
            <a:headEnd/>
            <a:tailEnd/>
          </a:ln>
        </p:spPr>
        <p:txBody>
          <a:bodyPr>
            <a:prstTxWarp prst="textNoShape">
              <a:avLst/>
            </a:prstTxWarp>
          </a:bodyPr>
          <a:lstStyle/>
          <a:p>
            <a:pPr eaLnBrk="0" hangingPunct="0"/>
            <a:endParaRPr lang="en-US"/>
          </a:p>
        </p:txBody>
      </p:sp>
      <p:pic>
        <p:nvPicPr>
          <p:cNvPr id="200709" name="Picture 9"/>
          <p:cNvPicPr>
            <a:picLocks noChangeAspect="1"/>
          </p:cNvPicPr>
          <p:nvPr/>
        </p:nvPicPr>
        <p:blipFill>
          <a:blip r:embed="rId3"/>
          <a:srcRect/>
          <a:stretch>
            <a:fillRect/>
          </a:stretch>
        </p:blipFill>
        <p:spPr bwMode="auto">
          <a:xfrm>
            <a:off x="5486400" y="3657600"/>
            <a:ext cx="2867025" cy="269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CPDD Flowchart.jpg"/>
          <p:cNvPicPr>
            <a:picLocks noChangeAspect="1"/>
          </p:cNvPicPr>
          <p:nvPr/>
        </p:nvPicPr>
        <p:blipFill>
          <a:blip r:embed="rId2"/>
          <a:stretch>
            <a:fillRect/>
          </a:stretch>
        </p:blipFill>
        <p:spPr>
          <a:xfrm>
            <a:off x="3809999" y="76200"/>
            <a:ext cx="5130681" cy="6675120"/>
          </a:xfrm>
          <a:prstGeom prst="rect">
            <a:avLst/>
          </a:prstGeom>
        </p:spPr>
      </p:pic>
      <p:sp>
        <p:nvSpPr>
          <p:cNvPr id="3" name="Title 2"/>
          <p:cNvSpPr>
            <a:spLocks noGrp="1"/>
          </p:cNvSpPr>
          <p:nvPr>
            <p:ph type="title"/>
          </p:nvPr>
        </p:nvSpPr>
        <p:spPr>
          <a:xfrm>
            <a:off x="304801" y="273050"/>
            <a:ext cx="3160714" cy="1098550"/>
          </a:xfrm>
        </p:spPr>
        <p:txBody>
          <a:bodyPr>
            <a:noAutofit/>
          </a:bodyPr>
          <a:lstStyle/>
          <a:p>
            <a:r>
              <a:rPr lang="en-US" sz="2400" dirty="0" smtClean="0"/>
              <a:t>Typical information flow in Drug Treatment Agencies</a:t>
            </a:r>
            <a:endParaRPr lang="en-US" sz="2400" dirty="0"/>
          </a:p>
        </p:txBody>
      </p:sp>
      <p:sp>
        <p:nvSpPr>
          <p:cNvPr id="5" name="Text Placeholder 4"/>
          <p:cNvSpPr>
            <a:spLocks noGrp="1"/>
          </p:cNvSpPr>
          <p:nvPr>
            <p:ph type="body" sz="half" idx="2"/>
          </p:nvPr>
        </p:nvSpPr>
        <p:spPr>
          <a:xfrm>
            <a:off x="228601" y="1570036"/>
            <a:ext cx="3236914" cy="5059364"/>
          </a:xfrm>
        </p:spPr>
        <p:txBody>
          <a:bodyPr>
            <a:noAutofit/>
          </a:bodyPr>
          <a:lstStyle/>
          <a:p>
            <a:pPr marL="342900" indent="-342900">
              <a:buAutoNum type="arabicPeriod"/>
            </a:pPr>
            <a:r>
              <a:rPr lang="en-US" sz="2400" dirty="0" smtClean="0"/>
              <a:t>Pre – screening process </a:t>
            </a:r>
          </a:p>
          <a:p>
            <a:pPr marL="342900" indent="-342900">
              <a:buAutoNum type="arabicPeriod"/>
            </a:pPr>
            <a:r>
              <a:rPr lang="en-US" sz="2400" dirty="0" smtClean="0"/>
              <a:t>Assessment/Intake Process</a:t>
            </a:r>
          </a:p>
          <a:p>
            <a:pPr marL="342900" indent="-342900">
              <a:buAutoNum type="arabicPeriod"/>
            </a:pPr>
            <a:r>
              <a:rPr lang="en-US" sz="2400" dirty="0" smtClean="0"/>
              <a:t>Admission (often an administrative formality)</a:t>
            </a:r>
          </a:p>
          <a:p>
            <a:pPr marL="342900" indent="-342900">
              <a:buAutoNum type="arabicPeriod"/>
            </a:pPr>
            <a:r>
              <a:rPr lang="en-US" sz="2400" dirty="0" smtClean="0"/>
              <a:t>Period where the client is in treatment</a:t>
            </a:r>
          </a:p>
          <a:p>
            <a:pPr marL="342900" indent="-342900">
              <a:buAutoNum type="arabicPeriod"/>
            </a:pPr>
            <a:r>
              <a:rPr lang="en-US" sz="2400" dirty="0" smtClean="0"/>
              <a:t>Discharge/Transfer Process</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76201" y="152400"/>
            <a:ext cx="3505199" cy="793750"/>
          </a:xfrm>
        </p:spPr>
        <p:txBody>
          <a:bodyPr>
            <a:noAutofit/>
          </a:bodyPr>
          <a:lstStyle/>
          <a:p>
            <a:r>
              <a:rPr lang="en-US" sz="2400" dirty="0" smtClean="0"/>
              <a:t>A Closer Examination of the Process shows</a:t>
            </a:r>
            <a:endParaRPr lang="en-US" sz="2400" dirty="0"/>
          </a:p>
        </p:txBody>
      </p:sp>
      <p:sp>
        <p:nvSpPr>
          <p:cNvPr id="5" name="Text Placeholder 4"/>
          <p:cNvSpPr>
            <a:spLocks noGrp="1"/>
          </p:cNvSpPr>
          <p:nvPr>
            <p:ph type="body" sz="half" idx="2"/>
          </p:nvPr>
        </p:nvSpPr>
        <p:spPr>
          <a:xfrm>
            <a:off x="152400" y="1066800"/>
            <a:ext cx="3236914" cy="5562600"/>
          </a:xfrm>
        </p:spPr>
        <p:txBody>
          <a:bodyPr>
            <a:noAutofit/>
          </a:bodyPr>
          <a:lstStyle/>
          <a:p>
            <a:pPr marL="342900" indent="-342900">
              <a:buAutoNum type="arabicPeriod"/>
            </a:pPr>
            <a:r>
              <a:rPr lang="en-US" sz="2400" dirty="0" smtClean="0"/>
              <a:t>Four Screening Steps (Green)</a:t>
            </a:r>
          </a:p>
          <a:p>
            <a:pPr marL="342900" indent="-342900">
              <a:buAutoNum type="arabicPeriod"/>
            </a:pPr>
            <a:r>
              <a:rPr lang="en-US" sz="2400" dirty="0" smtClean="0"/>
              <a:t>Five Decision Points (Red)</a:t>
            </a:r>
          </a:p>
          <a:p>
            <a:pPr marL="342900" indent="-342900">
              <a:buAutoNum type="arabicPeriod"/>
            </a:pPr>
            <a:r>
              <a:rPr lang="en-US" sz="2400" dirty="0" smtClean="0"/>
              <a:t>Two Document Exchanges (Brown)</a:t>
            </a:r>
          </a:p>
          <a:p>
            <a:pPr marL="342900" indent="-342900">
              <a:buAutoNum type="arabicPeriod"/>
            </a:pPr>
            <a:r>
              <a:rPr lang="en-US" sz="2400" dirty="0" smtClean="0"/>
              <a:t>Three Double Entry Points (Purple)</a:t>
            </a:r>
          </a:p>
          <a:p>
            <a:pPr marL="342900" indent="-342900">
              <a:buAutoNum type="arabicPeriod"/>
            </a:pPr>
            <a:r>
              <a:rPr lang="en-US" sz="2400" dirty="0" smtClean="0"/>
              <a:t>Ten Paperwork completion steps by client and/or counselor (Pink)</a:t>
            </a:r>
          </a:p>
          <a:p>
            <a:pPr marL="342900" indent="-342900">
              <a:buAutoNum type="arabicPeriod"/>
            </a:pPr>
            <a:r>
              <a:rPr lang="en-US" sz="2400" dirty="0" smtClean="0"/>
              <a:t>Five Scheduling Events (Blue)</a:t>
            </a:r>
            <a:endParaRPr lang="en-US" sz="2400" dirty="0"/>
          </a:p>
        </p:txBody>
      </p:sp>
      <p:pic>
        <p:nvPicPr>
          <p:cNvPr id="6" name="Picture 5" descr="CPDD Flowchart w color.jpg"/>
          <p:cNvPicPr>
            <a:picLocks noChangeAspect="1"/>
          </p:cNvPicPr>
          <p:nvPr/>
        </p:nvPicPr>
        <p:blipFill>
          <a:blip r:embed="rId2"/>
          <a:stretch>
            <a:fillRect/>
          </a:stretch>
        </p:blipFill>
        <p:spPr>
          <a:xfrm>
            <a:off x="3810000" y="106680"/>
            <a:ext cx="5143768" cy="667512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Barriers to Information Flow during the Intake Process</a:t>
            </a:r>
            <a:endParaRPr lang="en-US" dirty="0"/>
          </a:p>
        </p:txBody>
      </p:sp>
      <p:sp>
        <p:nvSpPr>
          <p:cNvPr id="3" name="Content Placeholder 2"/>
          <p:cNvSpPr>
            <a:spLocks noGrp="1"/>
          </p:cNvSpPr>
          <p:nvPr>
            <p:ph idx="1"/>
          </p:nvPr>
        </p:nvSpPr>
        <p:spPr/>
        <p:txBody>
          <a:bodyPr>
            <a:normAutofit/>
          </a:bodyPr>
          <a:lstStyle/>
          <a:p>
            <a:r>
              <a:rPr lang="en-US" sz="4000" dirty="0" smtClean="0"/>
              <a:t>Double data entry</a:t>
            </a:r>
          </a:p>
          <a:p>
            <a:r>
              <a:rPr lang="en-US" sz="4000" dirty="0" smtClean="0"/>
              <a:t>Eligibility screening</a:t>
            </a:r>
          </a:p>
          <a:p>
            <a:r>
              <a:rPr lang="en-US" sz="4000" dirty="0" smtClean="0"/>
              <a:t>Multiple Intake Processes</a:t>
            </a:r>
          </a:p>
          <a:p>
            <a:pPr lvl="1"/>
            <a:r>
              <a:rPr lang="en-US" sz="3600" dirty="0" smtClean="0"/>
              <a:t>Level of Care</a:t>
            </a:r>
          </a:p>
          <a:p>
            <a:pPr lvl="1"/>
            <a:r>
              <a:rPr lang="en-US" sz="3600" dirty="0" smtClean="0"/>
              <a:t>Location</a:t>
            </a:r>
          </a:p>
          <a:p>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DAP_RES-PPW_9-07-07_DE.jpg"/>
          <p:cNvPicPr>
            <a:picLocks noGrp="1" noChangeAspect="1"/>
          </p:cNvPicPr>
          <p:nvPr>
            <p:ph idx="1"/>
          </p:nvPr>
        </p:nvPicPr>
        <p:blipFill>
          <a:blip r:embed="rId2"/>
          <a:stretch>
            <a:fillRect/>
          </a:stretch>
        </p:blipFill>
        <p:spPr>
          <a:xfrm>
            <a:off x="3200400" y="15240"/>
            <a:ext cx="5375298" cy="6766560"/>
          </a:xfrm>
        </p:spPr>
      </p:pic>
      <p:grpSp>
        <p:nvGrpSpPr>
          <p:cNvPr id="2" name="Group 25"/>
          <p:cNvGrpSpPr/>
          <p:nvPr/>
        </p:nvGrpSpPr>
        <p:grpSpPr>
          <a:xfrm>
            <a:off x="5486400" y="228600"/>
            <a:ext cx="3352800" cy="6096000"/>
            <a:chOff x="5486400" y="228600"/>
            <a:chExt cx="3352800" cy="6096000"/>
          </a:xfrm>
        </p:grpSpPr>
        <p:sp>
          <p:nvSpPr>
            <p:cNvPr id="5" name="Oval 4"/>
            <p:cNvSpPr/>
            <p:nvPr/>
          </p:nvSpPr>
          <p:spPr>
            <a:xfrm>
              <a:off x="7467600" y="228600"/>
              <a:ext cx="1371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486400" y="1143000"/>
              <a:ext cx="1371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867400" y="5334000"/>
              <a:ext cx="1371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7"/>
          <p:cNvGrpSpPr/>
          <p:nvPr/>
        </p:nvGrpSpPr>
        <p:grpSpPr>
          <a:xfrm>
            <a:off x="2819400" y="3276600"/>
            <a:ext cx="5410200" cy="3276600"/>
            <a:chOff x="2819400" y="3276600"/>
            <a:chExt cx="5410200" cy="3276600"/>
          </a:xfrm>
        </p:grpSpPr>
        <p:sp>
          <p:nvSpPr>
            <p:cNvPr id="10" name="Oval 9"/>
            <p:cNvSpPr/>
            <p:nvPr/>
          </p:nvSpPr>
          <p:spPr>
            <a:xfrm>
              <a:off x="2819400" y="4800600"/>
              <a:ext cx="2590800" cy="1752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638800" y="3276600"/>
              <a:ext cx="2590800" cy="1752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26"/>
          <p:cNvGrpSpPr/>
          <p:nvPr/>
        </p:nvGrpSpPr>
        <p:grpSpPr>
          <a:xfrm>
            <a:off x="152400" y="723900"/>
            <a:ext cx="7315200" cy="4610101"/>
            <a:chOff x="152400" y="723900"/>
            <a:chExt cx="7315200" cy="4610101"/>
          </a:xfrm>
        </p:grpSpPr>
        <p:cxnSp>
          <p:nvCxnSpPr>
            <p:cNvPr id="13" name="Straight Arrow Connector 12"/>
            <p:cNvCxnSpPr>
              <a:stCxn id="5" idx="2"/>
            </p:cNvCxnSpPr>
            <p:nvPr/>
          </p:nvCxnSpPr>
          <p:spPr>
            <a:xfrm rot="10800000" flipV="1">
              <a:off x="1905000" y="723900"/>
              <a:ext cx="5562600" cy="80010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p:cNvCxnSpPr>
            <p:nvPr/>
          </p:nvCxnSpPr>
          <p:spPr>
            <a:xfrm rot="10800000" flipV="1">
              <a:off x="1905000" y="1638300"/>
              <a:ext cx="3581400" cy="11430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3"/>
            </p:cNvCxnSpPr>
            <p:nvPr/>
          </p:nvCxnSpPr>
          <p:spPr>
            <a:xfrm rot="10800000">
              <a:off x="1905000" y="1819366"/>
              <a:ext cx="4648200" cy="3514635"/>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2400" y="1219200"/>
              <a:ext cx="1752600" cy="1200329"/>
            </a:xfrm>
            <a:prstGeom prst="rect">
              <a:avLst/>
            </a:prstGeom>
            <a:noFill/>
            <a:ln>
              <a:solidFill>
                <a:srgbClr val="7030A0"/>
              </a:solidFill>
            </a:ln>
          </p:spPr>
          <p:txBody>
            <a:bodyPr wrap="square" rtlCol="0">
              <a:spAutoFit/>
            </a:bodyPr>
            <a:lstStyle/>
            <a:p>
              <a:r>
                <a:rPr lang="en-US" dirty="0" smtClean="0"/>
                <a:t>Examples of Double Entry within the Agency</a:t>
              </a:r>
              <a:endParaRPr lang="en-US" dirty="0"/>
            </a:p>
          </p:txBody>
        </p:sp>
      </p:grpSp>
      <p:grpSp>
        <p:nvGrpSpPr>
          <p:cNvPr id="7" name="Group 28"/>
          <p:cNvGrpSpPr/>
          <p:nvPr/>
        </p:nvGrpSpPr>
        <p:grpSpPr>
          <a:xfrm>
            <a:off x="304800" y="4038600"/>
            <a:ext cx="5334000" cy="1600200"/>
            <a:chOff x="304800" y="4038600"/>
            <a:chExt cx="5334000" cy="1600200"/>
          </a:xfrm>
        </p:grpSpPr>
        <p:cxnSp>
          <p:nvCxnSpPr>
            <p:cNvPr id="22" name="Straight Arrow Connector 21"/>
            <p:cNvCxnSpPr/>
            <p:nvPr/>
          </p:nvCxnSpPr>
          <p:spPr>
            <a:xfrm rot="10800000">
              <a:off x="2057400" y="4953000"/>
              <a:ext cx="762000" cy="68580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2057400" y="4114800"/>
              <a:ext cx="3581400" cy="11430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4800" y="4038600"/>
              <a:ext cx="1752600" cy="923330"/>
            </a:xfrm>
            <a:prstGeom prst="rect">
              <a:avLst/>
            </a:prstGeom>
            <a:noFill/>
            <a:ln>
              <a:solidFill>
                <a:srgbClr val="7030A0"/>
              </a:solidFill>
            </a:ln>
          </p:spPr>
          <p:txBody>
            <a:bodyPr wrap="square" rtlCol="0">
              <a:spAutoFit/>
            </a:bodyPr>
            <a:lstStyle/>
            <a:p>
              <a:r>
                <a:rPr lang="en-US" dirty="0" smtClean="0"/>
                <a:t>Examples of Double Entry for State Purposes</a:t>
              </a:r>
              <a:endParaRPr lang="en-US" dirty="0"/>
            </a:p>
          </p:txBody>
        </p:sp>
      </p:grpSp>
      <p:sp>
        <p:nvSpPr>
          <p:cNvPr id="30" name="TextBox 29"/>
          <p:cNvSpPr txBox="1"/>
          <p:nvPr/>
        </p:nvSpPr>
        <p:spPr>
          <a:xfrm>
            <a:off x="130909" y="304800"/>
            <a:ext cx="2971800" cy="369332"/>
          </a:xfrm>
          <a:prstGeom prst="rect">
            <a:avLst/>
          </a:prstGeom>
          <a:noFill/>
        </p:spPr>
        <p:txBody>
          <a:bodyPr wrap="square" rtlCol="0">
            <a:spAutoFit/>
          </a:bodyPr>
          <a:lstStyle/>
          <a:p>
            <a:pPr algn="ctr"/>
            <a:r>
              <a:rPr lang="en-US" dirty="0" smtClean="0"/>
              <a:t>Barrier 2: Double Data Entry</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0-#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2000" fill="hold"/>
                                        <p:tgtEl>
                                          <p:spTgt spid="3"/>
                                        </p:tgtEl>
                                        <p:attrNameLst>
                                          <p:attrName>ppt_x</p:attrName>
                                        </p:attrNameLst>
                                      </p:cBhvr>
                                      <p:tavLst>
                                        <p:tav tm="0">
                                          <p:val>
                                            <p:strVal val="#ppt_x"/>
                                          </p:val>
                                        </p:tav>
                                        <p:tav tm="100000">
                                          <p:val>
                                            <p:strVal val="#ppt_x"/>
                                          </p:val>
                                        </p:tav>
                                      </p:tavLst>
                                    </p:anim>
                                    <p:anim calcmode="lin" valueType="num">
                                      <p:cBhvr additive="base">
                                        <p:cTn id="20"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amond(in)">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92162"/>
          </a:xfrm>
        </p:spPr>
        <p:txBody>
          <a:bodyPr>
            <a:noAutofit/>
          </a:bodyPr>
          <a:lstStyle/>
          <a:p>
            <a:r>
              <a:rPr lang="en-US" sz="3600" dirty="0" smtClean="0"/>
              <a:t>Barrier 2: Processes for Eligibility Screening</a:t>
            </a:r>
            <a:endParaRPr lang="en-US" sz="3600" dirty="0"/>
          </a:p>
        </p:txBody>
      </p:sp>
      <p:sp>
        <p:nvSpPr>
          <p:cNvPr id="14" name="Rectangle 13"/>
          <p:cNvSpPr/>
          <p:nvPr/>
        </p:nvSpPr>
        <p:spPr>
          <a:xfrm>
            <a:off x="4191000" y="3581400"/>
            <a:ext cx="6096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1"/>
          <p:cNvGrpSpPr/>
          <p:nvPr/>
        </p:nvGrpSpPr>
        <p:grpSpPr>
          <a:xfrm>
            <a:off x="152400" y="1123950"/>
            <a:ext cx="3810000" cy="5276850"/>
            <a:chOff x="152400" y="1123950"/>
            <a:chExt cx="3810000" cy="5276850"/>
          </a:xfrm>
        </p:grpSpPr>
        <p:pic>
          <p:nvPicPr>
            <p:cNvPr id="7" name="Picture 6" descr="JNC Fin Screening.jpg"/>
            <p:cNvPicPr>
              <a:picLocks noChangeAspect="1"/>
            </p:cNvPicPr>
            <p:nvPr/>
          </p:nvPicPr>
          <p:blipFill>
            <a:blip r:embed="rId3"/>
            <a:stretch>
              <a:fillRect/>
            </a:stretch>
          </p:blipFill>
          <p:spPr>
            <a:xfrm>
              <a:off x="152400" y="1123950"/>
              <a:ext cx="3810000" cy="5276850"/>
            </a:xfrm>
            <a:prstGeom prst="rect">
              <a:avLst/>
            </a:prstGeom>
          </p:spPr>
        </p:pic>
        <p:sp>
          <p:nvSpPr>
            <p:cNvPr id="8" name="TextBox 7"/>
            <p:cNvSpPr txBox="1"/>
            <p:nvPr/>
          </p:nvSpPr>
          <p:spPr>
            <a:xfrm>
              <a:off x="380999" y="1524000"/>
              <a:ext cx="1137635" cy="369332"/>
            </a:xfrm>
            <a:prstGeom prst="rect">
              <a:avLst/>
            </a:prstGeom>
            <a:noFill/>
          </p:spPr>
          <p:txBody>
            <a:bodyPr wrap="square" rtlCol="0">
              <a:spAutoFit/>
            </a:bodyPr>
            <a:lstStyle/>
            <a:p>
              <a:r>
                <a:rPr lang="en-US" dirty="0" smtClean="0"/>
                <a:t>Agency A</a:t>
              </a:r>
              <a:endParaRPr lang="en-US" dirty="0"/>
            </a:p>
          </p:txBody>
        </p:sp>
      </p:grpSp>
      <p:grpSp>
        <p:nvGrpSpPr>
          <p:cNvPr id="4" name="Group 10"/>
          <p:cNvGrpSpPr/>
          <p:nvPr/>
        </p:nvGrpSpPr>
        <p:grpSpPr>
          <a:xfrm>
            <a:off x="4400550" y="1143000"/>
            <a:ext cx="4667250" cy="4295775"/>
            <a:chOff x="4400550" y="1143000"/>
            <a:chExt cx="4667250" cy="4295775"/>
          </a:xfrm>
        </p:grpSpPr>
        <p:pic>
          <p:nvPicPr>
            <p:cNvPr id="17" name="Picture 16" descr="HAS Cares Screening Flowchart.jpg"/>
            <p:cNvPicPr>
              <a:picLocks noChangeAspect="1"/>
            </p:cNvPicPr>
            <p:nvPr/>
          </p:nvPicPr>
          <p:blipFill>
            <a:blip r:embed="rId4"/>
            <a:stretch>
              <a:fillRect/>
            </a:stretch>
          </p:blipFill>
          <p:spPr>
            <a:xfrm>
              <a:off x="4400550" y="1143000"/>
              <a:ext cx="4667250" cy="4295775"/>
            </a:xfrm>
            <a:prstGeom prst="rect">
              <a:avLst/>
            </a:prstGeom>
          </p:spPr>
        </p:pic>
        <p:sp>
          <p:nvSpPr>
            <p:cNvPr id="10" name="TextBox 9"/>
            <p:cNvSpPr txBox="1"/>
            <p:nvPr/>
          </p:nvSpPr>
          <p:spPr>
            <a:xfrm>
              <a:off x="4876800" y="2362200"/>
              <a:ext cx="1046762" cy="369332"/>
            </a:xfrm>
            <a:prstGeom prst="rect">
              <a:avLst/>
            </a:prstGeom>
            <a:noFill/>
          </p:spPr>
          <p:txBody>
            <a:bodyPr wrap="square" rtlCol="0">
              <a:spAutoFit/>
            </a:bodyPr>
            <a:lstStyle/>
            <a:p>
              <a:r>
                <a:rPr lang="en-US" dirty="0" smtClean="0"/>
                <a:t>Agency B</a:t>
              </a:r>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74638"/>
            <a:ext cx="2590800" cy="3535362"/>
          </a:xfrm>
        </p:spPr>
        <p:txBody>
          <a:bodyPr>
            <a:normAutofit/>
          </a:bodyPr>
          <a:lstStyle/>
          <a:p>
            <a:pPr algn="l"/>
            <a:r>
              <a:rPr lang="en-US" sz="3600" dirty="0" smtClean="0"/>
              <a:t>Barrier 3: Multiple Intake Processes</a:t>
            </a:r>
            <a:br>
              <a:rPr lang="en-US" sz="3600" dirty="0" smtClean="0"/>
            </a:br>
            <a:r>
              <a:rPr lang="en-US" sz="3600" dirty="0" smtClean="0"/>
              <a:t>by Location</a:t>
            </a:r>
            <a:endParaRPr lang="en-US" sz="3600" dirty="0"/>
          </a:p>
        </p:txBody>
      </p:sp>
      <p:pic>
        <p:nvPicPr>
          <p:cNvPr id="4" name="Content Placeholder 3" descr="Best Care Flowchart_Multi Processes.jpg"/>
          <p:cNvPicPr>
            <a:picLocks noGrp="1" noChangeAspect="1"/>
          </p:cNvPicPr>
          <p:nvPr>
            <p:ph idx="1"/>
          </p:nvPr>
        </p:nvPicPr>
        <p:blipFill>
          <a:blip r:embed="rId2"/>
          <a:stretch>
            <a:fillRect/>
          </a:stretch>
        </p:blipFill>
        <p:spPr>
          <a:xfrm>
            <a:off x="3244004" y="30480"/>
            <a:ext cx="5442796" cy="6675120"/>
          </a:xfr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descr="HAS Cares Flowchart Multi Process.jpg"/>
          <p:cNvPicPr>
            <a:picLocks noGrp="1" noChangeAspect="1"/>
          </p:cNvPicPr>
          <p:nvPr>
            <p:ph idx="1"/>
          </p:nvPr>
        </p:nvPicPr>
        <p:blipFill>
          <a:blip r:embed="rId2"/>
          <a:stretch>
            <a:fillRect/>
          </a:stretch>
        </p:blipFill>
        <p:spPr>
          <a:xfrm>
            <a:off x="3610801" y="76200"/>
            <a:ext cx="5228399" cy="6675120"/>
          </a:xfrm>
        </p:spPr>
      </p:pic>
      <p:sp>
        <p:nvSpPr>
          <p:cNvPr id="8" name="Title 4"/>
          <p:cNvSpPr txBox="1">
            <a:spLocks/>
          </p:cNvSpPr>
          <p:nvPr/>
        </p:nvSpPr>
        <p:spPr>
          <a:xfrm>
            <a:off x="228600" y="304800"/>
            <a:ext cx="2743200" cy="41910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Barrier 4: Multiple Intake Processes by Level of Care</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4322" name="Picture 3" descr="MP900431168.JPG"/>
          <p:cNvPicPr>
            <a:picLocks noChangeAspect="1"/>
          </p:cNvPicPr>
          <p:nvPr/>
        </p:nvPicPr>
        <p:blipFill>
          <a:blip r:embed="rId3"/>
          <a:srcRect/>
          <a:stretch>
            <a:fillRect/>
          </a:stretch>
        </p:blipFill>
        <p:spPr bwMode="auto">
          <a:xfrm>
            <a:off x="0" y="0"/>
            <a:ext cx="11277600" cy="10456863"/>
          </a:xfrm>
          <a:prstGeom prst="rect">
            <a:avLst/>
          </a:prstGeom>
          <a:noFill/>
          <a:ln w="9525">
            <a:noFill/>
            <a:miter lim="800000"/>
            <a:headEnd/>
            <a:tailEnd/>
          </a:ln>
        </p:spPr>
      </p:pic>
      <p:sp>
        <p:nvSpPr>
          <p:cNvPr id="5122" name="Rectangle 2"/>
          <p:cNvSpPr>
            <a:spLocks noGrp="1" noChangeArrowheads="1"/>
          </p:cNvSpPr>
          <p:nvPr>
            <p:ph type="title"/>
          </p:nvPr>
        </p:nvSpPr>
        <p:spPr bwMode="auto">
          <a:xfrm>
            <a:off x="-76200" y="304800"/>
            <a:ext cx="4953000" cy="1143000"/>
          </a:xfrm>
          <a:ln>
            <a:miter lim="800000"/>
            <a:headEnd/>
            <a:tailEnd/>
          </a:ln>
        </p:spPr>
        <p:txBody>
          <a:bodyPr wrap="square" lIns="91440" tIns="45720" rIns="91440" bIns="45720" numCol="1" anchor="t" anchorCtr="0" compatLnSpc="1">
            <a:prstTxWarp prst="textNoShape">
              <a:avLst/>
            </a:prstTxWarp>
            <a:normAutofit/>
          </a:bodyPr>
          <a:lstStyle/>
          <a:p>
            <a:pPr>
              <a:defRPr/>
            </a:pPr>
            <a:r>
              <a:rPr lang="en-US" sz="3600" b="1" u="sng" dirty="0" smtClean="0">
                <a:solidFill>
                  <a:schemeClr val="tx1"/>
                </a:solidFill>
              </a:rPr>
              <a:t>Assignment</a:t>
            </a:r>
          </a:p>
        </p:txBody>
      </p:sp>
      <p:sp>
        <p:nvSpPr>
          <p:cNvPr id="184324" name="Rectangle 3"/>
          <p:cNvSpPr>
            <a:spLocks noGrp="1" noChangeArrowheads="1"/>
          </p:cNvSpPr>
          <p:nvPr>
            <p:ph type="body" idx="1"/>
          </p:nvPr>
        </p:nvSpPr>
        <p:spPr bwMode="auto">
          <a:xfrm>
            <a:off x="381001" y="1358990"/>
            <a:ext cx="3548862" cy="1641453"/>
          </a:xfrm>
          <a:noFill/>
          <a:ln>
            <a:miter lim="800000"/>
            <a:headEnd/>
            <a:tailEnd/>
          </a:ln>
        </p:spPr>
        <p:txBody>
          <a:bodyPr wrap="square" lIns="91440" tIns="45720" rIns="91440" bIns="45720" numCol="1" anchor="t" anchorCtr="0" compatLnSpc="1">
            <a:prstTxWarp prst="textNoShape">
              <a:avLst/>
            </a:prstTxWarp>
            <a:normAutofit/>
          </a:bodyPr>
          <a:lstStyle/>
          <a:p>
            <a:pPr>
              <a:buFontTx/>
              <a:buNone/>
            </a:pPr>
            <a:r>
              <a:rPr lang="en-US" sz="2800" dirty="0" smtClean="0"/>
              <a:t>Flowchart the process using results from a walk-through</a:t>
            </a:r>
          </a:p>
        </p:txBody>
      </p:sp>
      <p:sp>
        <p:nvSpPr>
          <p:cNvPr id="184325" name="Oval 4"/>
          <p:cNvSpPr>
            <a:spLocks noChangeArrowheads="1"/>
          </p:cNvSpPr>
          <p:nvPr/>
        </p:nvSpPr>
        <p:spPr bwMode="auto">
          <a:xfrm rot="-285719">
            <a:off x="4060825" y="2420938"/>
            <a:ext cx="1439863" cy="609600"/>
          </a:xfrm>
          <a:prstGeom prst="ellipse">
            <a:avLst/>
          </a:prstGeom>
          <a:solidFill>
            <a:srgbClr val="00B050"/>
          </a:solidFill>
          <a:ln w="9525">
            <a:noFill/>
            <a:round/>
            <a:headEnd/>
            <a:tailEnd/>
          </a:ln>
        </p:spPr>
        <p:txBody>
          <a:bodyPr>
            <a:prstTxWarp prst="textNoShape">
              <a:avLst/>
            </a:prstTxWarp>
          </a:bodyPr>
          <a:lstStyle/>
          <a:p>
            <a:pPr algn="ctr" eaLnBrk="0" hangingPunct="0"/>
            <a:r>
              <a:rPr lang="en-US" sz="2000" b="1" i="0">
                <a:solidFill>
                  <a:schemeClr val="bg1"/>
                </a:solidFill>
                <a:latin typeface="Arial" pitchFamily="1" charset="0"/>
                <a:ea typeface="Arial" pitchFamily="1" charset="0"/>
                <a:cs typeface="Arial" pitchFamily="1" charset="0"/>
              </a:rPr>
              <a:t>START</a:t>
            </a:r>
          </a:p>
        </p:txBody>
      </p:sp>
      <p:sp>
        <p:nvSpPr>
          <p:cNvPr id="184326" name="Oval 5"/>
          <p:cNvSpPr>
            <a:spLocks noChangeArrowheads="1"/>
          </p:cNvSpPr>
          <p:nvPr/>
        </p:nvSpPr>
        <p:spPr bwMode="auto">
          <a:xfrm>
            <a:off x="5722938" y="4953000"/>
            <a:ext cx="1439862" cy="609600"/>
          </a:xfrm>
          <a:prstGeom prst="ellipse">
            <a:avLst/>
          </a:prstGeom>
          <a:solidFill>
            <a:srgbClr val="FF0000"/>
          </a:solidFill>
          <a:ln w="9525">
            <a:noFill/>
            <a:round/>
            <a:headEnd/>
            <a:tailEnd/>
          </a:ln>
        </p:spPr>
        <p:txBody>
          <a:bodyPr>
            <a:prstTxWarp prst="textNoShape">
              <a:avLst/>
            </a:prstTxWarp>
          </a:bodyPr>
          <a:lstStyle/>
          <a:p>
            <a:pPr algn="ctr" eaLnBrk="0" hangingPunct="0"/>
            <a:r>
              <a:rPr lang="en-US" sz="2000" b="1" i="0">
                <a:solidFill>
                  <a:schemeClr val="bg1"/>
                </a:solidFill>
                <a:latin typeface="Arial" pitchFamily="1" charset="0"/>
                <a:ea typeface="Arial" pitchFamily="1" charset="0"/>
                <a:cs typeface="Arial" pitchFamily="1" charset="0"/>
              </a:rPr>
              <a:t>END</a:t>
            </a:r>
          </a:p>
        </p:txBody>
      </p:sp>
      <p:sp>
        <p:nvSpPr>
          <p:cNvPr id="184327" name="TextBox 6"/>
          <p:cNvSpPr txBox="1">
            <a:spLocks noChangeArrowheads="1"/>
          </p:cNvSpPr>
          <p:nvPr/>
        </p:nvSpPr>
        <p:spPr bwMode="auto">
          <a:xfrm rot="-595233">
            <a:off x="4160838" y="1201738"/>
            <a:ext cx="4065587" cy="893762"/>
          </a:xfrm>
          <a:prstGeom prst="rect">
            <a:avLst/>
          </a:prstGeom>
          <a:noFill/>
          <a:ln w="9525">
            <a:noFill/>
            <a:miter lim="800000"/>
            <a:headEnd/>
            <a:tailEnd/>
          </a:ln>
        </p:spPr>
        <p:txBody>
          <a:bodyPr wrap="none">
            <a:prstTxWarp prst="textNoShape">
              <a:avLst/>
            </a:prstTxWarp>
            <a:spAutoFit/>
          </a:bodyPr>
          <a:lstStyle/>
          <a:p>
            <a:r>
              <a:rPr lang="en-US" sz="2600" dirty="0">
                <a:solidFill>
                  <a:srgbClr val="005684"/>
                </a:solidFill>
                <a:latin typeface="Arial" pitchFamily="1" charset="0"/>
                <a:ea typeface="Arial" pitchFamily="1" charset="0"/>
                <a:cs typeface="Arial" pitchFamily="1" charset="0"/>
              </a:rPr>
              <a:t>Customer’s 1</a:t>
            </a:r>
            <a:r>
              <a:rPr lang="en-US" sz="2600" baseline="30000" dirty="0">
                <a:solidFill>
                  <a:srgbClr val="005684"/>
                </a:solidFill>
                <a:latin typeface="Arial" pitchFamily="1" charset="0"/>
                <a:ea typeface="Arial" pitchFamily="1" charset="0"/>
                <a:cs typeface="Arial" pitchFamily="1" charset="0"/>
              </a:rPr>
              <a:t>st</a:t>
            </a:r>
            <a:r>
              <a:rPr lang="en-US" sz="2600" dirty="0">
                <a:solidFill>
                  <a:srgbClr val="005684"/>
                </a:solidFill>
                <a:latin typeface="Arial" pitchFamily="1" charset="0"/>
                <a:ea typeface="Arial" pitchFamily="1" charset="0"/>
                <a:cs typeface="Arial" pitchFamily="1" charset="0"/>
              </a:rPr>
              <a:t> phone</a:t>
            </a:r>
          </a:p>
          <a:p>
            <a:r>
              <a:rPr lang="en-US" sz="2600" dirty="0">
                <a:solidFill>
                  <a:srgbClr val="005684"/>
                </a:solidFill>
                <a:latin typeface="Arial" pitchFamily="1" charset="0"/>
                <a:ea typeface="Arial" pitchFamily="1" charset="0"/>
                <a:cs typeface="Arial" pitchFamily="1" charset="0"/>
              </a:rPr>
              <a:t>call to intake appointment.</a:t>
            </a:r>
          </a:p>
        </p:txBody>
      </p:sp>
      <p:grpSp>
        <p:nvGrpSpPr>
          <p:cNvPr id="2" name="Group 18"/>
          <p:cNvGrpSpPr>
            <a:grpSpLocks/>
          </p:cNvGrpSpPr>
          <p:nvPr/>
        </p:nvGrpSpPr>
        <p:grpSpPr bwMode="auto">
          <a:xfrm>
            <a:off x="6019800" y="3733800"/>
            <a:ext cx="1316038" cy="971550"/>
            <a:chOff x="6200512" y="-2133600"/>
            <a:chExt cx="1315552" cy="972312"/>
          </a:xfrm>
        </p:grpSpPr>
        <p:pic>
          <p:nvPicPr>
            <p:cNvPr id="184336" name="Picture 5"/>
            <p:cNvPicPr>
              <a:picLocks noChangeAspect="1" noChangeArrowheads="1"/>
            </p:cNvPicPr>
            <p:nvPr/>
          </p:nvPicPr>
          <p:blipFill>
            <a:blip r:embed="rId4"/>
            <a:srcRect l="8800" t="11200" r="11200" b="10400"/>
            <a:stretch>
              <a:fillRect/>
            </a:stretch>
          </p:blipFill>
          <p:spPr bwMode="auto">
            <a:xfrm>
              <a:off x="6381404" y="-2133600"/>
              <a:ext cx="992155" cy="972312"/>
            </a:xfrm>
            <a:prstGeom prst="rect">
              <a:avLst/>
            </a:prstGeom>
            <a:noFill/>
            <a:ln w="9525">
              <a:noFill/>
              <a:miter lim="800000"/>
              <a:headEnd/>
              <a:tailEnd/>
            </a:ln>
          </p:spPr>
        </p:pic>
        <p:sp>
          <p:nvSpPr>
            <p:cNvPr id="184337" name="TextBox 12"/>
            <p:cNvSpPr txBox="1">
              <a:spLocks noChangeArrowheads="1"/>
            </p:cNvSpPr>
            <p:nvPr/>
          </p:nvSpPr>
          <p:spPr bwMode="auto">
            <a:xfrm rot="-284854">
              <a:off x="6200512" y="-2012722"/>
              <a:ext cx="1315552" cy="738664"/>
            </a:xfrm>
            <a:prstGeom prst="rect">
              <a:avLst/>
            </a:prstGeom>
            <a:noFill/>
            <a:ln w="9525">
              <a:noFill/>
              <a:miter lim="800000"/>
              <a:headEnd/>
              <a:tailEnd/>
            </a:ln>
          </p:spPr>
          <p:txBody>
            <a:bodyPr>
              <a:prstTxWarp prst="textNoShape">
                <a:avLst/>
              </a:prstTxWarp>
              <a:spAutoFit/>
            </a:bodyPr>
            <a:lstStyle/>
            <a:p>
              <a:pPr algn="ctr"/>
              <a:r>
                <a:rPr lang="en-US" sz="1400" b="1" i="0">
                  <a:latin typeface="Arial" pitchFamily="1" charset="0"/>
                  <a:ea typeface="Arial" pitchFamily="1" charset="0"/>
                  <a:cs typeface="Arial" pitchFamily="1" charset="0"/>
                </a:rPr>
                <a:t>Intake</a:t>
              </a:r>
            </a:p>
            <a:p>
              <a:pPr algn="ctr"/>
              <a:r>
                <a:rPr lang="en-US" sz="1400" b="1" i="0">
                  <a:latin typeface="Arial" pitchFamily="1" charset="0"/>
                  <a:ea typeface="Arial" pitchFamily="1" charset="0"/>
                  <a:cs typeface="Arial" pitchFamily="1" charset="0"/>
                </a:rPr>
                <a:t>appt.</a:t>
              </a:r>
            </a:p>
            <a:p>
              <a:pPr algn="ctr"/>
              <a:r>
                <a:rPr lang="en-US" sz="1400" b="1" i="0">
                  <a:latin typeface="Arial" pitchFamily="1" charset="0"/>
                  <a:ea typeface="Arial" pitchFamily="1" charset="0"/>
                  <a:cs typeface="Arial" pitchFamily="1" charset="0"/>
                </a:rPr>
                <a:t>completed</a:t>
              </a:r>
            </a:p>
          </p:txBody>
        </p:sp>
      </p:grpSp>
      <p:grpSp>
        <p:nvGrpSpPr>
          <p:cNvPr id="3" name="Group 15"/>
          <p:cNvGrpSpPr>
            <a:grpSpLocks/>
          </p:cNvGrpSpPr>
          <p:nvPr/>
        </p:nvGrpSpPr>
        <p:grpSpPr bwMode="auto">
          <a:xfrm>
            <a:off x="3962400" y="3200400"/>
            <a:ext cx="1316038" cy="971550"/>
            <a:chOff x="1905000" y="-1524000"/>
            <a:chExt cx="1315552" cy="972312"/>
          </a:xfrm>
        </p:grpSpPr>
        <p:pic>
          <p:nvPicPr>
            <p:cNvPr id="184334" name="Picture 5"/>
            <p:cNvPicPr>
              <a:picLocks noChangeAspect="1" noChangeArrowheads="1"/>
            </p:cNvPicPr>
            <p:nvPr/>
          </p:nvPicPr>
          <p:blipFill>
            <a:blip r:embed="rId4"/>
            <a:srcRect l="8800" t="11200" r="11200" b="10400"/>
            <a:stretch>
              <a:fillRect/>
            </a:stretch>
          </p:blipFill>
          <p:spPr bwMode="auto">
            <a:xfrm>
              <a:off x="2057400" y="-1524000"/>
              <a:ext cx="992155" cy="972312"/>
            </a:xfrm>
            <a:prstGeom prst="rect">
              <a:avLst/>
            </a:prstGeom>
            <a:noFill/>
            <a:ln w="9525">
              <a:noFill/>
              <a:miter lim="800000"/>
              <a:headEnd/>
              <a:tailEnd/>
            </a:ln>
          </p:spPr>
        </p:pic>
        <p:sp>
          <p:nvSpPr>
            <p:cNvPr id="184335" name="TextBox 14"/>
            <p:cNvSpPr txBox="1">
              <a:spLocks noChangeArrowheads="1"/>
            </p:cNvSpPr>
            <p:nvPr/>
          </p:nvSpPr>
          <p:spPr bwMode="auto">
            <a:xfrm rot="332213">
              <a:off x="1905000" y="-1410008"/>
              <a:ext cx="1315552" cy="738664"/>
            </a:xfrm>
            <a:prstGeom prst="rect">
              <a:avLst/>
            </a:prstGeom>
            <a:noFill/>
            <a:ln w="9525">
              <a:noFill/>
              <a:miter lim="800000"/>
              <a:headEnd/>
              <a:tailEnd/>
            </a:ln>
          </p:spPr>
          <p:txBody>
            <a:bodyPr>
              <a:prstTxWarp prst="textNoShape">
                <a:avLst/>
              </a:prstTxWarp>
              <a:spAutoFit/>
            </a:bodyPr>
            <a:lstStyle/>
            <a:p>
              <a:pPr algn="ctr"/>
              <a:r>
                <a:rPr lang="en-US" sz="1400" b="1" i="0">
                  <a:latin typeface="Arial" pitchFamily="1" charset="0"/>
                  <a:ea typeface="Arial" pitchFamily="1" charset="0"/>
                  <a:cs typeface="Arial" pitchFamily="1" charset="0"/>
                </a:rPr>
                <a:t>Customer</a:t>
              </a:r>
            </a:p>
            <a:p>
              <a:pPr algn="ctr"/>
              <a:r>
                <a:rPr lang="en-US" sz="1400" b="1" i="0">
                  <a:latin typeface="Arial" pitchFamily="1" charset="0"/>
                  <a:ea typeface="Arial" pitchFamily="1" charset="0"/>
                  <a:cs typeface="Arial" pitchFamily="1" charset="0"/>
                </a:rPr>
                <a:t>calls</a:t>
              </a:r>
            </a:p>
            <a:p>
              <a:pPr algn="ctr"/>
              <a:r>
                <a:rPr lang="en-US" sz="1400" b="1" i="0">
                  <a:latin typeface="Arial" pitchFamily="1" charset="0"/>
                  <a:ea typeface="Arial" pitchFamily="1" charset="0"/>
                  <a:cs typeface="Arial" pitchFamily="1" charset="0"/>
                </a:rPr>
                <a:t>office</a:t>
              </a:r>
            </a:p>
          </p:txBody>
        </p:sp>
      </p:grpSp>
      <p:sp>
        <p:nvSpPr>
          <p:cNvPr id="18" name="Rectangle 3"/>
          <p:cNvSpPr txBox="1">
            <a:spLocks noChangeArrowheads="1"/>
          </p:cNvSpPr>
          <p:nvPr/>
        </p:nvSpPr>
        <p:spPr bwMode="auto">
          <a:xfrm>
            <a:off x="248665" y="3048001"/>
            <a:ext cx="3321458" cy="5095458"/>
          </a:xfrm>
          <a:prstGeom prst="rect">
            <a:avLst/>
          </a:prstGeom>
          <a:noFill/>
          <a:ln>
            <a:miter lim="800000"/>
            <a:headEnd/>
            <a:tailEnd/>
          </a:ln>
        </p:spPr>
        <p:txBody>
          <a:bodyPr>
            <a:prstTxWarp prst="textNoShape">
              <a:avLst/>
            </a:prstTxWarp>
          </a:bodyPr>
          <a:lstStyle/>
          <a:p>
            <a:pPr marL="342900" indent="-342900" eaLnBrk="0" hangingPunct="0">
              <a:spcBef>
                <a:spcPct val="20000"/>
              </a:spcBef>
              <a:defRPr/>
            </a:pPr>
            <a:r>
              <a:rPr lang="en-US" sz="2400" kern="0" dirty="0" smtClean="0">
                <a:ea typeface="ＭＳ Ｐゴシック" pitchFamily="-65" charset="-128"/>
                <a:cs typeface="ＭＳ Ｐゴシック" pitchFamily="-65" charset="-128"/>
              </a:rPr>
              <a:t>Remember to:</a:t>
            </a:r>
            <a:endParaRPr lang="en-US" sz="2400" b="1" i="0" kern="0" dirty="0" smtClean="0">
              <a:solidFill>
                <a:srgbClr val="005684"/>
              </a:solidFill>
              <a:latin typeface="+mn-lt"/>
              <a:ea typeface="ＭＳ Ｐゴシック" pitchFamily="-65" charset="-128"/>
              <a:cs typeface="ＭＳ Ｐゴシック" pitchFamily="-65" charset="-128"/>
            </a:endParaRPr>
          </a:p>
          <a:p>
            <a:pPr marL="342900" indent="-342900" eaLnBrk="0" hangingPunct="0">
              <a:spcBef>
                <a:spcPct val="20000"/>
              </a:spcBef>
              <a:defRPr/>
            </a:pPr>
            <a:r>
              <a:rPr lang="en-US" sz="2400" b="1" i="0" kern="0" dirty="0" smtClean="0">
                <a:solidFill>
                  <a:srgbClr val="005684"/>
                </a:solidFill>
                <a:latin typeface="+mn-lt"/>
                <a:ea typeface="ＭＳ Ｐゴシック" pitchFamily="-65" charset="-128"/>
                <a:cs typeface="ＭＳ Ｐゴシック" pitchFamily="-65" charset="-128"/>
              </a:rPr>
              <a:t>Title</a:t>
            </a:r>
            <a:r>
              <a:rPr lang="en-US" sz="2400" i="0" kern="0" dirty="0" smtClean="0">
                <a:latin typeface="+mn-lt"/>
                <a:ea typeface="ＭＳ Ｐゴシック" pitchFamily="-65" charset="-128"/>
                <a:cs typeface="ＭＳ Ｐゴシック" pitchFamily="-65" charset="-128"/>
              </a:rPr>
              <a:t> </a:t>
            </a:r>
            <a:r>
              <a:rPr lang="en-US" sz="2400" i="0" kern="0" dirty="0">
                <a:latin typeface="+mn-lt"/>
                <a:ea typeface="ＭＳ Ｐゴシック" pitchFamily="-65" charset="-128"/>
                <a:cs typeface="ＭＳ Ｐゴシック" pitchFamily="-65" charset="-128"/>
              </a:rPr>
              <a:t>the process</a:t>
            </a:r>
          </a:p>
          <a:p>
            <a:pPr marL="342900" indent="-342900" eaLnBrk="0" hangingPunct="0">
              <a:spcBef>
                <a:spcPct val="20000"/>
              </a:spcBef>
              <a:defRPr/>
            </a:pPr>
            <a:r>
              <a:rPr lang="en-US" sz="2400" i="0" kern="0" dirty="0">
                <a:latin typeface="+mn-lt"/>
                <a:ea typeface="ＭＳ Ｐゴシック" pitchFamily="-65" charset="-128"/>
                <a:cs typeface="ＭＳ Ｐゴシック" pitchFamily="-65" charset="-128"/>
              </a:rPr>
              <a:t>you </a:t>
            </a:r>
            <a:r>
              <a:rPr lang="en-US" sz="2400" i="0" kern="0" dirty="0" smtClean="0">
                <a:latin typeface="+mn-lt"/>
                <a:ea typeface="ＭＳ Ｐゴシック" pitchFamily="-65" charset="-128"/>
                <a:cs typeface="ＭＳ Ｐゴシック" pitchFamily="-65" charset="-128"/>
              </a:rPr>
              <a:t>are flowcharting.</a:t>
            </a:r>
          </a:p>
          <a:p>
            <a:pPr>
              <a:buFontTx/>
              <a:buNone/>
            </a:pPr>
            <a:endParaRPr lang="en-US" sz="2400" b="1" i="0" kern="0" dirty="0" smtClean="0">
              <a:solidFill>
                <a:srgbClr val="005684"/>
              </a:solidFill>
              <a:latin typeface="+mn-lt"/>
              <a:ea typeface="ＭＳ Ｐゴシック" pitchFamily="-65" charset="-128"/>
              <a:cs typeface="ＭＳ Ｐゴシック" pitchFamily="-65" charset="-128"/>
            </a:endParaRPr>
          </a:p>
          <a:p>
            <a:pPr>
              <a:buFontTx/>
              <a:buNone/>
            </a:pPr>
            <a:r>
              <a:rPr lang="en-US" sz="2400" b="1" i="0" kern="0" dirty="0" smtClean="0">
                <a:solidFill>
                  <a:srgbClr val="005684"/>
                </a:solidFill>
                <a:latin typeface="+mn-lt"/>
                <a:ea typeface="ＭＳ Ｐゴシック" pitchFamily="-65" charset="-128"/>
                <a:cs typeface="ＭＳ Ｐゴシック" pitchFamily="-65" charset="-128"/>
              </a:rPr>
              <a:t>Identify </a:t>
            </a:r>
            <a:r>
              <a:rPr lang="en-US" sz="2400" dirty="0" smtClean="0"/>
              <a:t>where does the</a:t>
            </a:r>
          </a:p>
          <a:p>
            <a:pPr>
              <a:buFontTx/>
              <a:buNone/>
            </a:pPr>
            <a:r>
              <a:rPr lang="en-US" sz="2400" dirty="0" smtClean="0"/>
              <a:t>process </a:t>
            </a:r>
            <a:r>
              <a:rPr lang="en-US" sz="2400" b="1" dirty="0" smtClean="0">
                <a:solidFill>
                  <a:srgbClr val="00B050"/>
                </a:solidFill>
              </a:rPr>
              <a:t>begin</a:t>
            </a:r>
            <a:r>
              <a:rPr lang="en-US" sz="2400" dirty="0" smtClean="0"/>
              <a:t>? And where does the</a:t>
            </a:r>
          </a:p>
          <a:p>
            <a:pPr>
              <a:buFontTx/>
              <a:buNone/>
            </a:pPr>
            <a:r>
              <a:rPr lang="en-US" sz="2400" dirty="0" smtClean="0"/>
              <a:t>process </a:t>
            </a:r>
            <a:r>
              <a:rPr lang="en-US" sz="2400" b="1" dirty="0" smtClean="0">
                <a:solidFill>
                  <a:srgbClr val="FF0000"/>
                </a:solidFill>
              </a:rPr>
              <a:t>end</a:t>
            </a:r>
            <a:r>
              <a:rPr lang="en-US" sz="2400" dirty="0" smtClean="0"/>
              <a:t>?</a:t>
            </a:r>
          </a:p>
          <a:p>
            <a:pPr marL="342900" indent="-342900" eaLnBrk="0" hangingPunct="0">
              <a:spcBef>
                <a:spcPct val="20000"/>
              </a:spcBef>
              <a:defRPr/>
            </a:pPr>
            <a:endParaRPr lang="en-US" sz="2400" i="0" kern="0" dirty="0" smtClean="0">
              <a:latin typeface="+mn-lt"/>
              <a:ea typeface="ＭＳ Ｐゴシック" pitchFamily="-65" charset="-128"/>
              <a:cs typeface="ＭＳ Ｐゴシック" pitchFamily="-65" charset="-128"/>
            </a:endParaRPr>
          </a:p>
          <a:p>
            <a:pPr marL="342900" indent="-342900" eaLnBrk="0" hangingPunct="0">
              <a:spcBef>
                <a:spcPct val="20000"/>
              </a:spcBef>
              <a:defRPr/>
            </a:pPr>
            <a:endParaRPr lang="en-US" sz="2400" i="0" kern="0" dirty="0">
              <a:latin typeface="+mn-lt"/>
              <a:ea typeface="ＭＳ Ｐゴシック" pitchFamily="-65" charset="-128"/>
              <a:cs typeface="ＭＳ Ｐゴシック" pitchFamily="-65" charset="-128"/>
            </a:endParaRPr>
          </a:p>
        </p:txBody>
      </p:sp>
      <p:cxnSp>
        <p:nvCxnSpPr>
          <p:cNvPr id="184331" name="Straight Arrow Connector 20"/>
          <p:cNvCxnSpPr>
            <a:cxnSpLocks noChangeShapeType="1"/>
            <a:endCxn id="184335" idx="0"/>
          </p:cNvCxnSpPr>
          <p:nvPr/>
        </p:nvCxnSpPr>
        <p:spPr bwMode="auto">
          <a:xfrm rot="16200000" flipH="1">
            <a:off x="4479925" y="3140075"/>
            <a:ext cx="268288" cy="84138"/>
          </a:xfrm>
          <a:prstGeom prst="straightConnector1">
            <a:avLst/>
          </a:prstGeom>
          <a:noFill/>
          <a:ln w="25400">
            <a:solidFill>
              <a:schemeClr val="tx1"/>
            </a:solidFill>
            <a:round/>
            <a:headEnd/>
            <a:tailEnd type="arrow" w="med" len="med"/>
          </a:ln>
        </p:spPr>
      </p:cxnSp>
      <p:cxnSp>
        <p:nvCxnSpPr>
          <p:cNvPr id="184332" name="Straight Arrow Connector 21"/>
          <p:cNvCxnSpPr>
            <a:cxnSpLocks noChangeShapeType="1"/>
          </p:cNvCxnSpPr>
          <p:nvPr/>
        </p:nvCxnSpPr>
        <p:spPr bwMode="auto">
          <a:xfrm rot="5400000">
            <a:off x="6346825" y="4786313"/>
            <a:ext cx="344488" cy="68262"/>
          </a:xfrm>
          <a:prstGeom prst="straightConnector1">
            <a:avLst/>
          </a:prstGeom>
          <a:noFill/>
          <a:ln w="25400">
            <a:solidFill>
              <a:schemeClr val="tx1"/>
            </a:solidFill>
            <a:round/>
            <a:headEnd/>
            <a:tailEnd type="arrow" w="med" len="med"/>
          </a:ln>
        </p:spPr>
      </p:cxnSp>
      <p:cxnSp>
        <p:nvCxnSpPr>
          <p:cNvPr id="184333" name="Straight Connector 24"/>
          <p:cNvCxnSpPr>
            <a:cxnSpLocks noChangeShapeType="1"/>
          </p:cNvCxnSpPr>
          <p:nvPr/>
        </p:nvCxnSpPr>
        <p:spPr bwMode="auto">
          <a:xfrm flipV="1">
            <a:off x="4191000" y="1752600"/>
            <a:ext cx="3886200" cy="685800"/>
          </a:xfrm>
          <a:prstGeom prst="line">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74082" name="Title 1"/>
          <p:cNvSpPr>
            <a:spLocks noGrp="1"/>
          </p:cNvSpPr>
          <p:nvPr>
            <p:ph type="ctrTitle"/>
          </p:nvPr>
        </p:nvSpPr>
        <p:spPr>
          <a:xfrm>
            <a:off x="685800" y="304800"/>
            <a:ext cx="7772400" cy="1470025"/>
          </a:xfrm>
        </p:spPr>
        <p:txBody>
          <a:bodyPr anchor="t"/>
          <a:lstStyle/>
          <a:p>
            <a:pPr eaLnBrk="1" hangingPunct="1"/>
            <a:r>
              <a:rPr lang="en-US">
                <a:solidFill>
                  <a:srgbClr val="0070C0"/>
                </a:solidFill>
              </a:rPr>
              <a:t>The Patient Experience (Flowchart)</a:t>
            </a:r>
          </a:p>
        </p:txBody>
      </p:sp>
      <p:sp>
        <p:nvSpPr>
          <p:cNvPr id="174083" name="Subtitle 2"/>
          <p:cNvSpPr>
            <a:spLocks noGrp="1"/>
          </p:cNvSpPr>
          <p:nvPr>
            <p:ph type="subTitle" idx="1"/>
          </p:nvPr>
        </p:nvSpPr>
        <p:spPr>
          <a:xfrm>
            <a:off x="762000" y="1828800"/>
            <a:ext cx="7543800" cy="1752600"/>
          </a:xfrm>
        </p:spPr>
        <p:txBody>
          <a:bodyPr>
            <a:noAutofit/>
          </a:bodyPr>
          <a:lstStyle/>
          <a:p>
            <a:pPr algn="l" eaLnBrk="1" hangingPunct="1">
              <a:buFont typeface="Wingdings" pitchFamily="1" charset="2"/>
              <a:buChar char="§"/>
            </a:pPr>
            <a:r>
              <a:rPr lang="en-US" sz="2400" dirty="0">
                <a:solidFill>
                  <a:schemeClr val="tx1"/>
                </a:solidFill>
              </a:rPr>
              <a:t>What is it like to be your patient?</a:t>
            </a:r>
          </a:p>
          <a:p>
            <a:pPr algn="l" eaLnBrk="1" hangingPunct="1">
              <a:buFont typeface="Wingdings" pitchFamily="1" charset="2"/>
              <a:buChar char="§"/>
            </a:pPr>
            <a:endParaRPr lang="en-US" sz="2400" dirty="0">
              <a:solidFill>
                <a:schemeClr val="tx1"/>
              </a:solidFill>
            </a:endParaRPr>
          </a:p>
          <a:p>
            <a:pPr algn="l" eaLnBrk="1" hangingPunct="1">
              <a:buFont typeface="Wingdings" pitchFamily="1" charset="2"/>
              <a:buChar char="§"/>
            </a:pPr>
            <a:r>
              <a:rPr lang="en-US" sz="2400" dirty="0">
                <a:solidFill>
                  <a:schemeClr val="tx1"/>
                </a:solidFill>
              </a:rPr>
              <a:t>Perform a detailed walkthrough and document your patients experience</a:t>
            </a:r>
          </a:p>
          <a:p>
            <a:pPr algn="l" eaLnBrk="1" hangingPunct="1">
              <a:buFont typeface="Wingdings" pitchFamily="1" charset="2"/>
              <a:buChar char="§"/>
            </a:pPr>
            <a:endParaRPr lang="en-US" sz="2400" dirty="0">
              <a:solidFill>
                <a:schemeClr val="tx1"/>
              </a:solidFill>
            </a:endParaRPr>
          </a:p>
          <a:p>
            <a:pPr algn="l" eaLnBrk="1" hangingPunct="1">
              <a:buFont typeface="Wingdings" pitchFamily="1" charset="2"/>
              <a:buChar char="§"/>
            </a:pPr>
            <a:r>
              <a:rPr lang="en-US" sz="2400" dirty="0">
                <a:solidFill>
                  <a:schemeClr val="tx1"/>
                </a:solidFill>
              </a:rPr>
              <a:t>Evaluate your findings and improve on the process</a:t>
            </a:r>
          </a:p>
          <a:p>
            <a:pPr algn="l" eaLnBrk="1" hangingPunct="1">
              <a:buFont typeface="Wingdings" pitchFamily="1" charset="2"/>
              <a:buChar char="§"/>
            </a:pPr>
            <a:endParaRPr lang="en-US" sz="2400" dirty="0">
              <a:solidFill>
                <a:schemeClr val="tx1"/>
              </a:solidFill>
            </a:endParaRPr>
          </a:p>
          <a:p>
            <a:pPr algn="l" eaLnBrk="1" hangingPunct="1">
              <a:buFont typeface="Wingdings" pitchFamily="1" charset="2"/>
              <a:buChar char="§"/>
            </a:pPr>
            <a:r>
              <a:rPr lang="en-US" sz="2400" dirty="0">
                <a:solidFill>
                  <a:schemeClr val="tx1"/>
                </a:solidFill>
              </a:rPr>
              <a:t>Tie in the ultimate patient experience with the ultimate revenue cycle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bwMode="auto">
          <a:xfrm>
            <a:off x="609600" y="2286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US" smtClean="0"/>
              <a:t>Large Group Discussion</a:t>
            </a:r>
          </a:p>
        </p:txBody>
      </p:sp>
      <p:sp>
        <p:nvSpPr>
          <p:cNvPr id="198659" name="Rectangle 3"/>
          <p:cNvSpPr>
            <a:spLocks noGrp="1" noChangeArrowheads="1"/>
          </p:cNvSpPr>
          <p:nvPr>
            <p:ph type="body" idx="1"/>
          </p:nvPr>
        </p:nvSpPr>
        <p:spPr bwMode="auto">
          <a:xfrm>
            <a:off x="609600" y="1447800"/>
            <a:ext cx="7772400" cy="4114800"/>
          </a:xfrm>
          <a:noFill/>
          <a:ln>
            <a:miter lim="800000"/>
            <a:headEnd/>
            <a:tailEnd/>
          </a:ln>
        </p:spPr>
        <p:txBody>
          <a:bodyPr wrap="square" lIns="91440" tIns="45720" rIns="91440" bIns="45720" numCol="1" anchor="t" anchorCtr="0" compatLnSpc="1">
            <a:prstTxWarp prst="textNoShape">
              <a:avLst/>
            </a:prstTxWarp>
          </a:bodyPr>
          <a:lstStyle/>
          <a:p>
            <a:pPr>
              <a:buFontTx/>
              <a:buNone/>
            </a:pPr>
            <a:r>
              <a:rPr lang="en-US" smtClean="0"/>
              <a:t> 1.  While flowcharting, what did you learn</a:t>
            </a:r>
          </a:p>
          <a:p>
            <a:pPr>
              <a:buFontTx/>
              <a:buNone/>
            </a:pPr>
            <a:r>
              <a:rPr lang="en-US" smtClean="0"/>
              <a:t>      about the steps you took while</a:t>
            </a:r>
          </a:p>
          <a:p>
            <a:pPr>
              <a:buFontTx/>
              <a:buNone/>
            </a:pPr>
            <a:r>
              <a:rPr lang="en-US" smtClean="0"/>
              <a:t>      conducting your walk-through?</a:t>
            </a:r>
          </a:p>
          <a:p>
            <a:endParaRPr lang="en-US" smtClean="0"/>
          </a:p>
          <a:p>
            <a:pPr>
              <a:buFontTx/>
              <a:buNone/>
            </a:pPr>
            <a:r>
              <a:rPr lang="en-US" smtClean="0"/>
              <a:t> 2.  How could you use your flowchart to</a:t>
            </a:r>
          </a:p>
          <a:p>
            <a:pPr>
              <a:buFontTx/>
              <a:buNone/>
            </a:pPr>
            <a:r>
              <a:rPr lang="en-US" smtClean="0"/>
              <a:t>      help engage your organization in the</a:t>
            </a:r>
          </a:p>
          <a:p>
            <a:pPr>
              <a:buFontTx/>
              <a:buNone/>
            </a:pPr>
            <a:r>
              <a:rPr lang="en-US" smtClean="0"/>
              <a:t>      change process?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6130" name="Title 1"/>
          <p:cNvSpPr>
            <a:spLocks noGrp="1"/>
          </p:cNvSpPr>
          <p:nvPr>
            <p:ph type="title"/>
          </p:nvPr>
        </p:nvSpPr>
        <p:spPr bwMode="auto">
          <a:xfrm>
            <a:off x="457200" y="-76200"/>
            <a:ext cx="8229600" cy="1143000"/>
          </a:xfrm>
          <a:noFill/>
          <a:ln>
            <a:miter lim="800000"/>
            <a:headEnd/>
            <a:tailEnd/>
          </a:ln>
        </p:spPr>
        <p:txBody>
          <a:bodyPr wrap="square" lIns="91440" tIns="45720" rIns="91440" bIns="45720" numCol="1" anchor="ctr" anchorCtr="0" compatLnSpc="1">
            <a:prstTxWarp prst="textNoShape">
              <a:avLst/>
            </a:prstTxWarp>
          </a:bodyPr>
          <a:lstStyle/>
          <a:p>
            <a:r>
              <a:rPr lang="en-US" smtClean="0">
                <a:latin typeface="Calibri" pitchFamily="1" charset="0"/>
                <a:ea typeface="Calibri" pitchFamily="1" charset="0"/>
                <a:cs typeface="Calibri" pitchFamily="1" charset="0"/>
              </a:rPr>
              <a:t>What is workflow?</a:t>
            </a:r>
          </a:p>
        </p:txBody>
      </p:sp>
      <p:sp>
        <p:nvSpPr>
          <p:cNvPr id="176131" name="Rectangle 7"/>
          <p:cNvSpPr>
            <a:spLocks noChangeArrowheads="1"/>
          </p:cNvSpPr>
          <p:nvPr/>
        </p:nvSpPr>
        <p:spPr bwMode="auto">
          <a:xfrm>
            <a:off x="1651000" y="6565900"/>
            <a:ext cx="7391400" cy="152400"/>
          </a:xfrm>
          <a:prstGeom prst="rect">
            <a:avLst/>
          </a:prstGeom>
          <a:solidFill>
            <a:schemeClr val="bg1"/>
          </a:solidFill>
          <a:ln w="9525">
            <a:noFill/>
            <a:round/>
            <a:headEnd/>
            <a:tailEnd/>
          </a:ln>
        </p:spPr>
        <p:txBody>
          <a:bodyPr>
            <a:prstTxWarp prst="textNoShape">
              <a:avLst/>
            </a:prstTxWarp>
          </a:bodyPr>
          <a:lstStyle/>
          <a:p>
            <a:pPr eaLnBrk="0" hangingPunct="0"/>
            <a:endParaRPr lang="en-US"/>
          </a:p>
        </p:txBody>
      </p:sp>
      <p:sp>
        <p:nvSpPr>
          <p:cNvPr id="8" name="Content Placeholder 2"/>
          <p:cNvSpPr txBox="1">
            <a:spLocks/>
          </p:cNvSpPr>
          <p:nvPr/>
        </p:nvSpPr>
        <p:spPr bwMode="auto">
          <a:xfrm>
            <a:off x="228600" y="990600"/>
            <a:ext cx="8458200" cy="1295400"/>
          </a:xfrm>
          <a:prstGeom prst="rect">
            <a:avLst/>
          </a:prstGeom>
          <a:noFill/>
          <a:ln>
            <a:miter lim="800000"/>
            <a:headEnd/>
            <a:tailEnd/>
          </a:ln>
        </p:spPr>
        <p:txBody>
          <a:bodyPr>
            <a:prstTxWarp prst="textNoShape">
              <a:avLst/>
            </a:prstTxWarp>
          </a:bodyPr>
          <a:lstStyle/>
          <a:p>
            <a:pPr marL="742950" lvl="1" indent="-285750" algn="ctr" eaLnBrk="0" hangingPunct="0">
              <a:spcBef>
                <a:spcPct val="20000"/>
              </a:spcBef>
              <a:defRPr/>
            </a:pPr>
            <a:r>
              <a:rPr lang="en-US" sz="3200" kern="0" dirty="0">
                <a:latin typeface="Calibri"/>
                <a:ea typeface="ＭＳ Ｐゴシック" charset="-128"/>
                <a:cs typeface="Calibri"/>
              </a:rPr>
              <a:t>“The flow or progress of work done by a company, industry, department, or person.”</a:t>
            </a:r>
            <a:endParaRPr lang="en-US" sz="3200" kern="0" dirty="0">
              <a:latin typeface="Calibri"/>
              <a:ea typeface="Calibri" pitchFamily="-105" charset="0"/>
              <a:cs typeface="Calibri"/>
            </a:endParaRPr>
          </a:p>
        </p:txBody>
      </p:sp>
      <p:pic>
        <p:nvPicPr>
          <p:cNvPr id="23" name="Picture 22"/>
          <p:cNvPicPr>
            <a:picLocks noChangeAspect="1"/>
          </p:cNvPicPr>
          <p:nvPr/>
        </p:nvPicPr>
        <p:blipFill>
          <a:blip r:embed="rId3"/>
          <a:stretch>
            <a:fillRect/>
          </a:stretch>
        </p:blipFill>
        <p:spPr bwMode="auto">
          <a:xfrm>
            <a:off x="609600" y="2743200"/>
            <a:ext cx="4912502" cy="316382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Oval 12"/>
          <p:cNvSpPr/>
          <p:nvPr/>
        </p:nvSpPr>
        <p:spPr bwMode="auto">
          <a:xfrm>
            <a:off x="4876800" y="4419600"/>
            <a:ext cx="3505200" cy="1828800"/>
          </a:xfrm>
          <a:prstGeom prst="ellipse">
            <a:avLst/>
          </a:prstGeom>
          <a:solidFill>
            <a:schemeClr val="accent1">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prstTxWarp prst="textNoShape">
              <a:avLst/>
            </a:prstTxWarp>
          </a:bodyPr>
          <a:lstStyle/>
          <a:p>
            <a:pPr algn="ctr" eaLnBrk="0" hangingPunct="0">
              <a:defRPr/>
            </a:pPr>
            <a:r>
              <a:rPr lang="en-US" b="1" i="0" dirty="0">
                <a:solidFill>
                  <a:srgbClr val="000000"/>
                </a:solidFill>
                <a:latin typeface="Calibri"/>
                <a:cs typeface="Calibri"/>
              </a:rPr>
              <a:t>Other Terms…</a:t>
            </a:r>
          </a:p>
          <a:p>
            <a:pPr algn="ctr" eaLnBrk="0" hangingPunct="0">
              <a:defRPr/>
            </a:pPr>
            <a:r>
              <a:rPr lang="en-US" sz="2000" dirty="0">
                <a:solidFill>
                  <a:srgbClr val="FFFFFF"/>
                </a:solidFill>
                <a:latin typeface="Calibri"/>
                <a:cs typeface="Calibri"/>
              </a:rPr>
              <a:t>Flow</a:t>
            </a:r>
          </a:p>
          <a:p>
            <a:pPr algn="ctr" eaLnBrk="0" hangingPunct="0">
              <a:defRPr/>
            </a:pPr>
            <a:r>
              <a:rPr lang="en-US" sz="2000" dirty="0">
                <a:solidFill>
                  <a:srgbClr val="FFFFFF"/>
                </a:solidFill>
                <a:latin typeface="Calibri"/>
                <a:cs typeface="Calibri"/>
              </a:rPr>
              <a:t>Process</a:t>
            </a:r>
          </a:p>
          <a:p>
            <a:pPr algn="ctr" eaLnBrk="0" hangingPunct="0">
              <a:defRPr/>
            </a:pPr>
            <a:r>
              <a:rPr lang="en-US" sz="2000" dirty="0">
                <a:solidFill>
                  <a:srgbClr val="FFFFFF"/>
                </a:solidFill>
                <a:latin typeface="Calibri"/>
                <a:cs typeface="Calibri"/>
              </a:rPr>
              <a:t>System</a:t>
            </a:r>
          </a:p>
        </p:txBody>
      </p:sp>
      <p:sp>
        <p:nvSpPr>
          <p:cNvPr id="14" name="Oval 13"/>
          <p:cNvSpPr/>
          <p:nvPr/>
        </p:nvSpPr>
        <p:spPr bwMode="auto">
          <a:xfrm>
            <a:off x="304800" y="1143000"/>
            <a:ext cx="6858000" cy="3048000"/>
          </a:xfrm>
          <a:prstGeom prst="ellipse">
            <a:avLst/>
          </a:prstGeom>
          <a:solidFill>
            <a:schemeClr val="accent1">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prstTxWarp prst="textNoShape">
              <a:avLst/>
            </a:prstTxWarp>
          </a:bodyPr>
          <a:lstStyle/>
          <a:p>
            <a:pPr algn="ctr" eaLnBrk="0" hangingPunct="0">
              <a:defRPr/>
            </a:pPr>
            <a:r>
              <a:rPr lang="en-US" b="1" i="0" dirty="0">
                <a:solidFill>
                  <a:schemeClr val="tx1"/>
                </a:solidFill>
                <a:latin typeface="Calibri"/>
                <a:cs typeface="Calibri"/>
              </a:rPr>
              <a:t>Ingredients…</a:t>
            </a:r>
          </a:p>
          <a:p>
            <a:pPr algn="ctr">
              <a:defRPr/>
            </a:pPr>
            <a:r>
              <a:rPr lang="en-US" sz="2000" dirty="0">
                <a:solidFill>
                  <a:schemeClr val="accent3"/>
                </a:solidFill>
                <a:latin typeface="Calibri" pitchFamily="-105" charset="0"/>
                <a:ea typeface="Calibri" pitchFamily="-105" charset="0"/>
                <a:cs typeface="Calibri" pitchFamily="-105" charset="0"/>
              </a:rPr>
              <a:t>Events (tasks, decisions, phases)</a:t>
            </a:r>
          </a:p>
          <a:p>
            <a:pPr algn="ctr">
              <a:defRPr/>
            </a:pPr>
            <a:r>
              <a:rPr lang="en-US" sz="2000" dirty="0">
                <a:solidFill>
                  <a:schemeClr val="accent3"/>
                </a:solidFill>
                <a:latin typeface="Calibri" pitchFamily="-105" charset="0"/>
                <a:ea typeface="Calibri" pitchFamily="-105" charset="0"/>
                <a:cs typeface="Calibri" pitchFamily="-105" charset="0"/>
              </a:rPr>
              <a:t>Resources (labor, documents, technology)</a:t>
            </a:r>
          </a:p>
          <a:p>
            <a:pPr algn="ctr">
              <a:defRPr/>
            </a:pPr>
            <a:r>
              <a:rPr lang="en-US" sz="2000" dirty="0">
                <a:solidFill>
                  <a:schemeClr val="accent3"/>
                </a:solidFill>
                <a:latin typeface="Calibri" pitchFamily="-105" charset="0"/>
                <a:ea typeface="Calibri" pitchFamily="-105" charset="0"/>
                <a:cs typeface="Calibri" pitchFamily="-105" charset="0"/>
              </a:rPr>
              <a:t>Relationships (transferring, sequencing)</a:t>
            </a:r>
          </a:p>
          <a:p>
            <a:pPr algn="ctr">
              <a:defRPr/>
            </a:pPr>
            <a:r>
              <a:rPr lang="en-US" sz="2000" dirty="0">
                <a:solidFill>
                  <a:schemeClr val="accent3"/>
                </a:solidFill>
                <a:latin typeface="Calibri" pitchFamily="-105" charset="0"/>
                <a:ea typeface="Calibri" pitchFamily="-105" charset="0"/>
                <a:cs typeface="Calibri" pitchFamily="-105" charset="0"/>
              </a:rPr>
              <a:t>Responsibilities  (ownership)</a:t>
            </a:r>
          </a:p>
          <a:p>
            <a:pPr algn="ctr">
              <a:defRPr/>
            </a:pPr>
            <a:r>
              <a:rPr lang="en-US" sz="2000" dirty="0">
                <a:solidFill>
                  <a:schemeClr val="accent3"/>
                </a:solidFill>
                <a:latin typeface="Calibri" pitchFamily="-105" charset="0"/>
                <a:ea typeface="Calibri" pitchFamily="-105" charset="0"/>
                <a:cs typeface="Calibri" pitchFamily="-105" charset="0"/>
              </a:rPr>
              <a:t>Information</a:t>
            </a:r>
          </a:p>
          <a:p>
            <a:pPr algn="ctr">
              <a:defRPr/>
            </a:pPr>
            <a:r>
              <a:rPr lang="en-US" sz="2000" dirty="0">
                <a:solidFill>
                  <a:schemeClr val="accent3"/>
                </a:solidFill>
                <a:latin typeface="Calibri" pitchFamily="-105" charset="0"/>
                <a:ea typeface="Calibri" pitchFamily="-105" charset="0"/>
                <a:cs typeface="Calibri" pitchFamily="-105" charset="0"/>
              </a:rPr>
              <a:t>Inputs/Outputs</a:t>
            </a:r>
          </a:p>
        </p:txBody>
      </p:sp>
      <p:sp>
        <p:nvSpPr>
          <p:cNvPr id="178184" name="Title 1"/>
          <p:cNvSpPr>
            <a:spLocks noGrp="1"/>
          </p:cNvSpPr>
          <p:nvPr>
            <p:ph type="title"/>
          </p:nvPr>
        </p:nvSpPr>
        <p:spPr bwMode="auto">
          <a:xfrm>
            <a:off x="457200" y="-76200"/>
            <a:ext cx="8229600" cy="1143000"/>
          </a:xfrm>
          <a:noFill/>
          <a:ln>
            <a:miter lim="800000"/>
            <a:headEnd/>
            <a:tailEnd/>
          </a:ln>
        </p:spPr>
        <p:txBody>
          <a:bodyPr wrap="square" lIns="91440" tIns="45720" rIns="91440" bIns="45720" numCol="1" anchor="ctr" anchorCtr="0" compatLnSpc="1">
            <a:prstTxWarp prst="textNoShape">
              <a:avLst/>
            </a:prstTxWarp>
          </a:bodyPr>
          <a:lstStyle/>
          <a:p>
            <a:r>
              <a:rPr lang="en-US" smtClean="0">
                <a:latin typeface="Calibri" pitchFamily="1" charset="0"/>
                <a:ea typeface="Calibri" pitchFamily="1" charset="0"/>
                <a:cs typeface="Calibri" pitchFamily="1" charset="0"/>
              </a:rPr>
              <a:t>What is workflow?</a:t>
            </a:r>
          </a:p>
        </p:txBody>
      </p:sp>
      <p:sp>
        <p:nvSpPr>
          <p:cNvPr id="178185" name="Rectangle 7"/>
          <p:cNvSpPr>
            <a:spLocks noChangeArrowheads="1"/>
          </p:cNvSpPr>
          <p:nvPr/>
        </p:nvSpPr>
        <p:spPr bwMode="auto">
          <a:xfrm>
            <a:off x="1651000" y="6565900"/>
            <a:ext cx="7391400" cy="152400"/>
          </a:xfrm>
          <a:prstGeom prst="rect">
            <a:avLst/>
          </a:prstGeom>
          <a:solidFill>
            <a:schemeClr val="bg1"/>
          </a:solidFill>
          <a:ln w="9525">
            <a:noFill/>
            <a:round/>
            <a:headEnd/>
            <a:tailEnd/>
          </a:ln>
        </p:spPr>
        <p:txBody>
          <a:bodyPr>
            <a:prstTxWarp prst="textNoShape">
              <a:avLst/>
            </a:prstTxWarp>
          </a:bodyPr>
          <a:lstStyle/>
          <a:p>
            <a:pPr eaLnBrk="0" hangingPunct="0"/>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226" name="Title 1"/>
          <p:cNvSpPr>
            <a:spLocks noGrp="1"/>
          </p:cNvSpPr>
          <p:nvPr>
            <p:ph type="title"/>
          </p:nvPr>
        </p:nvSpPr>
        <p:spPr bwMode="auto">
          <a:xfrm>
            <a:off x="457200" y="274638"/>
            <a:ext cx="8229600" cy="868362"/>
          </a:xfrm>
          <a:noFill/>
          <a:ln>
            <a:miter lim="800000"/>
            <a:headEnd/>
            <a:tailEnd/>
          </a:ln>
        </p:spPr>
        <p:txBody>
          <a:bodyPr wrap="square" lIns="91440" tIns="45720" rIns="91440" bIns="45720" numCol="1" anchor="ctr" anchorCtr="0" compatLnSpc="1">
            <a:prstTxWarp prst="textNoShape">
              <a:avLst/>
            </a:prstTxWarp>
          </a:bodyPr>
          <a:lstStyle/>
          <a:p>
            <a:r>
              <a:rPr lang="en-US" smtClean="0">
                <a:latin typeface="Calibri" pitchFamily="1" charset="0"/>
                <a:ea typeface="Calibri" pitchFamily="1" charset="0"/>
                <a:cs typeface="Calibri" pitchFamily="1" charset="0"/>
              </a:rPr>
              <a:t>How do you capture workflow?</a:t>
            </a:r>
          </a:p>
        </p:txBody>
      </p:sp>
      <p:sp>
        <p:nvSpPr>
          <p:cNvPr id="180227" name="Content Placeholder 2"/>
          <p:cNvSpPr>
            <a:spLocks noGrp="1"/>
          </p:cNvSpPr>
          <p:nvPr>
            <p:ph type="body" orient="vert" idx="1"/>
          </p:nvPr>
        </p:nvSpPr>
        <p:spPr bwMode="auto">
          <a:xfrm>
            <a:off x="457200" y="1371600"/>
            <a:ext cx="8229600" cy="4754563"/>
          </a:xfrm>
          <a:noFill/>
          <a:ln>
            <a:miter lim="800000"/>
            <a:headEnd/>
            <a:tailEnd/>
          </a:ln>
        </p:spPr>
        <p:txBody>
          <a:bodyPr vert="horz" wrap="square" lIns="91440" tIns="45720" rIns="91440" bIns="45720" numCol="1" anchor="t" anchorCtr="0" compatLnSpc="1">
            <a:prstTxWarp prst="textNoShape">
              <a:avLst/>
            </a:prstTxWarp>
          </a:bodyPr>
          <a:lstStyle/>
          <a:p>
            <a:pPr marL="457200" indent="-457200"/>
            <a:r>
              <a:rPr lang="en-US" sz="2000" dirty="0" smtClean="0">
                <a:latin typeface="Calibri" pitchFamily="1" charset="0"/>
                <a:ea typeface="Calibri" pitchFamily="1" charset="0"/>
                <a:cs typeface="Calibri" pitchFamily="1" charset="0"/>
              </a:rPr>
              <a:t>Process Map</a:t>
            </a:r>
          </a:p>
          <a:p>
            <a:pPr marL="857250" lvl="1" indent="-457200"/>
            <a:r>
              <a:rPr lang="en-US" sz="1600" dirty="0" smtClean="0">
                <a:latin typeface="Calibri" pitchFamily="1" charset="0"/>
                <a:ea typeface="Calibri" pitchFamily="1" charset="0"/>
                <a:cs typeface="Calibri" pitchFamily="1" charset="0"/>
              </a:rPr>
              <a:t>A picture of all service steps provided to the client within a process and identifying responsibility for each.</a:t>
            </a:r>
            <a:endParaRPr lang="en-US" sz="2000" dirty="0" smtClean="0">
              <a:latin typeface="Calibri" pitchFamily="1" charset="0"/>
              <a:ea typeface="Calibri" pitchFamily="1" charset="0"/>
              <a:cs typeface="Calibri" pitchFamily="1" charset="0"/>
            </a:endParaRPr>
          </a:p>
          <a:p>
            <a:pPr marL="457200" indent="-457200"/>
            <a:r>
              <a:rPr lang="en-US" sz="2000" dirty="0" smtClean="0">
                <a:solidFill>
                  <a:srgbClr val="FF0000"/>
                </a:solidFill>
                <a:latin typeface="Calibri" pitchFamily="1" charset="0"/>
                <a:ea typeface="Calibri" pitchFamily="1" charset="0"/>
                <a:cs typeface="Calibri" pitchFamily="1" charset="0"/>
              </a:rPr>
              <a:t>Flowchart</a:t>
            </a:r>
          </a:p>
          <a:p>
            <a:pPr marL="857250" lvl="1" indent="-457200"/>
            <a:r>
              <a:rPr lang="en-US" sz="1600" dirty="0" smtClean="0">
                <a:solidFill>
                  <a:srgbClr val="FF0000"/>
                </a:solidFill>
                <a:latin typeface="Calibri" pitchFamily="1" charset="0"/>
                <a:ea typeface="Calibri" pitchFamily="1" charset="0"/>
                <a:cs typeface="Calibri" pitchFamily="1" charset="0"/>
              </a:rPr>
              <a:t>A picture of process steps in sequential order, including materials or services entering (input) or leaving (output) the process, </a:t>
            </a:r>
            <a:r>
              <a:rPr lang="en-US" sz="1600" u="sng" dirty="0" smtClean="0">
                <a:solidFill>
                  <a:srgbClr val="FF0000"/>
                </a:solidFill>
                <a:latin typeface="Calibri" pitchFamily="1" charset="0"/>
                <a:ea typeface="Calibri" pitchFamily="1" charset="0"/>
                <a:cs typeface="Calibri" pitchFamily="1" charset="0"/>
              </a:rPr>
              <a:t>decisions</a:t>
            </a:r>
            <a:r>
              <a:rPr lang="en-US" sz="1600" dirty="0" smtClean="0">
                <a:solidFill>
                  <a:srgbClr val="FF0000"/>
                </a:solidFill>
                <a:latin typeface="Calibri" pitchFamily="1" charset="0"/>
                <a:ea typeface="Calibri" pitchFamily="1" charset="0"/>
                <a:cs typeface="Calibri" pitchFamily="1" charset="0"/>
              </a:rPr>
              <a:t> that must be made, people who become involved, time involved at each step and/or process measurements.  Swim-lane diagram is uniquely formatted flowchart.</a:t>
            </a:r>
          </a:p>
          <a:p>
            <a:pPr marL="457200" indent="-457200"/>
            <a:r>
              <a:rPr lang="en-US" sz="2000" dirty="0" smtClean="0">
                <a:latin typeface="Calibri" pitchFamily="1" charset="0"/>
                <a:ea typeface="Calibri" pitchFamily="1" charset="0"/>
                <a:cs typeface="Calibri" pitchFamily="1" charset="0"/>
              </a:rPr>
              <a:t>Spaghetti Diagram</a:t>
            </a:r>
          </a:p>
          <a:p>
            <a:pPr marL="857250" lvl="1" indent="-457200"/>
            <a:r>
              <a:rPr lang="en-US" sz="1600" dirty="0" smtClean="0">
                <a:latin typeface="Calibri" pitchFamily="1" charset="0"/>
                <a:ea typeface="Calibri" pitchFamily="1" charset="0"/>
                <a:cs typeface="Calibri" pitchFamily="1" charset="0"/>
              </a:rPr>
              <a:t>A picture that uses continuous flow line tracing the path of an item or activity through a process. The continuous flow line enables process teams to identify redundancies in and expedite workflow.</a:t>
            </a:r>
          </a:p>
          <a:p>
            <a:pPr marL="457200" indent="-457200"/>
            <a:r>
              <a:rPr lang="en-US" sz="2000" dirty="0" smtClean="0">
                <a:latin typeface="Calibri" pitchFamily="1" charset="0"/>
                <a:ea typeface="Calibri" pitchFamily="1" charset="0"/>
                <a:cs typeface="Calibri" pitchFamily="1" charset="0"/>
              </a:rPr>
              <a:t>Value Stream Map</a:t>
            </a:r>
          </a:p>
          <a:p>
            <a:pPr marL="857250" lvl="1" indent="-457200"/>
            <a:r>
              <a:rPr lang="en-US" sz="1600" dirty="0" smtClean="0">
                <a:latin typeface="Calibri" pitchFamily="1" charset="0"/>
                <a:ea typeface="Calibri" pitchFamily="1" charset="0"/>
                <a:cs typeface="Calibri" pitchFamily="1" charset="0"/>
              </a:rPr>
              <a:t>A picture of a process that identifies (1) value added and (2) non-value added activities.  Typically involves current vs. future states.</a:t>
            </a:r>
          </a:p>
        </p:txBody>
      </p:sp>
      <p:sp>
        <p:nvSpPr>
          <p:cNvPr id="180228" name="Rectangle 7"/>
          <p:cNvSpPr>
            <a:spLocks noChangeArrowheads="1"/>
          </p:cNvSpPr>
          <p:nvPr/>
        </p:nvSpPr>
        <p:spPr bwMode="auto">
          <a:xfrm>
            <a:off x="1651000" y="6565900"/>
            <a:ext cx="7391400" cy="152400"/>
          </a:xfrm>
          <a:prstGeom prst="rect">
            <a:avLst/>
          </a:prstGeom>
          <a:solidFill>
            <a:schemeClr val="bg1"/>
          </a:solidFill>
          <a:ln w="9525">
            <a:noFill/>
            <a:round/>
            <a:headEnd/>
            <a:tailEnd/>
          </a:ln>
        </p:spPr>
        <p:txBody>
          <a:bodyPr>
            <a:prstTxWarp prst="textNoShape">
              <a:avLst/>
            </a:prstTxWarp>
          </a:bodyPr>
          <a:lstStyle/>
          <a:p>
            <a:pPr eaLnBrk="0" hangingPunct="0"/>
            <a:endParaRPr lang="en-US"/>
          </a:p>
        </p:txBody>
      </p:sp>
      <p:sp>
        <p:nvSpPr>
          <p:cNvPr id="6" name="Content Placeholder 2"/>
          <p:cNvSpPr txBox="1">
            <a:spLocks/>
          </p:cNvSpPr>
          <p:nvPr/>
        </p:nvSpPr>
        <p:spPr bwMode="auto">
          <a:xfrm>
            <a:off x="2743200" y="6477000"/>
            <a:ext cx="6324600" cy="304800"/>
          </a:xfrm>
          <a:prstGeom prst="rect">
            <a:avLst/>
          </a:prstGeom>
          <a:noFill/>
          <a:ln>
            <a:miter lim="800000"/>
            <a:headEnd/>
            <a:tailEnd/>
          </a:ln>
        </p:spPr>
        <p:txBody>
          <a:bodyPr>
            <a:prstTxWarp prst="textNoShape">
              <a:avLst/>
            </a:prstTxWarp>
          </a:bodyPr>
          <a:lstStyle/>
          <a:p>
            <a:pPr marL="342900" indent="-342900" algn="r" eaLnBrk="0" hangingPunct="0">
              <a:spcBef>
                <a:spcPct val="20000"/>
              </a:spcBef>
              <a:defRPr/>
            </a:pPr>
            <a:r>
              <a:rPr lang="en-US" sz="1200" kern="0" dirty="0">
                <a:solidFill>
                  <a:srgbClr val="7F7F7F"/>
                </a:solidFill>
                <a:latin typeface="Calibri"/>
                <a:ea typeface="ＭＳ Ｐゴシック" pitchFamily="-65" charset="-128"/>
                <a:cs typeface="Calibri"/>
              </a:rPr>
              <a:t>American Society of Quality (ASQ), </a:t>
            </a:r>
            <a:r>
              <a:rPr lang="en-US" sz="1200" kern="0" dirty="0" err="1">
                <a:solidFill>
                  <a:srgbClr val="7F7F7F"/>
                </a:solidFill>
                <a:latin typeface="Calibri"/>
                <a:ea typeface="ＭＳ Ｐゴシック" pitchFamily="-65" charset="-128"/>
                <a:cs typeface="Calibri"/>
              </a:rPr>
              <a:t>www.asq.org</a:t>
            </a:r>
            <a:r>
              <a:rPr lang="en-US" sz="1200" kern="0" dirty="0">
                <a:solidFill>
                  <a:srgbClr val="7F7F7F"/>
                </a:solidFill>
                <a:latin typeface="Calibri"/>
                <a:ea typeface="ＭＳ Ｐゴシック" pitchFamily="-65" charset="-128"/>
                <a:cs typeface="Calibri"/>
              </a:rPr>
              <a:t>.   Visited on  April 28, 2010.</a:t>
            </a:r>
            <a:endParaRPr lang="en-US" sz="1200" kern="0" dirty="0">
              <a:solidFill>
                <a:srgbClr val="7F7F7F"/>
              </a:solidFill>
              <a:latin typeface="Calibri"/>
              <a:ea typeface="Calibri" pitchFamily="-112" charset="0"/>
              <a:cs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bwMode="auto">
          <a:xfrm>
            <a:off x="609600" y="228600"/>
            <a:ext cx="8229600" cy="1143000"/>
          </a:xfrm>
          <a:noFill/>
          <a:ln>
            <a:miter lim="800000"/>
            <a:headEnd/>
            <a:tailEnd/>
          </a:ln>
        </p:spPr>
        <p:txBody>
          <a:bodyPr wrap="square" lIns="91440" tIns="45720" rIns="91440" bIns="45720" numCol="1" anchor="t" anchorCtr="0" compatLnSpc="1">
            <a:prstTxWarp prst="textNoShape">
              <a:avLst/>
            </a:prstTxWarp>
          </a:bodyPr>
          <a:lstStyle/>
          <a:p>
            <a:r>
              <a:rPr lang="en-US" smtClean="0"/>
              <a:t>Why Flowchart?</a:t>
            </a:r>
          </a:p>
        </p:txBody>
      </p:sp>
      <p:sp>
        <p:nvSpPr>
          <p:cNvPr id="182275" name="Rectangle 3"/>
          <p:cNvSpPr>
            <a:spLocks noGrp="1" noChangeArrowheads="1"/>
          </p:cNvSpPr>
          <p:nvPr>
            <p:ph type="body" idx="1"/>
          </p:nvPr>
        </p:nvSpPr>
        <p:spPr bwMode="auto">
          <a:xfrm>
            <a:off x="457200" y="1371600"/>
            <a:ext cx="8229600" cy="4525963"/>
          </a:xfrm>
          <a:noFill/>
          <a:ln>
            <a:miter lim="800000"/>
            <a:headEnd/>
            <a:tailEnd/>
          </a:ln>
        </p:spPr>
        <p:txBody>
          <a:bodyPr wrap="square" lIns="91440" tIns="45720" rIns="91440" bIns="45720" numCol="1" anchor="t" anchorCtr="0" compatLnSpc="1">
            <a:prstTxWarp prst="textNoShape">
              <a:avLst/>
            </a:prstTxWarp>
          </a:bodyPr>
          <a:lstStyle/>
          <a:p>
            <a:pPr>
              <a:buFontTx/>
              <a:buNone/>
            </a:pPr>
            <a:r>
              <a:rPr lang="en-US" sz="3400" smtClean="0"/>
              <a:t>Flowcharting is useful for:</a:t>
            </a:r>
          </a:p>
          <a:p>
            <a:pPr marL="914400" lvl="1" indent="-457200">
              <a:buFontTx/>
              <a:buAutoNum type="arabicPeriod"/>
            </a:pPr>
            <a:endParaRPr lang="en-US" sz="2400" smtClean="0"/>
          </a:p>
          <a:p>
            <a:pPr marL="914400" lvl="1" indent="-457200">
              <a:buFontTx/>
              <a:buAutoNum type="arabicPeriod"/>
            </a:pPr>
            <a:r>
              <a:rPr lang="en-US" sz="2400" smtClean="0"/>
              <a:t>Providing a starting point to understand the process as it is </a:t>
            </a:r>
            <a:r>
              <a:rPr lang="en-US" sz="2400" u="sng" smtClean="0"/>
              <a:t>today</a:t>
            </a:r>
            <a:r>
              <a:rPr lang="en-US" sz="2400" smtClean="0"/>
              <a:t>.</a:t>
            </a:r>
          </a:p>
          <a:p>
            <a:pPr marL="914400" lvl="1" indent="-457200">
              <a:buFontTx/>
              <a:buAutoNum type="arabicPeriod"/>
            </a:pPr>
            <a:r>
              <a:rPr lang="en-US" sz="2400" smtClean="0"/>
              <a:t>Identifying key problems/bottlenecks</a:t>
            </a:r>
          </a:p>
          <a:p>
            <a:pPr marL="914400" lvl="1" indent="-457200">
              <a:buFontTx/>
              <a:buAutoNum type="arabicPeriod"/>
            </a:pPr>
            <a:r>
              <a:rPr lang="en-US" sz="2400" smtClean="0"/>
              <a:t>Showing where to test ideas for most impact</a:t>
            </a:r>
          </a:p>
          <a:p>
            <a:pPr marL="914400" lvl="1" indent="-457200">
              <a:buFontTx/>
              <a:buAutoNum type="arabicPeriod"/>
            </a:pPr>
            <a:r>
              <a:rPr lang="en-US" sz="2400" smtClean="0"/>
              <a:t>Adding interactivity &amp; fun - gets the team together</a:t>
            </a:r>
          </a:p>
          <a:p>
            <a:pPr marL="914400" lvl="1" indent="-457200">
              <a:buFontTx/>
              <a:buAutoNum type="arabicPeriod"/>
            </a:pPr>
            <a:r>
              <a:rPr lang="en-US" sz="2400" smtClean="0"/>
              <a:t>Creating a simple &amp; succinct visual process overview</a:t>
            </a:r>
          </a:p>
          <a:p>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4322" name="Picture 3" descr="MP900431168.JPG"/>
          <p:cNvPicPr>
            <a:picLocks noChangeAspect="1"/>
          </p:cNvPicPr>
          <p:nvPr/>
        </p:nvPicPr>
        <p:blipFill>
          <a:blip r:embed="rId3"/>
          <a:srcRect/>
          <a:stretch>
            <a:fillRect/>
          </a:stretch>
        </p:blipFill>
        <p:spPr bwMode="auto">
          <a:xfrm>
            <a:off x="0" y="0"/>
            <a:ext cx="11277600" cy="10456863"/>
          </a:xfrm>
          <a:prstGeom prst="rect">
            <a:avLst/>
          </a:prstGeom>
          <a:noFill/>
          <a:ln w="9525">
            <a:noFill/>
            <a:miter lim="800000"/>
            <a:headEnd/>
            <a:tailEnd/>
          </a:ln>
        </p:spPr>
      </p:pic>
      <p:sp>
        <p:nvSpPr>
          <p:cNvPr id="5122" name="Rectangle 2"/>
          <p:cNvSpPr>
            <a:spLocks noGrp="1" noChangeArrowheads="1"/>
          </p:cNvSpPr>
          <p:nvPr>
            <p:ph type="title"/>
          </p:nvPr>
        </p:nvSpPr>
        <p:spPr bwMode="auto">
          <a:xfrm>
            <a:off x="-76200" y="304800"/>
            <a:ext cx="4953000" cy="1143000"/>
          </a:xfrm>
          <a:ln>
            <a:miter lim="800000"/>
            <a:headEnd/>
            <a:tailEnd/>
          </a:ln>
        </p:spPr>
        <p:txBody>
          <a:bodyPr wrap="square" lIns="91440" tIns="45720" rIns="91440" bIns="45720" numCol="1" anchor="t" anchorCtr="0" compatLnSpc="1">
            <a:prstTxWarp prst="textNoShape">
              <a:avLst/>
            </a:prstTxWarp>
            <a:normAutofit/>
          </a:bodyPr>
          <a:lstStyle/>
          <a:p>
            <a:pPr>
              <a:defRPr/>
            </a:pPr>
            <a:r>
              <a:rPr lang="en-US" sz="3600" b="1" u="sng" dirty="0" smtClean="0">
                <a:solidFill>
                  <a:schemeClr val="tx1"/>
                </a:solidFill>
              </a:rPr>
              <a:t>Setting up a flowchart</a:t>
            </a:r>
          </a:p>
        </p:txBody>
      </p:sp>
      <p:sp>
        <p:nvSpPr>
          <p:cNvPr id="184324" name="Rectangle 3"/>
          <p:cNvSpPr>
            <a:spLocks noGrp="1" noChangeArrowheads="1"/>
          </p:cNvSpPr>
          <p:nvPr>
            <p:ph type="body" idx="1"/>
          </p:nvPr>
        </p:nvSpPr>
        <p:spPr bwMode="auto">
          <a:xfrm>
            <a:off x="381000" y="1447800"/>
            <a:ext cx="4191000" cy="2590800"/>
          </a:xfrm>
          <a:noFill/>
          <a:ln>
            <a:miter lim="800000"/>
            <a:headEnd/>
            <a:tailEnd/>
          </a:ln>
        </p:spPr>
        <p:txBody>
          <a:bodyPr wrap="square" lIns="91440" tIns="45720" rIns="91440" bIns="45720" numCol="1" anchor="t" anchorCtr="0" compatLnSpc="1">
            <a:prstTxWarp prst="textNoShape">
              <a:avLst/>
            </a:prstTxWarp>
          </a:bodyPr>
          <a:lstStyle/>
          <a:p>
            <a:pPr>
              <a:buFontTx/>
              <a:buNone/>
            </a:pPr>
            <a:r>
              <a:rPr lang="en-US" sz="3000" dirty="0" smtClean="0"/>
              <a:t>Where does the</a:t>
            </a:r>
          </a:p>
          <a:p>
            <a:pPr>
              <a:buFontTx/>
              <a:buNone/>
            </a:pPr>
            <a:r>
              <a:rPr lang="en-US" sz="3000" dirty="0" smtClean="0"/>
              <a:t>process </a:t>
            </a:r>
            <a:r>
              <a:rPr lang="en-US" sz="3000" b="1" dirty="0" smtClean="0">
                <a:solidFill>
                  <a:srgbClr val="00B050"/>
                </a:solidFill>
              </a:rPr>
              <a:t>begin</a:t>
            </a:r>
            <a:r>
              <a:rPr lang="en-US" sz="3000" dirty="0" smtClean="0"/>
              <a:t>?</a:t>
            </a:r>
          </a:p>
          <a:p>
            <a:pPr>
              <a:buFontTx/>
              <a:buNone/>
            </a:pPr>
            <a:endParaRPr lang="en-US" sz="1000" dirty="0" smtClean="0"/>
          </a:p>
          <a:p>
            <a:pPr>
              <a:buFontTx/>
              <a:buNone/>
            </a:pPr>
            <a:r>
              <a:rPr lang="en-US" sz="3000" dirty="0" smtClean="0"/>
              <a:t>Where does the</a:t>
            </a:r>
          </a:p>
          <a:p>
            <a:pPr>
              <a:buFontTx/>
              <a:buNone/>
            </a:pPr>
            <a:r>
              <a:rPr lang="en-US" sz="3000" dirty="0" smtClean="0"/>
              <a:t>process </a:t>
            </a:r>
            <a:r>
              <a:rPr lang="en-US" sz="3000" b="1" dirty="0" smtClean="0">
                <a:solidFill>
                  <a:srgbClr val="FF0000"/>
                </a:solidFill>
              </a:rPr>
              <a:t>end</a:t>
            </a:r>
            <a:r>
              <a:rPr lang="en-US" sz="3000" dirty="0" smtClean="0"/>
              <a:t>?</a:t>
            </a:r>
          </a:p>
          <a:p>
            <a:pPr>
              <a:buFontTx/>
              <a:buNone/>
            </a:pPr>
            <a:endParaRPr lang="en-US" sz="1000" dirty="0" smtClean="0"/>
          </a:p>
          <a:p>
            <a:pPr>
              <a:buFontTx/>
              <a:buNone/>
            </a:pPr>
            <a:endParaRPr lang="en-US" sz="3000" dirty="0" smtClean="0"/>
          </a:p>
        </p:txBody>
      </p:sp>
      <p:sp>
        <p:nvSpPr>
          <p:cNvPr id="184325" name="Oval 4"/>
          <p:cNvSpPr>
            <a:spLocks noChangeArrowheads="1"/>
          </p:cNvSpPr>
          <p:nvPr/>
        </p:nvSpPr>
        <p:spPr bwMode="auto">
          <a:xfrm rot="-285719">
            <a:off x="4060825" y="2420938"/>
            <a:ext cx="1439863" cy="609600"/>
          </a:xfrm>
          <a:prstGeom prst="ellipse">
            <a:avLst/>
          </a:prstGeom>
          <a:solidFill>
            <a:srgbClr val="00B050"/>
          </a:solidFill>
          <a:ln w="9525">
            <a:noFill/>
            <a:round/>
            <a:headEnd/>
            <a:tailEnd/>
          </a:ln>
        </p:spPr>
        <p:txBody>
          <a:bodyPr>
            <a:prstTxWarp prst="textNoShape">
              <a:avLst/>
            </a:prstTxWarp>
          </a:bodyPr>
          <a:lstStyle/>
          <a:p>
            <a:pPr algn="ctr" eaLnBrk="0" hangingPunct="0"/>
            <a:r>
              <a:rPr lang="en-US" sz="2000" b="1" i="0">
                <a:solidFill>
                  <a:schemeClr val="bg1"/>
                </a:solidFill>
                <a:latin typeface="Arial" pitchFamily="1" charset="0"/>
                <a:ea typeface="Arial" pitchFamily="1" charset="0"/>
                <a:cs typeface="Arial" pitchFamily="1" charset="0"/>
              </a:rPr>
              <a:t>START</a:t>
            </a:r>
          </a:p>
        </p:txBody>
      </p:sp>
      <p:sp>
        <p:nvSpPr>
          <p:cNvPr id="184326" name="Oval 5"/>
          <p:cNvSpPr>
            <a:spLocks noChangeArrowheads="1"/>
          </p:cNvSpPr>
          <p:nvPr/>
        </p:nvSpPr>
        <p:spPr bwMode="auto">
          <a:xfrm>
            <a:off x="5722938" y="4953000"/>
            <a:ext cx="1439862" cy="609600"/>
          </a:xfrm>
          <a:prstGeom prst="ellipse">
            <a:avLst/>
          </a:prstGeom>
          <a:solidFill>
            <a:srgbClr val="FF0000"/>
          </a:solidFill>
          <a:ln w="9525">
            <a:noFill/>
            <a:round/>
            <a:headEnd/>
            <a:tailEnd/>
          </a:ln>
        </p:spPr>
        <p:txBody>
          <a:bodyPr>
            <a:prstTxWarp prst="textNoShape">
              <a:avLst/>
            </a:prstTxWarp>
          </a:bodyPr>
          <a:lstStyle/>
          <a:p>
            <a:pPr algn="ctr" eaLnBrk="0" hangingPunct="0"/>
            <a:r>
              <a:rPr lang="en-US" sz="2000" b="1" i="0">
                <a:solidFill>
                  <a:schemeClr val="bg1"/>
                </a:solidFill>
                <a:latin typeface="Arial" pitchFamily="1" charset="0"/>
                <a:ea typeface="Arial" pitchFamily="1" charset="0"/>
                <a:cs typeface="Arial" pitchFamily="1" charset="0"/>
              </a:rPr>
              <a:t>END</a:t>
            </a:r>
          </a:p>
        </p:txBody>
      </p:sp>
      <p:sp>
        <p:nvSpPr>
          <p:cNvPr id="184327" name="TextBox 6"/>
          <p:cNvSpPr txBox="1">
            <a:spLocks noChangeArrowheads="1"/>
          </p:cNvSpPr>
          <p:nvPr/>
        </p:nvSpPr>
        <p:spPr bwMode="auto">
          <a:xfrm rot="-595233">
            <a:off x="4160838" y="1201738"/>
            <a:ext cx="4065587" cy="893762"/>
          </a:xfrm>
          <a:prstGeom prst="rect">
            <a:avLst/>
          </a:prstGeom>
          <a:noFill/>
          <a:ln w="9525">
            <a:noFill/>
            <a:miter lim="800000"/>
            <a:headEnd/>
            <a:tailEnd/>
          </a:ln>
        </p:spPr>
        <p:txBody>
          <a:bodyPr wrap="none">
            <a:prstTxWarp prst="textNoShape">
              <a:avLst/>
            </a:prstTxWarp>
            <a:spAutoFit/>
          </a:bodyPr>
          <a:lstStyle/>
          <a:p>
            <a:r>
              <a:rPr lang="en-US" sz="2600" dirty="0">
                <a:solidFill>
                  <a:srgbClr val="005684"/>
                </a:solidFill>
                <a:latin typeface="Arial" pitchFamily="1" charset="0"/>
                <a:ea typeface="Arial" pitchFamily="1" charset="0"/>
                <a:cs typeface="Arial" pitchFamily="1" charset="0"/>
              </a:rPr>
              <a:t>Customer’s 1</a:t>
            </a:r>
            <a:r>
              <a:rPr lang="en-US" sz="2600" baseline="30000" dirty="0">
                <a:solidFill>
                  <a:srgbClr val="005684"/>
                </a:solidFill>
                <a:latin typeface="Arial" pitchFamily="1" charset="0"/>
                <a:ea typeface="Arial" pitchFamily="1" charset="0"/>
                <a:cs typeface="Arial" pitchFamily="1" charset="0"/>
              </a:rPr>
              <a:t>st</a:t>
            </a:r>
            <a:r>
              <a:rPr lang="en-US" sz="2600" dirty="0">
                <a:solidFill>
                  <a:srgbClr val="005684"/>
                </a:solidFill>
                <a:latin typeface="Arial" pitchFamily="1" charset="0"/>
                <a:ea typeface="Arial" pitchFamily="1" charset="0"/>
                <a:cs typeface="Arial" pitchFamily="1" charset="0"/>
              </a:rPr>
              <a:t> phone</a:t>
            </a:r>
          </a:p>
          <a:p>
            <a:r>
              <a:rPr lang="en-US" sz="2600" dirty="0">
                <a:solidFill>
                  <a:srgbClr val="005684"/>
                </a:solidFill>
                <a:latin typeface="Arial" pitchFamily="1" charset="0"/>
                <a:ea typeface="Arial" pitchFamily="1" charset="0"/>
                <a:cs typeface="Arial" pitchFamily="1" charset="0"/>
              </a:rPr>
              <a:t>call to intake appointment.</a:t>
            </a:r>
          </a:p>
        </p:txBody>
      </p:sp>
      <p:grpSp>
        <p:nvGrpSpPr>
          <p:cNvPr id="2" name="Group 18"/>
          <p:cNvGrpSpPr>
            <a:grpSpLocks/>
          </p:cNvGrpSpPr>
          <p:nvPr/>
        </p:nvGrpSpPr>
        <p:grpSpPr bwMode="auto">
          <a:xfrm>
            <a:off x="6019800" y="3733800"/>
            <a:ext cx="1316038" cy="971550"/>
            <a:chOff x="6200512" y="-2133600"/>
            <a:chExt cx="1315552" cy="972312"/>
          </a:xfrm>
        </p:grpSpPr>
        <p:pic>
          <p:nvPicPr>
            <p:cNvPr id="184336" name="Picture 5"/>
            <p:cNvPicPr>
              <a:picLocks noChangeAspect="1" noChangeArrowheads="1"/>
            </p:cNvPicPr>
            <p:nvPr/>
          </p:nvPicPr>
          <p:blipFill>
            <a:blip r:embed="rId4"/>
            <a:srcRect l="8800" t="11200" r="11200" b="10400"/>
            <a:stretch>
              <a:fillRect/>
            </a:stretch>
          </p:blipFill>
          <p:spPr bwMode="auto">
            <a:xfrm>
              <a:off x="6381404" y="-2133600"/>
              <a:ext cx="992155" cy="972312"/>
            </a:xfrm>
            <a:prstGeom prst="rect">
              <a:avLst/>
            </a:prstGeom>
            <a:noFill/>
            <a:ln w="9525">
              <a:noFill/>
              <a:miter lim="800000"/>
              <a:headEnd/>
              <a:tailEnd/>
            </a:ln>
          </p:spPr>
        </p:pic>
        <p:sp>
          <p:nvSpPr>
            <p:cNvPr id="184337" name="TextBox 12"/>
            <p:cNvSpPr txBox="1">
              <a:spLocks noChangeArrowheads="1"/>
            </p:cNvSpPr>
            <p:nvPr/>
          </p:nvSpPr>
          <p:spPr bwMode="auto">
            <a:xfrm rot="-284854">
              <a:off x="6200512" y="-2012722"/>
              <a:ext cx="1315552" cy="738664"/>
            </a:xfrm>
            <a:prstGeom prst="rect">
              <a:avLst/>
            </a:prstGeom>
            <a:noFill/>
            <a:ln w="9525">
              <a:noFill/>
              <a:miter lim="800000"/>
              <a:headEnd/>
              <a:tailEnd/>
            </a:ln>
          </p:spPr>
          <p:txBody>
            <a:bodyPr>
              <a:prstTxWarp prst="textNoShape">
                <a:avLst/>
              </a:prstTxWarp>
              <a:spAutoFit/>
            </a:bodyPr>
            <a:lstStyle/>
            <a:p>
              <a:pPr algn="ctr"/>
              <a:r>
                <a:rPr lang="en-US" sz="1400" b="1" i="0">
                  <a:latin typeface="Arial" pitchFamily="1" charset="0"/>
                  <a:ea typeface="Arial" pitchFamily="1" charset="0"/>
                  <a:cs typeface="Arial" pitchFamily="1" charset="0"/>
                </a:rPr>
                <a:t>Intake</a:t>
              </a:r>
            </a:p>
            <a:p>
              <a:pPr algn="ctr"/>
              <a:r>
                <a:rPr lang="en-US" sz="1400" b="1" i="0">
                  <a:latin typeface="Arial" pitchFamily="1" charset="0"/>
                  <a:ea typeface="Arial" pitchFamily="1" charset="0"/>
                  <a:cs typeface="Arial" pitchFamily="1" charset="0"/>
                </a:rPr>
                <a:t>appt.</a:t>
              </a:r>
            </a:p>
            <a:p>
              <a:pPr algn="ctr"/>
              <a:r>
                <a:rPr lang="en-US" sz="1400" b="1" i="0">
                  <a:latin typeface="Arial" pitchFamily="1" charset="0"/>
                  <a:ea typeface="Arial" pitchFamily="1" charset="0"/>
                  <a:cs typeface="Arial" pitchFamily="1" charset="0"/>
                </a:rPr>
                <a:t>completed</a:t>
              </a:r>
            </a:p>
          </p:txBody>
        </p:sp>
      </p:grpSp>
      <p:grpSp>
        <p:nvGrpSpPr>
          <p:cNvPr id="3" name="Group 15"/>
          <p:cNvGrpSpPr>
            <a:grpSpLocks/>
          </p:cNvGrpSpPr>
          <p:nvPr/>
        </p:nvGrpSpPr>
        <p:grpSpPr bwMode="auto">
          <a:xfrm>
            <a:off x="3962400" y="3200400"/>
            <a:ext cx="1316038" cy="971550"/>
            <a:chOff x="1905000" y="-1524000"/>
            <a:chExt cx="1315552" cy="972312"/>
          </a:xfrm>
        </p:grpSpPr>
        <p:pic>
          <p:nvPicPr>
            <p:cNvPr id="184334" name="Picture 5"/>
            <p:cNvPicPr>
              <a:picLocks noChangeAspect="1" noChangeArrowheads="1"/>
            </p:cNvPicPr>
            <p:nvPr/>
          </p:nvPicPr>
          <p:blipFill>
            <a:blip r:embed="rId4"/>
            <a:srcRect l="8800" t="11200" r="11200" b="10400"/>
            <a:stretch>
              <a:fillRect/>
            </a:stretch>
          </p:blipFill>
          <p:spPr bwMode="auto">
            <a:xfrm>
              <a:off x="2057400" y="-1524000"/>
              <a:ext cx="992155" cy="972312"/>
            </a:xfrm>
            <a:prstGeom prst="rect">
              <a:avLst/>
            </a:prstGeom>
            <a:noFill/>
            <a:ln w="9525">
              <a:noFill/>
              <a:miter lim="800000"/>
              <a:headEnd/>
              <a:tailEnd/>
            </a:ln>
          </p:spPr>
        </p:pic>
        <p:sp>
          <p:nvSpPr>
            <p:cNvPr id="184335" name="TextBox 14"/>
            <p:cNvSpPr txBox="1">
              <a:spLocks noChangeArrowheads="1"/>
            </p:cNvSpPr>
            <p:nvPr/>
          </p:nvSpPr>
          <p:spPr bwMode="auto">
            <a:xfrm rot="332213">
              <a:off x="1905000" y="-1410008"/>
              <a:ext cx="1315552" cy="738664"/>
            </a:xfrm>
            <a:prstGeom prst="rect">
              <a:avLst/>
            </a:prstGeom>
            <a:noFill/>
            <a:ln w="9525">
              <a:noFill/>
              <a:miter lim="800000"/>
              <a:headEnd/>
              <a:tailEnd/>
            </a:ln>
          </p:spPr>
          <p:txBody>
            <a:bodyPr>
              <a:prstTxWarp prst="textNoShape">
                <a:avLst/>
              </a:prstTxWarp>
              <a:spAutoFit/>
            </a:bodyPr>
            <a:lstStyle/>
            <a:p>
              <a:pPr algn="ctr"/>
              <a:r>
                <a:rPr lang="en-US" sz="1400" b="1" i="0">
                  <a:latin typeface="Arial" pitchFamily="1" charset="0"/>
                  <a:ea typeface="Arial" pitchFamily="1" charset="0"/>
                  <a:cs typeface="Arial" pitchFamily="1" charset="0"/>
                </a:rPr>
                <a:t>Customer</a:t>
              </a:r>
            </a:p>
            <a:p>
              <a:pPr algn="ctr"/>
              <a:r>
                <a:rPr lang="en-US" sz="1400" b="1" i="0">
                  <a:latin typeface="Arial" pitchFamily="1" charset="0"/>
                  <a:ea typeface="Arial" pitchFamily="1" charset="0"/>
                  <a:cs typeface="Arial" pitchFamily="1" charset="0"/>
                </a:rPr>
                <a:t>calls</a:t>
              </a:r>
            </a:p>
            <a:p>
              <a:pPr algn="ctr"/>
              <a:r>
                <a:rPr lang="en-US" sz="1400" b="1" i="0">
                  <a:latin typeface="Arial" pitchFamily="1" charset="0"/>
                  <a:ea typeface="Arial" pitchFamily="1" charset="0"/>
                  <a:cs typeface="Arial" pitchFamily="1" charset="0"/>
                </a:rPr>
                <a:t>office</a:t>
              </a:r>
            </a:p>
          </p:txBody>
        </p:sp>
      </p:grpSp>
      <p:sp>
        <p:nvSpPr>
          <p:cNvPr id="18" name="Rectangle 3"/>
          <p:cNvSpPr txBox="1">
            <a:spLocks noChangeArrowheads="1"/>
          </p:cNvSpPr>
          <p:nvPr/>
        </p:nvSpPr>
        <p:spPr bwMode="auto">
          <a:xfrm>
            <a:off x="381000" y="4191000"/>
            <a:ext cx="4191000" cy="1828800"/>
          </a:xfrm>
          <a:prstGeom prst="rect">
            <a:avLst/>
          </a:prstGeom>
          <a:noFill/>
          <a:ln>
            <a:miter lim="800000"/>
            <a:headEnd/>
            <a:tailEnd/>
          </a:ln>
        </p:spPr>
        <p:txBody>
          <a:bodyPr>
            <a:prstTxWarp prst="textNoShape">
              <a:avLst/>
            </a:prstTxWarp>
          </a:bodyPr>
          <a:lstStyle/>
          <a:p>
            <a:pPr marL="342900" indent="-342900" eaLnBrk="0" hangingPunct="0">
              <a:spcBef>
                <a:spcPct val="20000"/>
              </a:spcBef>
              <a:defRPr/>
            </a:pPr>
            <a:r>
              <a:rPr lang="en-US" sz="3000" b="1" i="0" kern="0" dirty="0">
                <a:solidFill>
                  <a:srgbClr val="005684"/>
                </a:solidFill>
                <a:latin typeface="+mn-lt"/>
                <a:ea typeface="ＭＳ Ｐゴシック" pitchFamily="-65" charset="-128"/>
                <a:cs typeface="ＭＳ Ｐゴシック" pitchFamily="-65" charset="-128"/>
              </a:rPr>
              <a:t>Title</a:t>
            </a:r>
            <a:r>
              <a:rPr lang="en-US" sz="3000" i="0" kern="0" dirty="0">
                <a:latin typeface="+mn-lt"/>
                <a:ea typeface="ＭＳ Ｐゴシック" pitchFamily="-65" charset="-128"/>
                <a:cs typeface="ＭＳ Ｐゴシック" pitchFamily="-65" charset="-128"/>
              </a:rPr>
              <a:t> the process</a:t>
            </a:r>
          </a:p>
          <a:p>
            <a:pPr marL="342900" indent="-342900" eaLnBrk="0" hangingPunct="0">
              <a:spcBef>
                <a:spcPct val="20000"/>
              </a:spcBef>
              <a:defRPr/>
            </a:pPr>
            <a:r>
              <a:rPr lang="en-US" sz="3000" i="0" kern="0" dirty="0">
                <a:latin typeface="+mn-lt"/>
                <a:ea typeface="ＭＳ Ｐゴシック" pitchFamily="-65" charset="-128"/>
                <a:cs typeface="ＭＳ Ｐゴシック" pitchFamily="-65" charset="-128"/>
              </a:rPr>
              <a:t>you are</a:t>
            </a:r>
          </a:p>
          <a:p>
            <a:pPr marL="342900" indent="-342900" eaLnBrk="0" hangingPunct="0">
              <a:spcBef>
                <a:spcPct val="20000"/>
              </a:spcBef>
              <a:defRPr/>
            </a:pPr>
            <a:r>
              <a:rPr lang="en-US" sz="3000" i="0" kern="0" dirty="0">
                <a:latin typeface="+mn-lt"/>
                <a:ea typeface="ＭＳ Ｐゴシック" pitchFamily="-65" charset="-128"/>
                <a:cs typeface="ＭＳ Ｐゴシック" pitchFamily="-65" charset="-128"/>
              </a:rPr>
              <a:t>flowcharting.</a:t>
            </a:r>
          </a:p>
          <a:p>
            <a:pPr marL="342900" indent="-342900" eaLnBrk="0" hangingPunct="0">
              <a:spcBef>
                <a:spcPct val="20000"/>
              </a:spcBef>
              <a:defRPr/>
            </a:pPr>
            <a:endParaRPr lang="en-US" sz="3000" i="0" kern="0" dirty="0">
              <a:latin typeface="+mn-lt"/>
              <a:ea typeface="ＭＳ Ｐゴシック" pitchFamily="-65" charset="-128"/>
              <a:cs typeface="ＭＳ Ｐゴシック" pitchFamily="-65" charset="-128"/>
            </a:endParaRPr>
          </a:p>
        </p:txBody>
      </p:sp>
      <p:cxnSp>
        <p:nvCxnSpPr>
          <p:cNvPr id="184331" name="Straight Arrow Connector 20"/>
          <p:cNvCxnSpPr>
            <a:cxnSpLocks noChangeShapeType="1"/>
            <a:endCxn id="184335" idx="0"/>
          </p:cNvCxnSpPr>
          <p:nvPr/>
        </p:nvCxnSpPr>
        <p:spPr bwMode="auto">
          <a:xfrm rot="16200000" flipH="1">
            <a:off x="4479925" y="3140075"/>
            <a:ext cx="268288" cy="84138"/>
          </a:xfrm>
          <a:prstGeom prst="straightConnector1">
            <a:avLst/>
          </a:prstGeom>
          <a:noFill/>
          <a:ln w="25400">
            <a:solidFill>
              <a:schemeClr val="tx1"/>
            </a:solidFill>
            <a:round/>
            <a:headEnd/>
            <a:tailEnd type="arrow" w="med" len="med"/>
          </a:ln>
        </p:spPr>
      </p:cxnSp>
      <p:cxnSp>
        <p:nvCxnSpPr>
          <p:cNvPr id="184332" name="Straight Arrow Connector 21"/>
          <p:cNvCxnSpPr>
            <a:cxnSpLocks noChangeShapeType="1"/>
          </p:cNvCxnSpPr>
          <p:nvPr/>
        </p:nvCxnSpPr>
        <p:spPr bwMode="auto">
          <a:xfrm rot="5400000">
            <a:off x="6346825" y="4786313"/>
            <a:ext cx="344488" cy="68262"/>
          </a:xfrm>
          <a:prstGeom prst="straightConnector1">
            <a:avLst/>
          </a:prstGeom>
          <a:noFill/>
          <a:ln w="25400">
            <a:solidFill>
              <a:schemeClr val="tx1"/>
            </a:solidFill>
            <a:round/>
            <a:headEnd/>
            <a:tailEnd type="arrow" w="med" len="med"/>
          </a:ln>
        </p:spPr>
      </p:cxnSp>
      <p:cxnSp>
        <p:nvCxnSpPr>
          <p:cNvPr id="184333" name="Straight Connector 24"/>
          <p:cNvCxnSpPr>
            <a:cxnSpLocks noChangeShapeType="1"/>
          </p:cNvCxnSpPr>
          <p:nvPr/>
        </p:nvCxnSpPr>
        <p:spPr bwMode="auto">
          <a:xfrm flipV="1">
            <a:off x="4191000" y="1752600"/>
            <a:ext cx="3886200" cy="685800"/>
          </a:xfrm>
          <a:prstGeom prst="line">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70" name="Line 12"/>
          <p:cNvSpPr>
            <a:spLocks noChangeShapeType="1"/>
          </p:cNvSpPr>
          <p:nvPr/>
        </p:nvSpPr>
        <p:spPr bwMode="auto">
          <a:xfrm>
            <a:off x="1828800" y="4876800"/>
            <a:ext cx="0" cy="914400"/>
          </a:xfrm>
          <a:prstGeom prst="line">
            <a:avLst/>
          </a:prstGeom>
          <a:noFill/>
          <a:ln w="38100">
            <a:solidFill>
              <a:schemeClr val="tx1"/>
            </a:solidFill>
            <a:round/>
            <a:headEnd/>
            <a:tailEnd type="triangle" w="lg" len="lg"/>
          </a:ln>
        </p:spPr>
        <p:txBody>
          <a:bodyPr>
            <a:prstTxWarp prst="textNoShape">
              <a:avLst/>
            </a:prstTxWarp>
          </a:bodyPr>
          <a:lstStyle/>
          <a:p>
            <a:endParaRPr lang="en-US"/>
          </a:p>
        </p:txBody>
      </p:sp>
      <p:sp>
        <p:nvSpPr>
          <p:cNvPr id="186371" name="Line 11"/>
          <p:cNvSpPr>
            <a:spLocks noChangeShapeType="1"/>
          </p:cNvSpPr>
          <p:nvPr/>
        </p:nvSpPr>
        <p:spPr bwMode="auto">
          <a:xfrm>
            <a:off x="2514600" y="4191000"/>
            <a:ext cx="1066800" cy="0"/>
          </a:xfrm>
          <a:prstGeom prst="line">
            <a:avLst/>
          </a:prstGeom>
          <a:noFill/>
          <a:ln w="38100">
            <a:solidFill>
              <a:schemeClr val="tx1"/>
            </a:solidFill>
            <a:round/>
            <a:headEnd/>
            <a:tailEnd type="triangle" w="lg" len="lg"/>
          </a:ln>
        </p:spPr>
        <p:txBody>
          <a:bodyPr>
            <a:prstTxWarp prst="textNoShape">
              <a:avLst/>
            </a:prstTxWarp>
          </a:bodyPr>
          <a:lstStyle/>
          <a:p>
            <a:endParaRPr lang="en-US"/>
          </a:p>
        </p:txBody>
      </p:sp>
      <p:sp>
        <p:nvSpPr>
          <p:cNvPr id="186372" name="Rectangle 2"/>
          <p:cNvSpPr>
            <a:spLocks noGrp="1" noChangeArrowheads="1"/>
          </p:cNvSpPr>
          <p:nvPr>
            <p:ph type="title"/>
          </p:nvPr>
        </p:nvSpPr>
        <p:spPr bwMode="auto">
          <a:xfrm>
            <a:off x="914400" y="304800"/>
            <a:ext cx="8229600" cy="1143000"/>
          </a:xfrm>
          <a:noFill/>
          <a:ln>
            <a:miter lim="800000"/>
            <a:headEnd/>
            <a:tailEnd/>
          </a:ln>
        </p:spPr>
        <p:txBody>
          <a:bodyPr wrap="square" lIns="91440" tIns="45720" rIns="91440" bIns="45720" numCol="1" anchor="t" anchorCtr="0" compatLnSpc="1">
            <a:prstTxWarp prst="textNoShape">
              <a:avLst/>
            </a:prstTxWarp>
          </a:bodyPr>
          <a:lstStyle/>
          <a:p>
            <a:r>
              <a:rPr lang="en-US" smtClean="0"/>
              <a:t>Key Symbols for Flowcharts</a:t>
            </a:r>
          </a:p>
        </p:txBody>
      </p:sp>
      <p:sp>
        <p:nvSpPr>
          <p:cNvPr id="186373" name="Rectangle 6"/>
          <p:cNvSpPr>
            <a:spLocks noChangeArrowheads="1"/>
          </p:cNvSpPr>
          <p:nvPr/>
        </p:nvSpPr>
        <p:spPr bwMode="auto">
          <a:xfrm>
            <a:off x="1295400" y="1981200"/>
            <a:ext cx="1066800" cy="1066800"/>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6374" name="Rectangle 9"/>
          <p:cNvSpPr>
            <a:spLocks noChangeArrowheads="1"/>
          </p:cNvSpPr>
          <p:nvPr/>
        </p:nvSpPr>
        <p:spPr bwMode="auto">
          <a:xfrm rot="2700000">
            <a:off x="1295400" y="3657600"/>
            <a:ext cx="1066800" cy="1066800"/>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6375" name="Text Box 10"/>
          <p:cNvSpPr txBox="1">
            <a:spLocks noChangeArrowheads="1"/>
          </p:cNvSpPr>
          <p:nvPr/>
        </p:nvSpPr>
        <p:spPr bwMode="auto">
          <a:xfrm>
            <a:off x="1600200" y="3886200"/>
            <a:ext cx="381000" cy="519113"/>
          </a:xfrm>
          <a:prstGeom prst="rect">
            <a:avLst/>
          </a:prstGeom>
          <a:noFill/>
          <a:ln w="9525">
            <a:noFill/>
            <a:miter lim="800000"/>
            <a:headEnd/>
            <a:tailEnd/>
          </a:ln>
        </p:spPr>
        <p:txBody>
          <a:bodyPr>
            <a:prstTxWarp prst="textNoShape">
              <a:avLst/>
            </a:prstTxWarp>
            <a:spAutoFit/>
          </a:bodyPr>
          <a:lstStyle/>
          <a:p>
            <a:pPr>
              <a:spcBef>
                <a:spcPct val="50000"/>
              </a:spcBef>
            </a:pPr>
            <a:r>
              <a:rPr lang="en-US" sz="2800" b="1" i="0">
                <a:latin typeface="Arial" pitchFamily="1" charset="0"/>
              </a:rPr>
              <a:t>?</a:t>
            </a:r>
          </a:p>
        </p:txBody>
      </p:sp>
      <p:sp>
        <p:nvSpPr>
          <p:cNvPr id="186376" name="Text Box 13"/>
          <p:cNvSpPr txBox="1">
            <a:spLocks noChangeArrowheads="1"/>
          </p:cNvSpPr>
          <p:nvPr/>
        </p:nvSpPr>
        <p:spPr bwMode="auto">
          <a:xfrm>
            <a:off x="1828800" y="5089525"/>
            <a:ext cx="6096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b="1">
                <a:latin typeface="Arial" pitchFamily="1" charset="0"/>
              </a:rPr>
              <a:t>No</a:t>
            </a:r>
          </a:p>
        </p:txBody>
      </p:sp>
      <p:sp>
        <p:nvSpPr>
          <p:cNvPr id="186377" name="Text Box 14"/>
          <p:cNvSpPr txBox="1">
            <a:spLocks noChangeArrowheads="1"/>
          </p:cNvSpPr>
          <p:nvPr/>
        </p:nvSpPr>
        <p:spPr bwMode="auto">
          <a:xfrm>
            <a:off x="2667000" y="3810000"/>
            <a:ext cx="7620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b="1">
                <a:latin typeface="Arial" pitchFamily="1" charset="0"/>
              </a:rPr>
              <a:t>Yes</a:t>
            </a:r>
          </a:p>
        </p:txBody>
      </p:sp>
      <p:sp>
        <p:nvSpPr>
          <p:cNvPr id="186378" name="Text Box 15"/>
          <p:cNvSpPr txBox="1">
            <a:spLocks noChangeArrowheads="1"/>
          </p:cNvSpPr>
          <p:nvPr/>
        </p:nvSpPr>
        <p:spPr bwMode="auto">
          <a:xfrm>
            <a:off x="2971800" y="2209800"/>
            <a:ext cx="5257800" cy="400050"/>
          </a:xfrm>
          <a:prstGeom prst="rect">
            <a:avLst/>
          </a:prstGeom>
          <a:noFill/>
          <a:ln w="9525">
            <a:noFill/>
            <a:miter lim="800000"/>
            <a:headEnd/>
            <a:tailEnd/>
          </a:ln>
        </p:spPr>
        <p:txBody>
          <a:bodyPr>
            <a:prstTxWarp prst="textNoShape">
              <a:avLst/>
            </a:prstTxWarp>
            <a:spAutoFit/>
          </a:bodyPr>
          <a:lstStyle/>
          <a:p>
            <a:pPr>
              <a:spcBef>
                <a:spcPct val="50000"/>
              </a:spcBef>
            </a:pPr>
            <a:r>
              <a:rPr lang="en-US" sz="2000" i="0">
                <a:latin typeface="Arial" pitchFamily="1" charset="0"/>
              </a:rPr>
              <a:t>A </a:t>
            </a:r>
            <a:r>
              <a:rPr lang="en-US" sz="2000" b="1">
                <a:solidFill>
                  <a:srgbClr val="C00000"/>
                </a:solidFill>
                <a:latin typeface="Arial" pitchFamily="1" charset="0"/>
              </a:rPr>
              <a:t>square</a:t>
            </a:r>
            <a:r>
              <a:rPr lang="en-US" sz="2000" i="0">
                <a:latin typeface="Arial" pitchFamily="1" charset="0"/>
              </a:rPr>
              <a:t> identifies a step in the process</a:t>
            </a:r>
          </a:p>
        </p:txBody>
      </p:sp>
      <p:sp>
        <p:nvSpPr>
          <p:cNvPr id="186379" name="Text Box 16"/>
          <p:cNvSpPr txBox="1">
            <a:spLocks noChangeArrowheads="1"/>
          </p:cNvSpPr>
          <p:nvPr/>
        </p:nvSpPr>
        <p:spPr bwMode="auto">
          <a:xfrm>
            <a:off x="2971800" y="4572000"/>
            <a:ext cx="5486400" cy="1016000"/>
          </a:xfrm>
          <a:prstGeom prst="rect">
            <a:avLst/>
          </a:prstGeom>
          <a:noFill/>
          <a:ln w="9525">
            <a:noFill/>
            <a:miter lim="800000"/>
            <a:headEnd/>
            <a:tailEnd/>
          </a:ln>
        </p:spPr>
        <p:txBody>
          <a:bodyPr>
            <a:prstTxWarp prst="textNoShape">
              <a:avLst/>
            </a:prstTxWarp>
            <a:spAutoFit/>
          </a:bodyPr>
          <a:lstStyle/>
          <a:p>
            <a:pPr>
              <a:spcBef>
                <a:spcPct val="50000"/>
              </a:spcBef>
            </a:pPr>
            <a:r>
              <a:rPr lang="en-US" sz="2000" i="0">
                <a:latin typeface="Arial" pitchFamily="1" charset="0"/>
              </a:rPr>
              <a:t>A </a:t>
            </a:r>
            <a:r>
              <a:rPr lang="en-US" sz="2000" b="1">
                <a:solidFill>
                  <a:srgbClr val="C00000"/>
                </a:solidFill>
                <a:latin typeface="Arial" pitchFamily="1" charset="0"/>
              </a:rPr>
              <a:t>diamond</a:t>
            </a:r>
            <a:r>
              <a:rPr lang="en-US" sz="2000" i="0">
                <a:latin typeface="Arial" pitchFamily="1" charset="0"/>
              </a:rPr>
              <a:t> is a decision point in the process and asks a “yes or no” question or offers a choice of direction in the process.</a:t>
            </a:r>
          </a:p>
        </p:txBody>
      </p:sp>
      <p:sp>
        <p:nvSpPr>
          <p:cNvPr id="186380" name="Text Box 17"/>
          <p:cNvSpPr txBox="1">
            <a:spLocks noChangeArrowheads="1"/>
          </p:cNvSpPr>
          <p:nvPr/>
        </p:nvSpPr>
        <p:spPr bwMode="auto">
          <a:xfrm>
            <a:off x="1371600" y="2286000"/>
            <a:ext cx="10668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b="1" i="0">
                <a:latin typeface="Arial" pitchFamily="1" charset="0"/>
              </a:rPr>
              <a:t>Action</a:t>
            </a:r>
          </a:p>
        </p:txBody>
      </p:sp>
      <p:sp>
        <p:nvSpPr>
          <p:cNvPr id="186381" name="Text Box 18"/>
          <p:cNvSpPr txBox="1">
            <a:spLocks noChangeArrowheads="1"/>
          </p:cNvSpPr>
          <p:nvPr/>
        </p:nvSpPr>
        <p:spPr bwMode="auto">
          <a:xfrm>
            <a:off x="2590800" y="1143000"/>
            <a:ext cx="5562600" cy="461963"/>
          </a:xfrm>
          <a:prstGeom prst="rect">
            <a:avLst/>
          </a:prstGeom>
          <a:noFill/>
          <a:ln w="9525">
            <a:noFill/>
            <a:miter lim="800000"/>
            <a:headEnd/>
            <a:tailEnd/>
          </a:ln>
        </p:spPr>
        <p:txBody>
          <a:bodyPr>
            <a:prstTxWarp prst="textNoShape">
              <a:avLst/>
            </a:prstTxWarp>
            <a:spAutoFit/>
          </a:bodyPr>
          <a:lstStyle/>
          <a:p>
            <a:pPr>
              <a:spcBef>
                <a:spcPct val="50000"/>
              </a:spcBef>
            </a:pPr>
            <a:r>
              <a:rPr lang="en-US" i="0">
                <a:solidFill>
                  <a:srgbClr val="FF2F2F"/>
                </a:solidFill>
                <a:latin typeface="Arial" pitchFamily="1" charset="0"/>
              </a:rPr>
              <a:t>Post-It Notes are great for flowcharting.</a:t>
            </a:r>
          </a:p>
        </p:txBody>
      </p:sp>
      <p:sp>
        <p:nvSpPr>
          <p:cNvPr id="186382" name="AutoShape 20"/>
          <p:cNvSpPr>
            <a:spLocks noChangeArrowheads="1"/>
          </p:cNvSpPr>
          <p:nvPr/>
        </p:nvSpPr>
        <p:spPr bwMode="auto">
          <a:xfrm rot="8279063">
            <a:off x="1981200" y="1676400"/>
            <a:ext cx="762000" cy="228600"/>
          </a:xfrm>
          <a:prstGeom prst="notchedRightArrow">
            <a:avLst>
              <a:gd name="adj1" fmla="val 50000"/>
              <a:gd name="adj2" fmla="val 83333"/>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Flowcharting your Vacation</a:t>
            </a:r>
            <a:endParaRPr lang="en-US" dirty="0"/>
          </a:p>
        </p:txBody>
      </p:sp>
      <p:sp>
        <p:nvSpPr>
          <p:cNvPr id="3" name="Content Placeholder 2"/>
          <p:cNvSpPr>
            <a:spLocks noGrp="1"/>
          </p:cNvSpPr>
          <p:nvPr>
            <p:ph idx="1"/>
          </p:nvPr>
        </p:nvSpPr>
        <p:spPr/>
        <p:txBody>
          <a:bodyPr/>
          <a:lstStyle/>
          <a:p>
            <a:r>
              <a:rPr lang="en-US" dirty="0" smtClean="0"/>
              <a:t>We are planning a trip to Puerto Rico to get out of the Wisconsin Winter.</a:t>
            </a:r>
          </a:p>
          <a:p>
            <a:pPr lvl="1"/>
            <a:r>
              <a:rPr lang="en-US" dirty="0" smtClean="0"/>
              <a:t>What is our starting point?</a:t>
            </a:r>
          </a:p>
          <a:p>
            <a:pPr lvl="1"/>
            <a:r>
              <a:rPr lang="en-US" dirty="0" smtClean="0"/>
              <a:t>What decisions do we need to make?</a:t>
            </a:r>
          </a:p>
          <a:p>
            <a:pPr lvl="1"/>
            <a:r>
              <a:rPr lang="en-US" dirty="0" smtClean="0"/>
              <a:t>What are some example steps in the process?</a:t>
            </a:r>
          </a:p>
          <a:p>
            <a:pPr lvl="1"/>
            <a:r>
              <a:rPr lang="en-US" dirty="0" smtClean="0"/>
              <a:t>What is our ending point?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TotalTime>
  <Words>937</Words>
  <Application>Microsoft Macintosh PowerPoint</Application>
  <PresentationFormat>On-screen Show (4:3)</PresentationFormat>
  <Paragraphs>177</Paragraphs>
  <Slides>20</Slides>
  <Notes>12</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Going with the Flow</vt:lpstr>
      <vt:lpstr>The Patient Experience (Flowchart)</vt:lpstr>
      <vt:lpstr>What is workflow?</vt:lpstr>
      <vt:lpstr>What is workflow?</vt:lpstr>
      <vt:lpstr>How do you capture workflow?</vt:lpstr>
      <vt:lpstr>Why Flowchart?</vt:lpstr>
      <vt:lpstr>Setting up a flowchart</vt:lpstr>
      <vt:lpstr>Key Symbols for Flowcharts</vt:lpstr>
      <vt:lpstr>Flowcharting your Vacation</vt:lpstr>
      <vt:lpstr>Sample Flowchart</vt:lpstr>
      <vt:lpstr>Why is capturing workflow important?</vt:lpstr>
      <vt:lpstr>Typical information flow in Drug Treatment Agencies</vt:lpstr>
      <vt:lpstr>A Closer Examination of the Process shows</vt:lpstr>
      <vt:lpstr>Barriers to Information Flow during the Intake Process</vt:lpstr>
      <vt:lpstr>Slide 15</vt:lpstr>
      <vt:lpstr>Barrier 2: Processes for Eligibility Screening</vt:lpstr>
      <vt:lpstr>Barrier 3: Multiple Intake Processes by Location</vt:lpstr>
      <vt:lpstr>Slide 18</vt:lpstr>
      <vt:lpstr>Assignment</vt:lpstr>
      <vt:lpstr>Large Group Discussion</vt:lpstr>
    </vt:vector>
  </TitlesOfParts>
  <Company>UW Madison - CHESS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with the Flow</dc:title>
  <dc:creator>Jay Ford</dc:creator>
  <cp:lastModifiedBy>Jay Ford</cp:lastModifiedBy>
  <cp:revision>3</cp:revision>
  <dcterms:created xsi:type="dcterms:W3CDTF">2013-03-04T15:49:10Z</dcterms:created>
  <dcterms:modified xsi:type="dcterms:W3CDTF">2013-03-04T20:55:35Z</dcterms:modified>
</cp:coreProperties>
</file>