
<file path=[Content_Types].xml><?xml version="1.0" encoding="utf-8"?>
<Types xmlns="http://schemas.openxmlformats.org/package/2006/content-types">
  <Override PartName="/ppt/charts/chart1.xml" ContentType="application/vnd.openxmlformats-officedocument.drawingml.chart+xml"/>
  <Override PartName="/ppt/slideLayouts/slideLayout1.xml" ContentType="application/vnd.openxmlformats-officedocument.presentationml.slideLayout+xml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ppt/charts/chart4.xml" ContentType="application/vnd.openxmlformats-officedocument.drawingml.chart+xml"/>
  <Override PartName="/docProps/core.xml" ContentType="application/vnd.openxmlformats-package.core-properties+xml"/>
  <Default Extension="xlsx" ContentType="application/vnd.openxmlformats-officedocument.spreadsheetml.sheet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charts/chart2.xml" ContentType="application/vnd.openxmlformats-officedocument.drawingml.chart+xml"/>
  <Override PartName="/ppt/slides/slide12.xml" ContentType="application/vnd.openxmlformats-officedocument.presentationml.slide+xml"/>
  <Override PartName="/docProps/app.xml" ContentType="application/vnd.openxmlformats-officedocument.extended-properties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charts/chart5.xml" ContentType="application/vnd.openxmlformats-officedocument.drawingml.char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charts/chart3.xml" ContentType="application/vnd.openxmlformats-officedocument.drawingml.chart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 showGuides="1">
      <p:cViewPr varScale="1">
        <p:scale>
          <a:sx n="69" d="100"/>
          <a:sy n="69" d="100"/>
        </p:scale>
        <p:origin x="-12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dLbls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2009.0</c:v>
                </c:pt>
                <c:pt idx="1">
                  <c:v>2010.0</c:v>
                </c:pt>
                <c:pt idx="2">
                  <c:v>2011.0</c:v>
                </c:pt>
              </c:numCache>
            </c:numRef>
          </c:cat>
          <c:val>
            <c:numRef>
              <c:f>Sheet1!$B$2:$B$4</c:f>
              <c:numCache>
                <c:formatCode>0.0%</c:formatCode>
                <c:ptCount val="3"/>
                <c:pt idx="0">
                  <c:v>0.110494007600117</c:v>
                </c:pt>
                <c:pt idx="1">
                  <c:v>0.110575559965977</c:v>
                </c:pt>
                <c:pt idx="2">
                  <c:v>0.110357874822639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dLbls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2009.0</c:v>
                </c:pt>
                <c:pt idx="1">
                  <c:v>2010.0</c:v>
                </c:pt>
                <c:pt idx="2">
                  <c:v>2011.0</c:v>
                </c:pt>
              </c:numCache>
            </c:numRef>
          </c:cat>
          <c:val>
            <c:numRef>
              <c:f>Sheet1!$C$2:$C$4</c:f>
              <c:numCache>
                <c:formatCode>0.0%</c:formatCode>
                <c:ptCount val="3"/>
                <c:pt idx="0">
                  <c:v>0.0770461819844536</c:v>
                </c:pt>
                <c:pt idx="1">
                  <c:v>0.0635567325320839</c:v>
                </c:pt>
                <c:pt idx="2">
                  <c:v>0.0671158331173879</c:v>
                </c:pt>
              </c:numCache>
            </c:numRef>
          </c:val>
        </c:ser>
        <c:axId val="242401864"/>
        <c:axId val="242404984"/>
      </c:barChart>
      <c:catAx>
        <c:axId val="242401864"/>
        <c:scaling>
          <c:orientation val="minMax"/>
        </c:scaling>
        <c:axPos val="b"/>
        <c:numFmt formatCode="General" sourceLinked="1"/>
        <c:tickLblPos val="nextTo"/>
        <c:crossAx val="242404984"/>
        <c:crosses val="autoZero"/>
        <c:auto val="1"/>
        <c:lblAlgn val="ctr"/>
        <c:lblOffset val="100"/>
      </c:catAx>
      <c:valAx>
        <c:axId val="242404984"/>
        <c:scaling>
          <c:orientation val="minMax"/>
          <c:max val="0.14"/>
        </c:scaling>
        <c:axPos val="l"/>
        <c:majorGridlines/>
        <c:numFmt formatCode="0.0%" sourceLinked="1"/>
        <c:tickLblPos val="nextTo"/>
        <c:crossAx val="242401864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2009</c:v>
                </c:pt>
              </c:strCache>
            </c:strRef>
          </c:tx>
          <c:cat>
            <c:strRef>
              <c:f>Sheet1!$B$1:$H$1</c:f>
              <c:strCache>
                <c:ptCount val="7"/>
                <c:pt idx="0">
                  <c:v>&lt; 30</c:v>
                </c:pt>
                <c:pt idx="1">
                  <c:v>31 to 60</c:v>
                </c:pt>
                <c:pt idx="2">
                  <c:v>61 to 90</c:v>
                </c:pt>
                <c:pt idx="3">
                  <c:v>91 to 120</c:v>
                </c:pt>
                <c:pt idx="4">
                  <c:v>121 to 150</c:v>
                </c:pt>
                <c:pt idx="5">
                  <c:v>150 to 180</c:v>
                </c:pt>
                <c:pt idx="6">
                  <c:v>&gt; 180</c:v>
                </c:pt>
              </c:strCache>
            </c:strRef>
          </c:cat>
          <c:val>
            <c:numRef>
              <c:f>Sheet1!$B$2:$H$2</c:f>
              <c:numCache>
                <c:formatCode>0.0%</c:formatCode>
                <c:ptCount val="7"/>
                <c:pt idx="0">
                  <c:v>0.110494007600117</c:v>
                </c:pt>
                <c:pt idx="1">
                  <c:v>0.0502776965799474</c:v>
                </c:pt>
                <c:pt idx="2">
                  <c:v>0.0287927506577024</c:v>
                </c:pt>
                <c:pt idx="3">
                  <c:v>0.0252850043846828</c:v>
                </c:pt>
                <c:pt idx="4">
                  <c:v>0.0171002630809705</c:v>
                </c:pt>
                <c:pt idx="5">
                  <c:v>0.0146156094709149</c:v>
                </c:pt>
                <c:pt idx="6">
                  <c:v>0.148202280035077</c:v>
                </c:pt>
              </c:numCache>
            </c:numRef>
          </c:val>
          <c:bubble3D val="1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2010</c:v>
                </c:pt>
              </c:strCache>
            </c:strRef>
          </c:tx>
          <c:cat>
            <c:strRef>
              <c:f>Sheet1!$B$1:$H$1</c:f>
              <c:strCache>
                <c:ptCount val="7"/>
                <c:pt idx="0">
                  <c:v>&lt; 30</c:v>
                </c:pt>
                <c:pt idx="1">
                  <c:v>31 to 60</c:v>
                </c:pt>
                <c:pt idx="2">
                  <c:v>61 to 90</c:v>
                </c:pt>
                <c:pt idx="3">
                  <c:v>91 to 120</c:v>
                </c:pt>
                <c:pt idx="4">
                  <c:v>121 to 150</c:v>
                </c:pt>
                <c:pt idx="5">
                  <c:v>150 to 180</c:v>
                </c:pt>
                <c:pt idx="6">
                  <c:v>&gt; 180</c:v>
                </c:pt>
              </c:strCache>
            </c:strRef>
          </c:cat>
          <c:val>
            <c:numRef>
              <c:f>Sheet1!$B$3:$H$3</c:f>
              <c:numCache>
                <c:formatCode>0.0%</c:formatCode>
                <c:ptCount val="7"/>
                <c:pt idx="0">
                  <c:v>0.110575559965977</c:v>
                </c:pt>
                <c:pt idx="1">
                  <c:v>0.0491919478310179</c:v>
                </c:pt>
                <c:pt idx="2">
                  <c:v>0.0304791607598526</c:v>
                </c:pt>
                <c:pt idx="3">
                  <c:v>0.022682166146867</c:v>
                </c:pt>
                <c:pt idx="4">
                  <c:v>0.0195633683016728</c:v>
                </c:pt>
                <c:pt idx="5">
                  <c:v>0.0144598809186277</c:v>
                </c:pt>
                <c:pt idx="6">
                  <c:v>0.0986674227388715</c:v>
                </c:pt>
              </c:numCache>
            </c:numRef>
          </c:val>
          <c:bubble3D val="1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2011</c:v>
                </c:pt>
              </c:strCache>
            </c:strRef>
          </c:tx>
          <c:cat>
            <c:strRef>
              <c:f>Sheet1!$B$1:$H$1</c:f>
              <c:strCache>
                <c:ptCount val="7"/>
                <c:pt idx="0">
                  <c:v>&lt; 30</c:v>
                </c:pt>
                <c:pt idx="1">
                  <c:v>31 to 60</c:v>
                </c:pt>
                <c:pt idx="2">
                  <c:v>61 to 90</c:v>
                </c:pt>
                <c:pt idx="3">
                  <c:v>91 to 120</c:v>
                </c:pt>
                <c:pt idx="4">
                  <c:v>121 to 150</c:v>
                </c:pt>
                <c:pt idx="5">
                  <c:v>150 to 180</c:v>
                </c:pt>
                <c:pt idx="6">
                  <c:v>&gt; 180</c:v>
                </c:pt>
              </c:strCache>
            </c:strRef>
          </c:cat>
          <c:val>
            <c:numRef>
              <c:f>Sheet1!$B$4:$H$4</c:f>
              <c:numCache>
                <c:formatCode>0.0%</c:formatCode>
                <c:ptCount val="7"/>
                <c:pt idx="0">
                  <c:v>0.110357874822639</c:v>
                </c:pt>
                <c:pt idx="1">
                  <c:v>0.0474538861737348</c:v>
                </c:pt>
                <c:pt idx="2">
                  <c:v>0.0286930474538862</c:v>
                </c:pt>
                <c:pt idx="3">
                  <c:v>0.0173419517578433</c:v>
                </c:pt>
                <c:pt idx="4">
                  <c:v>0.0134005990856062</c:v>
                </c:pt>
                <c:pt idx="5">
                  <c:v>0.00882862998581113</c:v>
                </c:pt>
                <c:pt idx="6">
                  <c:v>0.0200220715749645</c:v>
                </c:pt>
              </c:numCache>
            </c:numRef>
          </c:val>
          <c:bubble3D val="1"/>
        </c:ser>
        <c:axId val="242671832"/>
        <c:axId val="242672648"/>
      </c:barChart>
      <c:catAx>
        <c:axId val="242671832"/>
        <c:scaling>
          <c:orientation val="minMax"/>
        </c:scaling>
        <c:axPos val="b"/>
        <c:numFmt formatCode="General" sourceLinked="1"/>
        <c:tickLblPos val="nextTo"/>
        <c:crossAx val="242672648"/>
        <c:crosses val="autoZero"/>
        <c:auto val="1"/>
        <c:lblAlgn val="ctr"/>
        <c:lblOffset val="100"/>
      </c:catAx>
      <c:valAx>
        <c:axId val="242672648"/>
        <c:scaling>
          <c:orientation val="minMax"/>
        </c:scaling>
        <c:axPos val="l"/>
        <c:majorGridlines/>
        <c:numFmt formatCode="0.0%" sourceLinked="1"/>
        <c:tickLblPos val="nextTo"/>
        <c:crossAx val="242671832"/>
        <c:crosses val="autoZero"/>
        <c:crossBetween val="between"/>
      </c:valAx>
    </c:plotArea>
    <c:legend>
      <c:legendPos val="b"/>
      <c:layout/>
      <c:txPr>
        <a:bodyPr/>
        <a:lstStyle/>
        <a:p>
          <a:pPr rtl="0">
            <a:defRPr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2009</c:v>
                </c:pt>
              </c:strCache>
            </c:strRef>
          </c:tx>
          <c:cat>
            <c:strRef>
              <c:f>Sheet1!$B$1:$H$1</c:f>
              <c:strCache>
                <c:ptCount val="7"/>
                <c:pt idx="0">
                  <c:v>&lt; 30</c:v>
                </c:pt>
                <c:pt idx="1">
                  <c:v>31 to 60</c:v>
                </c:pt>
                <c:pt idx="2">
                  <c:v>61 to 90</c:v>
                </c:pt>
                <c:pt idx="3">
                  <c:v>91 to 120</c:v>
                </c:pt>
                <c:pt idx="4">
                  <c:v>121 to 150</c:v>
                </c:pt>
                <c:pt idx="5">
                  <c:v>150 to 180</c:v>
                </c:pt>
                <c:pt idx="6">
                  <c:v>&gt; 180</c:v>
                </c:pt>
              </c:strCache>
            </c:strRef>
          </c:cat>
          <c:val>
            <c:numRef>
              <c:f>Sheet1!$B$2:$H$2</c:f>
              <c:numCache>
                <c:formatCode>0.0%</c:formatCode>
                <c:ptCount val="7"/>
                <c:pt idx="0">
                  <c:v>0.0770461819844536</c:v>
                </c:pt>
                <c:pt idx="1">
                  <c:v>0.0374942844078646</c:v>
                </c:pt>
                <c:pt idx="2">
                  <c:v>0.026291723822588</c:v>
                </c:pt>
                <c:pt idx="3">
                  <c:v>0.0157750342935528</c:v>
                </c:pt>
                <c:pt idx="4">
                  <c:v>0.0137174211248285</c:v>
                </c:pt>
                <c:pt idx="5">
                  <c:v>0.0125743026977595</c:v>
                </c:pt>
                <c:pt idx="6">
                  <c:v>0.11225422953818</c:v>
                </c:pt>
              </c:numCache>
            </c:numRef>
          </c:val>
          <c:bubble3D val="1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2010</c:v>
                </c:pt>
              </c:strCache>
            </c:strRef>
          </c:tx>
          <c:cat>
            <c:strRef>
              <c:f>Sheet1!$B$1:$H$1</c:f>
              <c:strCache>
                <c:ptCount val="7"/>
                <c:pt idx="0">
                  <c:v>&lt; 30</c:v>
                </c:pt>
                <c:pt idx="1">
                  <c:v>31 to 60</c:v>
                </c:pt>
                <c:pt idx="2">
                  <c:v>61 to 90</c:v>
                </c:pt>
                <c:pt idx="3">
                  <c:v>91 to 120</c:v>
                </c:pt>
                <c:pt idx="4">
                  <c:v>121 to 150</c:v>
                </c:pt>
                <c:pt idx="5">
                  <c:v>150 to 180</c:v>
                </c:pt>
                <c:pt idx="6">
                  <c:v>&gt; 180</c:v>
                </c:pt>
              </c:strCache>
            </c:strRef>
          </c:cat>
          <c:val>
            <c:numRef>
              <c:f>Sheet1!$B$3:$H$3</c:f>
              <c:numCache>
                <c:formatCode>0.0%</c:formatCode>
                <c:ptCount val="7"/>
                <c:pt idx="0">
                  <c:v>0.0635567325320839</c:v>
                </c:pt>
                <c:pt idx="1">
                  <c:v>0.0342228559788144</c:v>
                </c:pt>
                <c:pt idx="2">
                  <c:v>0.0203707476064372</c:v>
                </c:pt>
                <c:pt idx="3">
                  <c:v>0.0140558158484416</c:v>
                </c:pt>
                <c:pt idx="4">
                  <c:v>0.0148706457526991</c:v>
                </c:pt>
                <c:pt idx="5">
                  <c:v>0.0138521083723773</c:v>
                </c:pt>
                <c:pt idx="6">
                  <c:v>0.0717050315746588</c:v>
                </c:pt>
              </c:numCache>
            </c:numRef>
          </c:val>
          <c:bubble3D val="1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2011</c:v>
                </c:pt>
              </c:strCache>
            </c:strRef>
          </c:tx>
          <c:cat>
            <c:strRef>
              <c:f>Sheet1!$B$1:$H$1</c:f>
              <c:strCache>
                <c:ptCount val="7"/>
                <c:pt idx="0">
                  <c:v>&lt; 30</c:v>
                </c:pt>
                <c:pt idx="1">
                  <c:v>31 to 60</c:v>
                </c:pt>
                <c:pt idx="2">
                  <c:v>61 to 90</c:v>
                </c:pt>
                <c:pt idx="3">
                  <c:v>91 to 120</c:v>
                </c:pt>
                <c:pt idx="4">
                  <c:v>121 to 150</c:v>
                </c:pt>
                <c:pt idx="5">
                  <c:v>150 to 180</c:v>
                </c:pt>
                <c:pt idx="6">
                  <c:v>&gt; 180</c:v>
                </c:pt>
              </c:strCache>
            </c:strRef>
          </c:cat>
          <c:val>
            <c:numRef>
              <c:f>Sheet1!$B$4:$H$4</c:f>
              <c:numCache>
                <c:formatCode>0.0%</c:formatCode>
                <c:ptCount val="7"/>
                <c:pt idx="0">
                  <c:v>0.0671158331173879</c:v>
                </c:pt>
                <c:pt idx="1">
                  <c:v>0.0308370044052863</c:v>
                </c:pt>
                <c:pt idx="2">
                  <c:v>0.0181394143560508</c:v>
                </c:pt>
                <c:pt idx="3">
                  <c:v>0.0119201865768334</c:v>
                </c:pt>
                <c:pt idx="4">
                  <c:v>0.00777403472402176</c:v>
                </c:pt>
                <c:pt idx="5">
                  <c:v>0.00596009328841669</c:v>
                </c:pt>
                <c:pt idx="6">
                  <c:v>0.0129567245400363</c:v>
                </c:pt>
              </c:numCache>
            </c:numRef>
          </c:val>
          <c:bubble3D val="1"/>
        </c:ser>
        <c:axId val="276557352"/>
        <c:axId val="276561416"/>
      </c:barChart>
      <c:catAx>
        <c:axId val="276557352"/>
        <c:scaling>
          <c:orientation val="minMax"/>
        </c:scaling>
        <c:axPos val="b"/>
        <c:numFmt formatCode="General" sourceLinked="1"/>
        <c:tickLblPos val="nextTo"/>
        <c:crossAx val="276561416"/>
        <c:crosses val="autoZero"/>
        <c:auto val="1"/>
        <c:lblAlgn val="ctr"/>
        <c:lblOffset val="100"/>
      </c:catAx>
      <c:valAx>
        <c:axId val="276561416"/>
        <c:scaling>
          <c:orientation val="minMax"/>
        </c:scaling>
        <c:axPos val="l"/>
        <c:majorGridlines/>
        <c:numFmt formatCode="0.0%" sourceLinked="1"/>
        <c:tickLblPos val="nextTo"/>
        <c:crossAx val="276557352"/>
        <c:crosses val="autoZero"/>
        <c:crossBetween val="between"/>
      </c:valAx>
    </c:plotArea>
    <c:legend>
      <c:legendPos val="b"/>
      <c:layout/>
      <c:txPr>
        <a:bodyPr/>
        <a:lstStyle/>
        <a:p>
          <a:pPr rtl="0">
            <a:defRPr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ubbleChart>
        <c:ser>
          <c:idx val="0"/>
          <c:order val="0"/>
          <c:tx>
            <c:strRef>
              <c:f>Sheet1!$A$2</c:f>
              <c:strCache>
                <c:ptCount val="1"/>
                <c:pt idx="0">
                  <c:v>2009</c:v>
                </c:pt>
              </c:strCache>
            </c:strRef>
          </c:tx>
          <c:xVal>
            <c:strRef>
              <c:f>Sheet1!$B$1:$H$1</c:f>
              <c:strCache>
                <c:ptCount val="7"/>
                <c:pt idx="0">
                  <c:v>&lt; 30</c:v>
                </c:pt>
                <c:pt idx="1">
                  <c:v>31 to 60</c:v>
                </c:pt>
                <c:pt idx="2">
                  <c:v>61 to 90</c:v>
                </c:pt>
                <c:pt idx="3">
                  <c:v>91 to 120</c:v>
                </c:pt>
                <c:pt idx="4">
                  <c:v>121 to 150</c:v>
                </c:pt>
                <c:pt idx="5">
                  <c:v>150 to 180</c:v>
                </c:pt>
                <c:pt idx="6">
                  <c:v>&gt; 180</c:v>
                </c:pt>
              </c:strCache>
            </c:strRef>
          </c:xVal>
          <c:yVal>
            <c:numRef>
              <c:f>Sheet1!$B$2:$H$2</c:f>
            </c:numRef>
          </c:yVal>
          <c:bubbleSize>
            <c:numLit>
              <c:formatCode>General</c:formatCode>
              <c:ptCount val="7"/>
              <c:pt idx="0">
                <c:v>1.0</c:v>
              </c:pt>
              <c:pt idx="1">
                <c:v>1.0</c:v>
              </c:pt>
              <c:pt idx="2">
                <c:v>1.0</c:v>
              </c:pt>
              <c:pt idx="3">
                <c:v>1.0</c:v>
              </c:pt>
              <c:pt idx="4">
                <c:v>1.0</c:v>
              </c:pt>
              <c:pt idx="5">
                <c:v>1.0</c:v>
              </c:pt>
              <c:pt idx="6">
                <c:v>1.0</c:v>
              </c:pt>
            </c:numLit>
          </c:bubbleSize>
          <c:bubble3D val="1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2011-Yes</c:v>
                </c:pt>
              </c:strCache>
            </c:strRef>
          </c:tx>
          <c:xVal>
            <c:strRef>
              <c:f>Sheet1!$B$1:$H$1</c:f>
              <c:strCache>
                <c:ptCount val="7"/>
                <c:pt idx="0">
                  <c:v>&lt; 30</c:v>
                </c:pt>
                <c:pt idx="1">
                  <c:v>31 to 60</c:v>
                </c:pt>
                <c:pt idx="2">
                  <c:v>61 to 90</c:v>
                </c:pt>
                <c:pt idx="3">
                  <c:v>91 to 120</c:v>
                </c:pt>
                <c:pt idx="4">
                  <c:v>121 to 150</c:v>
                </c:pt>
                <c:pt idx="5">
                  <c:v>150 to 180</c:v>
                </c:pt>
                <c:pt idx="6">
                  <c:v>&gt; 180</c:v>
                </c:pt>
              </c:strCache>
            </c:strRef>
          </c:xVal>
          <c:yVal>
            <c:numRef>
              <c:f>Sheet1!$B$3:$H$3</c:f>
              <c:numCache>
                <c:formatCode>0.0%</c:formatCode>
                <c:ptCount val="7"/>
                <c:pt idx="0">
                  <c:v>0.110357874822639</c:v>
                </c:pt>
                <c:pt idx="1">
                  <c:v>0.0474538861737348</c:v>
                </c:pt>
                <c:pt idx="2">
                  <c:v>0.0286930474538862</c:v>
                </c:pt>
                <c:pt idx="3">
                  <c:v>0.0173419517578433</c:v>
                </c:pt>
                <c:pt idx="4">
                  <c:v>0.0134005990856062</c:v>
                </c:pt>
                <c:pt idx="5">
                  <c:v>0.00882862998581113</c:v>
                </c:pt>
                <c:pt idx="6">
                  <c:v>0.0200220715749645</c:v>
                </c:pt>
              </c:numCache>
            </c:numRef>
          </c:yVal>
          <c:bubbleSize>
            <c:numLit>
              <c:formatCode>General</c:formatCode>
              <c:ptCount val="7"/>
              <c:pt idx="0">
                <c:v>1.0</c:v>
              </c:pt>
              <c:pt idx="1">
                <c:v>1.0</c:v>
              </c:pt>
              <c:pt idx="2">
                <c:v>1.0</c:v>
              </c:pt>
              <c:pt idx="3">
                <c:v>1.0</c:v>
              </c:pt>
              <c:pt idx="4">
                <c:v>1.0</c:v>
              </c:pt>
              <c:pt idx="5">
                <c:v>1.0</c:v>
              </c:pt>
              <c:pt idx="6">
                <c:v>1.0</c:v>
              </c:pt>
            </c:numLit>
          </c:bubbleSize>
          <c:bubble3D val="1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2011-No</c:v>
                </c:pt>
              </c:strCache>
            </c:strRef>
          </c:tx>
          <c:xVal>
            <c:strRef>
              <c:f>Sheet1!$B$1:$H$1</c:f>
              <c:strCache>
                <c:ptCount val="7"/>
                <c:pt idx="0">
                  <c:v>&lt; 30</c:v>
                </c:pt>
                <c:pt idx="1">
                  <c:v>31 to 60</c:v>
                </c:pt>
                <c:pt idx="2">
                  <c:v>61 to 90</c:v>
                </c:pt>
                <c:pt idx="3">
                  <c:v>91 to 120</c:v>
                </c:pt>
                <c:pt idx="4">
                  <c:v>121 to 150</c:v>
                </c:pt>
                <c:pt idx="5">
                  <c:v>150 to 180</c:v>
                </c:pt>
                <c:pt idx="6">
                  <c:v>&gt; 180</c:v>
                </c:pt>
              </c:strCache>
            </c:strRef>
          </c:xVal>
          <c:yVal>
            <c:numRef>
              <c:f>Sheet1!$B$4:$H$4</c:f>
              <c:numCache>
                <c:formatCode>0.0%</c:formatCode>
                <c:ptCount val="7"/>
                <c:pt idx="0">
                  <c:v>0.0671158331173879</c:v>
                </c:pt>
                <c:pt idx="1">
                  <c:v>0.0308370044052863</c:v>
                </c:pt>
                <c:pt idx="2">
                  <c:v>0.0181394143560508</c:v>
                </c:pt>
                <c:pt idx="3">
                  <c:v>0.0119201865768334</c:v>
                </c:pt>
                <c:pt idx="4">
                  <c:v>0.00777403472402176</c:v>
                </c:pt>
                <c:pt idx="5">
                  <c:v>0.00596009328841669</c:v>
                </c:pt>
                <c:pt idx="6">
                  <c:v>0.0129567245400363</c:v>
                </c:pt>
              </c:numCache>
            </c:numRef>
          </c:yVal>
          <c:bubbleSize>
            <c:numLit>
              <c:formatCode>General</c:formatCode>
              <c:ptCount val="7"/>
              <c:pt idx="0">
                <c:v>1.0</c:v>
              </c:pt>
              <c:pt idx="1">
                <c:v>1.0</c:v>
              </c:pt>
              <c:pt idx="2">
                <c:v>1.0</c:v>
              </c:pt>
              <c:pt idx="3">
                <c:v>1.0</c:v>
              </c:pt>
              <c:pt idx="4">
                <c:v>1.0</c:v>
              </c:pt>
              <c:pt idx="5">
                <c:v>1.0</c:v>
              </c:pt>
              <c:pt idx="6">
                <c:v>1.0</c:v>
              </c:pt>
            </c:numLit>
          </c:bubbleSize>
          <c:bubble3D val="1"/>
        </c:ser>
        <c:bubbleScale val="100"/>
        <c:axId val="296647800"/>
        <c:axId val="295874760"/>
      </c:bubbleChart>
      <c:valAx>
        <c:axId val="296647800"/>
        <c:scaling>
          <c:orientation val="minMax"/>
        </c:scaling>
        <c:axPos val="b"/>
        <c:numFmt formatCode="General" sourceLinked="1"/>
        <c:tickLblPos val="nextTo"/>
        <c:crossAx val="295874760"/>
        <c:crosses val="autoZero"/>
        <c:crossBetween val="midCat"/>
      </c:valAx>
      <c:valAx>
        <c:axId val="295874760"/>
        <c:scaling>
          <c:orientation val="minMax"/>
        </c:scaling>
        <c:axPos val="l"/>
        <c:majorGridlines/>
        <c:numFmt formatCode="0.0%" sourceLinked="1"/>
        <c:tickLblPos val="nextTo"/>
        <c:crossAx val="296647800"/>
        <c:crosses val="autoZero"/>
        <c:crossBetween val="midCat"/>
      </c:valAx>
    </c:plotArea>
    <c:legend>
      <c:legendPos val="b"/>
      <c:layout/>
      <c:txPr>
        <a:bodyPr/>
        <a:lstStyle/>
        <a:p>
          <a:pPr rtl="0">
            <a:defRPr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/>
              <a:t>2013 Participants: Community Follow-up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dLbls>
            <c:showVal val="1"/>
          </c:dLbls>
          <c:cat>
            <c:strRef>
              <c:f>Sheet1!$A$2:$A$5</c:f>
              <c:strCache>
                <c:ptCount val="4"/>
                <c:pt idx="0">
                  <c:v>2013 WI MH (Y)/30 Readmit</c:v>
                </c:pt>
                <c:pt idx="1">
                  <c:v>2013 WI MH (N)/30 Readmit</c:v>
                </c:pt>
                <c:pt idx="2">
                  <c:v>2013 WI MH (Y)/No Readmit</c:v>
                </c:pt>
                <c:pt idx="3">
                  <c:v>2013 WI MH (N)/No Readmit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0.327</c:v>
                </c:pt>
                <c:pt idx="1">
                  <c:v>0.472</c:v>
                </c:pt>
                <c:pt idx="2">
                  <c:v>0.196</c:v>
                </c:pt>
                <c:pt idx="3">
                  <c:v>0.348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dLbls>
            <c:showVal val="1"/>
          </c:dLbls>
          <c:cat>
            <c:strRef>
              <c:f>Sheet1!$A$2:$A$5</c:f>
              <c:strCache>
                <c:ptCount val="4"/>
                <c:pt idx="0">
                  <c:v>2013 WI MH (Y)/30 Readmit</c:v>
                </c:pt>
                <c:pt idx="1">
                  <c:v>2013 WI MH (N)/30 Readmit</c:v>
                </c:pt>
                <c:pt idx="2">
                  <c:v>2013 WI MH (Y)/No Readmit</c:v>
                </c:pt>
                <c:pt idx="3">
                  <c:v>2013 WI MH (N)/No Readmit</c:v>
                </c:pt>
              </c:strCache>
            </c:strRef>
          </c:cat>
          <c:val>
            <c:numRef>
              <c:f>Sheet1!$C$2:$C$5</c:f>
              <c:numCache>
                <c:formatCode>0.0%</c:formatCode>
                <c:ptCount val="4"/>
                <c:pt idx="0">
                  <c:v>0.673</c:v>
                </c:pt>
                <c:pt idx="1">
                  <c:v>0.528</c:v>
                </c:pt>
                <c:pt idx="2">
                  <c:v>0.804</c:v>
                </c:pt>
                <c:pt idx="3">
                  <c:v>0.652</c:v>
                </c:pt>
              </c:numCache>
            </c:numRef>
          </c:val>
        </c:ser>
        <c:axId val="305217528"/>
        <c:axId val="305214456"/>
      </c:barChart>
      <c:catAx>
        <c:axId val="305217528"/>
        <c:scaling>
          <c:orientation val="minMax"/>
        </c:scaling>
        <c:axPos val="b"/>
        <c:tickLblPos val="nextTo"/>
        <c:crossAx val="305214456"/>
        <c:crosses val="autoZero"/>
        <c:auto val="1"/>
        <c:lblAlgn val="ctr"/>
        <c:lblOffset val="100"/>
      </c:catAx>
      <c:valAx>
        <c:axId val="305214456"/>
        <c:scaling>
          <c:orientation val="minMax"/>
        </c:scaling>
        <c:axPos val="l"/>
        <c:majorGridlines/>
        <c:numFmt formatCode="0.0%" sourceLinked="1"/>
        <c:tickLblPos val="nextTo"/>
        <c:crossAx val="305217528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9A98-CF12-8844-BFB3-BD7DF7B06276}" type="datetimeFigureOut">
              <a:rPr lang="en-US" smtClean="0"/>
              <a:pPr/>
              <a:t>6/18/13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49E11-57E2-CE44-9046-BB28130E90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9A98-CF12-8844-BFB3-BD7DF7B06276}" type="datetimeFigureOut">
              <a:rPr lang="en-US" smtClean="0"/>
              <a:pPr/>
              <a:t>6/18/13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49E11-57E2-CE44-9046-BB28130E90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9A98-CF12-8844-BFB3-BD7DF7B06276}" type="datetimeFigureOut">
              <a:rPr lang="en-US" smtClean="0"/>
              <a:pPr/>
              <a:t>6/18/13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49E11-57E2-CE44-9046-BB28130E90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9A98-CF12-8844-BFB3-BD7DF7B06276}" type="datetimeFigureOut">
              <a:rPr lang="en-US" smtClean="0"/>
              <a:pPr/>
              <a:t>6/18/13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49E11-57E2-CE44-9046-BB28130E90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9A98-CF12-8844-BFB3-BD7DF7B06276}" type="datetimeFigureOut">
              <a:rPr lang="en-US" smtClean="0"/>
              <a:pPr/>
              <a:t>6/18/13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49E11-57E2-CE44-9046-BB28130E90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9A98-CF12-8844-BFB3-BD7DF7B06276}" type="datetimeFigureOut">
              <a:rPr lang="en-US" smtClean="0"/>
              <a:pPr/>
              <a:t>6/18/13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49E11-57E2-CE44-9046-BB28130E90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9A98-CF12-8844-BFB3-BD7DF7B06276}" type="datetimeFigureOut">
              <a:rPr lang="en-US" smtClean="0"/>
              <a:pPr/>
              <a:t>6/18/13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49E11-57E2-CE44-9046-BB28130E90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9A98-CF12-8844-BFB3-BD7DF7B06276}" type="datetimeFigureOut">
              <a:rPr lang="en-US" smtClean="0"/>
              <a:pPr/>
              <a:t>6/18/13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49E11-57E2-CE44-9046-BB28130E90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9A98-CF12-8844-BFB3-BD7DF7B06276}" type="datetimeFigureOut">
              <a:rPr lang="en-US" smtClean="0"/>
              <a:pPr/>
              <a:t>6/18/13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49E11-57E2-CE44-9046-BB28130E90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9A98-CF12-8844-BFB3-BD7DF7B06276}" type="datetimeFigureOut">
              <a:rPr lang="en-US" smtClean="0"/>
              <a:pPr/>
              <a:t>6/18/13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49E11-57E2-CE44-9046-BB28130E90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9A98-CF12-8844-BFB3-BD7DF7B06276}" type="datetimeFigureOut">
              <a:rPr lang="en-US" smtClean="0"/>
              <a:pPr/>
              <a:t>6/18/13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49E11-57E2-CE44-9046-BB28130E90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F9A98-CF12-8844-BFB3-BD7DF7B06276}" type="datetimeFigureOut">
              <a:rPr lang="en-US" smtClean="0"/>
              <a:pPr/>
              <a:t>6/18/13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49E11-57E2-CE44-9046-BB28130E90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Re-Admission Rates: Population Characteristics and Data Accuracy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Jay Ford</a:t>
            </a:r>
          </a:p>
          <a:p>
            <a:r>
              <a:rPr lang="en-US" dirty="0" smtClean="0"/>
              <a:t>Tim Conner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General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absences of follow-up community services within 1 to 2 months of discharge is associated with higher 30 day readmission rates in some counties.</a:t>
            </a:r>
          </a:p>
          <a:p>
            <a:r>
              <a:rPr lang="en-US" dirty="0" smtClean="0"/>
              <a:t>Individuals with a BRC severity related to short-term situational services tend to have higher 30 day readmission rates.</a:t>
            </a:r>
          </a:p>
          <a:p>
            <a:r>
              <a:rPr lang="en-US" dirty="0" smtClean="0"/>
              <a:t>An individual’s presenting problem in conjunction with other factors may indicate an increased likelihood of a 30 day readmission.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Review of Comparison Tables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66411"/>
          <a:ext cx="8229600" cy="6155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Missing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BRC Severity (11%)</a:t>
            </a:r>
          </a:p>
          <a:p>
            <a:r>
              <a:rPr lang="en-US" dirty="0" smtClean="0"/>
              <a:t>Client Characteristics (10% for 1</a:t>
            </a:r>
            <a:r>
              <a:rPr lang="en-US" baseline="30000" dirty="0" smtClean="0"/>
              <a:t>st</a:t>
            </a:r>
            <a:r>
              <a:rPr lang="en-US" dirty="0" smtClean="0"/>
              <a:t>, 80% for 2</a:t>
            </a:r>
            <a:r>
              <a:rPr lang="en-US" baseline="30000" dirty="0" smtClean="0"/>
              <a:t>nd</a:t>
            </a:r>
            <a:r>
              <a:rPr lang="en-US" dirty="0" smtClean="0"/>
              <a:t> &amp; 94% for 3</a:t>
            </a:r>
            <a:r>
              <a:rPr lang="en-US" baseline="30000" dirty="0" smtClean="0"/>
              <a:t>rd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Presenting Problem </a:t>
            </a:r>
            <a:r>
              <a:rPr lang="en-US" dirty="0" smtClean="0"/>
              <a:t>(</a:t>
            </a:r>
            <a:r>
              <a:rPr lang="en-US" dirty="0" smtClean="0"/>
              <a:t>14% </a:t>
            </a:r>
            <a:r>
              <a:rPr lang="en-US" dirty="0" smtClean="0"/>
              <a:t>for 1</a:t>
            </a:r>
            <a:r>
              <a:rPr lang="en-US" baseline="30000" dirty="0" smtClean="0"/>
              <a:t>st</a:t>
            </a:r>
            <a:r>
              <a:rPr lang="en-US" dirty="0" smtClean="0"/>
              <a:t>,</a:t>
            </a:r>
            <a:r>
              <a:rPr lang="en-US" dirty="0" smtClean="0"/>
              <a:t> 38% </a:t>
            </a:r>
            <a:r>
              <a:rPr lang="en-US" dirty="0" smtClean="0"/>
              <a:t>for 2</a:t>
            </a:r>
            <a:r>
              <a:rPr lang="en-US" baseline="30000" dirty="0" smtClean="0"/>
              <a:t>nd</a:t>
            </a:r>
            <a:r>
              <a:rPr lang="en-US" dirty="0" smtClean="0"/>
              <a:t> &amp; 94% for 3</a:t>
            </a:r>
            <a:r>
              <a:rPr lang="en-US" baseline="30000" dirty="0" smtClean="0"/>
              <a:t>rd</a:t>
            </a:r>
            <a:r>
              <a:rPr lang="en-US" dirty="0" smtClean="0"/>
              <a:t>)</a:t>
            </a:r>
          </a:p>
          <a:p>
            <a:r>
              <a:rPr lang="en-US" dirty="0" smtClean="0"/>
              <a:t>Criminal Justice, Employment, GAF Scores, Health Status, Living Situation and Suicide Risk missing for at least 93% of cases ranging to 100%</a:t>
            </a:r>
          </a:p>
          <a:p>
            <a:r>
              <a:rPr lang="en-US" dirty="0" smtClean="0"/>
              <a:t>Flag for service follow-up missing from at least 84% of individual monthly cases but none missing from follow-up in 1</a:t>
            </a:r>
            <a:r>
              <a:rPr lang="en-US" baseline="30000" dirty="0" smtClean="0"/>
              <a:t>st</a:t>
            </a:r>
            <a:r>
              <a:rPr lang="en-US" dirty="0" smtClean="0"/>
              <a:t> two months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Missing Data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 noChangeAspect="1"/>
          </p:cNvGraphicFramePr>
          <p:nvPr/>
        </p:nvGraphicFramePr>
        <p:xfrm>
          <a:off x="457200" y="2079716"/>
          <a:ext cx="8263744" cy="3209547"/>
        </p:xfrm>
        <a:graphic>
          <a:graphicData uri="http://schemas.openxmlformats.org/drawingml/2006/table">
            <a:tbl>
              <a:tblPr/>
              <a:tblGrid>
                <a:gridCol w="2520149"/>
                <a:gridCol w="1661379"/>
                <a:gridCol w="1803949"/>
                <a:gridCol w="1104459"/>
                <a:gridCol w="1173808"/>
              </a:tblGrid>
              <a:tr h="85224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latin typeface="Verdana"/>
                        </a:rPr>
                        <a:t>Criminal justice system involvement</a:t>
                      </a:r>
                      <a:r>
                        <a:rPr lang="en-US" sz="1800" b="0" i="0" u="none" strike="noStrike" dirty="0" smtClean="0">
                          <a:latin typeface="Verdana"/>
                        </a:rPr>
                        <a:t> </a:t>
                      </a:r>
                      <a:endParaRPr lang="en-US" sz="1800" b="0" i="0" u="none" strike="noStrike" dirty="0">
                        <a:latin typeface="Verdana"/>
                      </a:endParaRPr>
                    </a:p>
                  </a:txBody>
                  <a:tcPr marL="19536" marR="19536" marT="19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Verdana"/>
                        </a:rPr>
                        <a:t>30-day readmissions</a:t>
                      </a:r>
                    </a:p>
                  </a:txBody>
                  <a:tcPr marL="19536" marR="19536" marT="19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latin typeface="Verdana"/>
                        </a:rPr>
                        <a:t>31+ day readmissions</a:t>
                      </a:r>
                    </a:p>
                  </a:txBody>
                  <a:tcPr marL="19536" marR="19536" marT="19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Verdana"/>
                        </a:rPr>
                        <a:t>no readmit</a:t>
                      </a:r>
                    </a:p>
                  </a:txBody>
                  <a:tcPr marL="19536" marR="19536" marT="19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latin typeface="Verdana"/>
                        </a:rPr>
                        <a:t>Total</a:t>
                      </a:r>
                      <a:endParaRPr lang="en-US" sz="1800" b="0" i="0" u="none" strike="noStrike" dirty="0">
                        <a:latin typeface="Verdana"/>
                      </a:endParaRPr>
                    </a:p>
                  </a:txBody>
                  <a:tcPr marL="19536" marR="19536" marT="19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1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Verdana"/>
                        </a:rPr>
                        <a:t>None</a:t>
                      </a:r>
                    </a:p>
                  </a:txBody>
                  <a:tcPr marL="19536" marR="19536" marT="19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Verdana"/>
                        </a:rPr>
                        <a:t>28</a:t>
                      </a:r>
                    </a:p>
                  </a:txBody>
                  <a:tcPr marL="19536" marR="19536" marT="19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Verdana"/>
                        </a:rPr>
                        <a:t>35</a:t>
                      </a:r>
                    </a:p>
                  </a:txBody>
                  <a:tcPr marL="19536" marR="19536" marT="19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Verdana"/>
                        </a:rPr>
                        <a:t>210</a:t>
                      </a:r>
                    </a:p>
                  </a:txBody>
                  <a:tcPr marL="19536" marR="19536" marT="19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Verdana"/>
                        </a:rPr>
                        <a:t>273</a:t>
                      </a:r>
                    </a:p>
                  </a:txBody>
                  <a:tcPr marL="19536" marR="19536" marT="19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1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Verdana"/>
                        </a:rPr>
                        <a:t>On probation</a:t>
                      </a:r>
                    </a:p>
                  </a:txBody>
                  <a:tcPr marL="19536" marR="19536" marT="19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Verdana"/>
                        </a:rPr>
                        <a:t>3</a:t>
                      </a:r>
                    </a:p>
                  </a:txBody>
                  <a:tcPr marL="19536" marR="19536" marT="19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Verdana"/>
                        </a:rPr>
                        <a:t>3</a:t>
                      </a:r>
                    </a:p>
                  </a:txBody>
                  <a:tcPr marL="19536" marR="19536" marT="19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Verdana"/>
                        </a:rPr>
                        <a:t>23</a:t>
                      </a:r>
                    </a:p>
                  </a:txBody>
                  <a:tcPr marL="19536" marR="19536" marT="19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Verdana"/>
                        </a:rPr>
                        <a:t>29</a:t>
                      </a:r>
                    </a:p>
                  </a:txBody>
                  <a:tcPr marL="19536" marR="19536" marT="19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1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Verdana"/>
                        </a:rPr>
                        <a:t>Arrest(s)</a:t>
                      </a:r>
                    </a:p>
                  </a:txBody>
                  <a:tcPr marL="19536" marR="19536" marT="19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Verdana"/>
                        </a:rPr>
                        <a:t>6</a:t>
                      </a:r>
                    </a:p>
                  </a:txBody>
                  <a:tcPr marL="19536" marR="19536" marT="19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Verdana"/>
                        </a:rPr>
                        <a:t>7</a:t>
                      </a:r>
                    </a:p>
                  </a:txBody>
                  <a:tcPr marL="19536" marR="19536" marT="19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Verdana"/>
                        </a:rPr>
                        <a:t>49</a:t>
                      </a:r>
                    </a:p>
                  </a:txBody>
                  <a:tcPr marL="19536" marR="19536" marT="19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Verdana"/>
                        </a:rPr>
                        <a:t>62</a:t>
                      </a:r>
                    </a:p>
                  </a:txBody>
                  <a:tcPr marL="19536" marR="19536" marT="19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1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Verdana"/>
                        </a:rPr>
                        <a:t>Jailed-imprisoned</a:t>
                      </a:r>
                    </a:p>
                  </a:txBody>
                  <a:tcPr marL="19536" marR="19536" marT="19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Verdana"/>
                        </a:rPr>
                        <a:t>1</a:t>
                      </a:r>
                    </a:p>
                  </a:txBody>
                  <a:tcPr marL="19536" marR="19536" marT="19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Verdana"/>
                        </a:rPr>
                        <a:t>1</a:t>
                      </a:r>
                    </a:p>
                  </a:txBody>
                  <a:tcPr marL="19536" marR="19536" marT="19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Verdana"/>
                        </a:rPr>
                        <a:t>10</a:t>
                      </a:r>
                    </a:p>
                  </a:txBody>
                  <a:tcPr marL="19536" marR="19536" marT="19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Verdana"/>
                        </a:rPr>
                        <a:t>12</a:t>
                      </a:r>
                    </a:p>
                  </a:txBody>
                  <a:tcPr marL="19536" marR="19536" marT="19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1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Verdana"/>
                        </a:rPr>
                        <a:t>On parole</a:t>
                      </a:r>
                    </a:p>
                  </a:txBody>
                  <a:tcPr marL="19536" marR="19536" marT="19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Verdana"/>
                        </a:rPr>
                        <a:t>0</a:t>
                      </a:r>
                    </a:p>
                  </a:txBody>
                  <a:tcPr marL="19536" marR="19536" marT="19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Verdana"/>
                        </a:rPr>
                        <a:t>0</a:t>
                      </a:r>
                    </a:p>
                  </a:txBody>
                  <a:tcPr marL="19536" marR="19536" marT="19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Verdana"/>
                        </a:rPr>
                        <a:t>1</a:t>
                      </a:r>
                    </a:p>
                  </a:txBody>
                  <a:tcPr marL="19536" marR="19536" marT="19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Verdana"/>
                        </a:rPr>
                        <a:t>1</a:t>
                      </a:r>
                    </a:p>
                  </a:txBody>
                  <a:tcPr marL="19536" marR="19536" marT="19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467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Verdana"/>
                        </a:rPr>
                        <a:t>Juvenile justice system contact</a:t>
                      </a:r>
                    </a:p>
                  </a:txBody>
                  <a:tcPr marL="19536" marR="19536" marT="19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Verdana"/>
                        </a:rPr>
                        <a:t>2</a:t>
                      </a:r>
                    </a:p>
                  </a:txBody>
                  <a:tcPr marL="19536" marR="19536" marT="19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Verdana"/>
                        </a:rPr>
                        <a:t>1</a:t>
                      </a:r>
                    </a:p>
                  </a:txBody>
                  <a:tcPr marL="19536" marR="19536" marT="19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latin typeface="Verdana"/>
                        </a:rPr>
                        <a:t>8</a:t>
                      </a:r>
                    </a:p>
                  </a:txBody>
                  <a:tcPr marL="19536" marR="19536" marT="19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Verdana"/>
                        </a:rPr>
                        <a:t>11</a:t>
                      </a:r>
                    </a:p>
                  </a:txBody>
                  <a:tcPr marL="19536" marR="19536" marT="19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105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latin typeface="Verdana"/>
                      </a:endParaRPr>
                    </a:p>
                  </a:txBody>
                  <a:tcPr marL="19536" marR="19536" marT="19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Verdana"/>
                        </a:rPr>
                        <a:t>40</a:t>
                      </a:r>
                    </a:p>
                  </a:txBody>
                  <a:tcPr marL="19536" marR="19536" marT="19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Verdana"/>
                        </a:rPr>
                        <a:t>47</a:t>
                      </a:r>
                    </a:p>
                  </a:txBody>
                  <a:tcPr marL="19536" marR="19536" marT="19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Verdana"/>
                        </a:rPr>
                        <a:t>301</a:t>
                      </a:r>
                    </a:p>
                  </a:txBody>
                  <a:tcPr marL="19536" marR="19536" marT="19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latin typeface="Verdana"/>
                        </a:rPr>
                        <a:t>388</a:t>
                      </a:r>
                    </a:p>
                  </a:txBody>
                  <a:tcPr marL="19536" marR="19536" marT="195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Missing Data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 noChangeAspect="1"/>
          </p:cNvGraphicFramePr>
          <p:nvPr/>
        </p:nvGraphicFramePr>
        <p:xfrm>
          <a:off x="457201" y="1822052"/>
          <a:ext cx="8229600" cy="3794762"/>
        </p:xfrm>
        <a:graphic>
          <a:graphicData uri="http://schemas.openxmlformats.org/drawingml/2006/table">
            <a:tbl>
              <a:tblPr/>
              <a:tblGrid>
                <a:gridCol w="2509737"/>
                <a:gridCol w="1561344"/>
                <a:gridCol w="1546242"/>
                <a:gridCol w="1153126"/>
                <a:gridCol w="1459151"/>
              </a:tblGrid>
              <a:tr h="57907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Verdana"/>
                        </a:rPr>
                        <a:t>Living situation</a:t>
                      </a:r>
                    </a:p>
                  </a:txBody>
                  <a:tcPr marL="20503" marR="20503" marT="20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Verdana"/>
                        </a:rPr>
                        <a:t>30-day readmissions</a:t>
                      </a:r>
                    </a:p>
                  </a:txBody>
                  <a:tcPr marL="20503" marR="20503" marT="20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Verdana"/>
                        </a:rPr>
                        <a:t>31+ day readmissions</a:t>
                      </a:r>
                    </a:p>
                  </a:txBody>
                  <a:tcPr marL="20503" marR="20503" marT="20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Verdana"/>
                        </a:rPr>
                        <a:t>no readmit</a:t>
                      </a:r>
                    </a:p>
                  </a:txBody>
                  <a:tcPr marL="20503" marR="20503" marT="20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latin typeface="Verdana"/>
                        </a:rPr>
                        <a:t>Total</a:t>
                      </a:r>
                      <a:endParaRPr lang="en-US" sz="1800" b="0" i="0" u="none" strike="noStrike" dirty="0">
                        <a:latin typeface="Verdana"/>
                      </a:endParaRPr>
                    </a:p>
                  </a:txBody>
                  <a:tcPr marL="20503" marR="20503" marT="20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907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Verdana"/>
                        </a:rPr>
                        <a:t>Homeless - street,shelter</a:t>
                      </a:r>
                    </a:p>
                  </a:txBody>
                  <a:tcPr marL="20503" marR="20503" marT="20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Verdana"/>
                        </a:rPr>
                        <a:t>1</a:t>
                      </a:r>
                    </a:p>
                  </a:txBody>
                  <a:tcPr marL="20503" marR="20503" marT="20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Verdana"/>
                        </a:rPr>
                        <a:t>5</a:t>
                      </a:r>
                    </a:p>
                  </a:txBody>
                  <a:tcPr marL="20503" marR="20503" marT="20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Verdana"/>
                        </a:rPr>
                        <a:t>15</a:t>
                      </a:r>
                    </a:p>
                  </a:txBody>
                  <a:tcPr marL="20503" marR="20503" marT="20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Verdana"/>
                        </a:rPr>
                        <a:t>21</a:t>
                      </a:r>
                    </a:p>
                  </a:txBody>
                  <a:tcPr marL="20503" marR="20503" marT="20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979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latin typeface="Verdana"/>
                        </a:rPr>
                        <a:t>Private residence</a:t>
                      </a:r>
                    </a:p>
                  </a:txBody>
                  <a:tcPr marL="20503" marR="20503" marT="20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Verdana"/>
                        </a:rPr>
                        <a:t>33</a:t>
                      </a:r>
                    </a:p>
                  </a:txBody>
                  <a:tcPr marL="20503" marR="20503" marT="20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Verdana"/>
                        </a:rPr>
                        <a:t>44</a:t>
                      </a:r>
                    </a:p>
                  </a:txBody>
                  <a:tcPr marL="20503" marR="20503" marT="20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Verdana"/>
                        </a:rPr>
                        <a:t>265</a:t>
                      </a:r>
                    </a:p>
                  </a:txBody>
                  <a:tcPr marL="20503" marR="20503" marT="20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Verdana"/>
                        </a:rPr>
                        <a:t>342</a:t>
                      </a:r>
                    </a:p>
                  </a:txBody>
                  <a:tcPr marL="20503" marR="20503" marT="20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907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Verdana"/>
                        </a:rPr>
                        <a:t>Supported or semi-supervised residence</a:t>
                      </a:r>
                    </a:p>
                  </a:txBody>
                  <a:tcPr marL="20503" marR="20503" marT="20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Verdana"/>
                        </a:rPr>
                        <a:t>7</a:t>
                      </a:r>
                    </a:p>
                  </a:txBody>
                  <a:tcPr marL="20503" marR="20503" marT="20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Verdana"/>
                        </a:rPr>
                        <a:t>2</a:t>
                      </a:r>
                    </a:p>
                  </a:txBody>
                  <a:tcPr marL="20503" marR="20503" marT="20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Verdana"/>
                        </a:rPr>
                        <a:t>14</a:t>
                      </a:r>
                    </a:p>
                  </a:txBody>
                  <a:tcPr marL="20503" marR="20503" marT="20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Verdana"/>
                        </a:rPr>
                        <a:t>23</a:t>
                      </a:r>
                    </a:p>
                  </a:txBody>
                  <a:tcPr marL="20503" marR="20503" marT="20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907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Verdana"/>
                        </a:rPr>
                        <a:t>Specialized facility - on-site supervision</a:t>
                      </a:r>
                    </a:p>
                  </a:txBody>
                  <a:tcPr marL="20503" marR="20503" marT="20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Verdana"/>
                        </a:rPr>
                        <a:t>5</a:t>
                      </a:r>
                    </a:p>
                  </a:txBody>
                  <a:tcPr marL="20503" marR="20503" marT="20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Verdana"/>
                        </a:rPr>
                        <a:t>2</a:t>
                      </a:r>
                    </a:p>
                  </a:txBody>
                  <a:tcPr marL="20503" marR="20503" marT="20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Verdana"/>
                        </a:rPr>
                        <a:t>27</a:t>
                      </a:r>
                    </a:p>
                  </a:txBody>
                  <a:tcPr marL="20503" marR="20503" marT="20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Verdana"/>
                        </a:rPr>
                        <a:t>34</a:t>
                      </a:r>
                    </a:p>
                  </a:txBody>
                  <a:tcPr marL="20503" marR="20503" marT="20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979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Verdana"/>
                        </a:rPr>
                        <a:t>Other institution</a:t>
                      </a:r>
                    </a:p>
                  </a:txBody>
                  <a:tcPr marL="20503" marR="20503" marT="20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Verdana"/>
                        </a:rPr>
                        <a:t>1</a:t>
                      </a:r>
                    </a:p>
                  </a:txBody>
                  <a:tcPr marL="20503" marR="20503" marT="20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Verdana"/>
                        </a:rPr>
                        <a:t>3</a:t>
                      </a:r>
                    </a:p>
                  </a:txBody>
                  <a:tcPr marL="20503" marR="20503" marT="20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Verdana"/>
                        </a:rPr>
                        <a:t>7</a:t>
                      </a:r>
                    </a:p>
                  </a:txBody>
                  <a:tcPr marL="20503" marR="20503" marT="20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Verdana"/>
                        </a:rPr>
                        <a:t>11</a:t>
                      </a:r>
                    </a:p>
                  </a:txBody>
                  <a:tcPr marL="20503" marR="20503" marT="20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907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Verdana"/>
                        </a:rPr>
                        <a:t>Jail or correctional facility</a:t>
                      </a:r>
                    </a:p>
                  </a:txBody>
                  <a:tcPr marL="20503" marR="20503" marT="20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Verdana"/>
                        </a:rPr>
                        <a:t>0</a:t>
                      </a:r>
                    </a:p>
                  </a:txBody>
                  <a:tcPr marL="20503" marR="20503" marT="20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Verdana"/>
                        </a:rPr>
                        <a:t>0</a:t>
                      </a:r>
                    </a:p>
                  </a:txBody>
                  <a:tcPr marL="20503" marR="20503" marT="20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Verdana"/>
                        </a:rPr>
                        <a:t>6</a:t>
                      </a:r>
                    </a:p>
                  </a:txBody>
                  <a:tcPr marL="20503" marR="20503" marT="20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Verdana"/>
                        </a:rPr>
                        <a:t>6</a:t>
                      </a:r>
                    </a:p>
                  </a:txBody>
                  <a:tcPr marL="20503" marR="20503" marT="20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9794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latin typeface="Verdana"/>
                      </a:endParaRPr>
                    </a:p>
                  </a:txBody>
                  <a:tcPr marL="20503" marR="20503" marT="20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Verdana"/>
                        </a:rPr>
                        <a:t>47</a:t>
                      </a:r>
                    </a:p>
                  </a:txBody>
                  <a:tcPr marL="20503" marR="20503" marT="20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Verdana"/>
                        </a:rPr>
                        <a:t>56</a:t>
                      </a:r>
                    </a:p>
                  </a:txBody>
                  <a:tcPr marL="20503" marR="20503" marT="20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Verdana"/>
                        </a:rPr>
                        <a:t>334</a:t>
                      </a:r>
                    </a:p>
                  </a:txBody>
                  <a:tcPr marL="20503" marR="20503" marT="20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latin typeface="Verdana"/>
                        </a:rPr>
                        <a:t>437</a:t>
                      </a:r>
                    </a:p>
                  </a:txBody>
                  <a:tcPr marL="20503" marR="20503" marT="205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2013 WI Mental Health Collaborative Counties: 30 Day Readmission Rates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2013 WI Mental Health Collaborative Counties: Readmission Rates by Day Range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2013 Non WI Mental Health Collaborative Counties: Readmission Rates by Day Range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2013 WI Mental Health Collaborative Counties: Readmission Rates by Day Range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488549"/>
          <a:ext cx="8229600" cy="5737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591"/>
                <a:gridCol w="1587606"/>
                <a:gridCol w="1074687"/>
                <a:gridCol w="1090716"/>
              </a:tblGrid>
              <a:tr h="37084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Readmission Rate by</a:t>
                      </a:r>
                      <a:r>
                        <a:rPr lang="en-US" sz="2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County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County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FOV Human Service Center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7.7%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6.6%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6.5%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LLM - North Central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Comm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Servs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1.2%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3.0%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11.8%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Milwaukee Co CCSB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13.9%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13.4%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12.3%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Shawano Co DCP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5.0%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5.2%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6.7%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Wood Co Unified Services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10.3%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11.2%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12.0%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Brown Co HSD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13.7%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13.3%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11.6%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Jefferson Co HSD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10.8%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11.5%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6.2%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Outagamie Co HSD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7.0%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3.7%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6.9%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Rock Co HSD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6.7%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8.4%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8.9%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 Croix Co HSD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9.1%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5.5%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5.6%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Sauk Co HSD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4.2%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9.0%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11.7%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Sheboygan Co HSD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13.7%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9.0%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11.6%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Winnebago Co HSD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6.1%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9.1%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8.4%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Groups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80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7196"/>
                <a:gridCol w="677240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Group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Included Counties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Group 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Milwaukee, Waukesha and Brown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Group 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Rock, Wood, Winnebago, Dane and Racine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Group 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Outagamie, Washington, LLM, Fond</a:t>
                      </a:r>
                      <a:r>
                        <a:rPr lang="en-US" sz="2800" baseline="0" dirty="0" smtClean="0"/>
                        <a:t> du Lac and Forest/Oneida/Vilas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Group 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Sauk,</a:t>
                      </a:r>
                      <a:r>
                        <a:rPr lang="en-US" sz="2800" baseline="0" dirty="0" smtClean="0"/>
                        <a:t> Waupaca, Sheboygan, Manitowoc, and Columbia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Group 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Shawano,</a:t>
                      </a:r>
                      <a:r>
                        <a:rPr lang="en-US" sz="2800" baseline="0" dirty="0" smtClean="0"/>
                        <a:t> Dodge, St. Croix and Barron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Group 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Monroe,</a:t>
                      </a:r>
                      <a:r>
                        <a:rPr lang="en-US" sz="2800" baseline="0" dirty="0" smtClean="0"/>
                        <a:t> Jefferson and Polk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Selected Comparisons for Patients with a 30 day Readmission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Discharge Reason</a:t>
            </a:r>
          </a:p>
          <a:p>
            <a:r>
              <a:rPr lang="en-US" dirty="0" smtClean="0"/>
              <a:t>BRC Categorization of Severity of Need</a:t>
            </a:r>
          </a:p>
          <a:p>
            <a:r>
              <a:rPr lang="en-US" dirty="0" smtClean="0"/>
              <a:t>Commitment Status</a:t>
            </a:r>
          </a:p>
          <a:p>
            <a:r>
              <a:rPr lang="en-US" dirty="0" smtClean="0"/>
              <a:t>Presenting Problem</a:t>
            </a:r>
          </a:p>
          <a:p>
            <a:r>
              <a:rPr lang="en-US" dirty="0" smtClean="0"/>
              <a:t>Received Community Support in 1 to 2 Months of Discharge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General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Individuals with a referral related discharge status often have higher 30 day readmission rates.</a:t>
            </a:r>
          </a:p>
          <a:p>
            <a:r>
              <a:rPr lang="en-US" dirty="0" smtClean="0"/>
              <a:t>In certain counties, individuals who complete treatment but with moderate not major improvements have higher 30 day readmission rates.</a:t>
            </a:r>
          </a:p>
          <a:p>
            <a:r>
              <a:rPr lang="en-US" dirty="0" smtClean="0"/>
              <a:t>In some counties, an individual who has a voluntary commitment has a higher 30 day readmission rate.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</TotalTime>
  <Words>670</Words>
  <Application>Microsoft Macintosh PowerPoint</Application>
  <PresentationFormat>On-screen Show (4:3)</PresentationFormat>
  <Paragraphs>181</Paragraphs>
  <Slides>15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Re-Admission Rates: Population Characteristics and Data Accuracy </vt:lpstr>
      <vt:lpstr>2013 WI Mental Health Collaborative Counties: 30 Day Readmission Rates</vt:lpstr>
      <vt:lpstr>2013 WI Mental Health Collaborative Counties: Readmission Rates by Day Range</vt:lpstr>
      <vt:lpstr>2013 Non WI Mental Health Collaborative Counties: Readmission Rates by Day Range</vt:lpstr>
      <vt:lpstr>2013 WI Mental Health Collaborative Counties: Readmission Rates by Day Range</vt:lpstr>
      <vt:lpstr>Slide 6</vt:lpstr>
      <vt:lpstr>Comparison Groups</vt:lpstr>
      <vt:lpstr>Selected Comparisons for Patients with a 30 day Readmission</vt:lpstr>
      <vt:lpstr>Comparison General Statements</vt:lpstr>
      <vt:lpstr>Comparison General Statements</vt:lpstr>
      <vt:lpstr>Quick Review of Comparison Tables</vt:lpstr>
      <vt:lpstr>Slide 12</vt:lpstr>
      <vt:lpstr>Impact of Missing Data</vt:lpstr>
      <vt:lpstr>Impact of Missing Data</vt:lpstr>
      <vt:lpstr>Impact of Missing Data</vt:lpstr>
    </vt:vector>
  </TitlesOfParts>
  <Company>UW Madison - CHESS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Jay Ford</dc:creator>
  <cp:lastModifiedBy>Jay Ford</cp:lastModifiedBy>
  <cp:revision>11</cp:revision>
  <dcterms:created xsi:type="dcterms:W3CDTF">2013-06-18T13:41:48Z</dcterms:created>
  <dcterms:modified xsi:type="dcterms:W3CDTF">2013-06-18T14:36:48Z</dcterms:modified>
</cp:coreProperties>
</file>