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5" r:id="rId2"/>
    <p:sldId id="311" r:id="rId3"/>
    <p:sldId id="312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01" r:id="rId12"/>
    <p:sldId id="302" r:id="rId13"/>
    <p:sldId id="321" r:id="rId14"/>
    <p:sldId id="322" r:id="rId15"/>
    <p:sldId id="304" r:id="rId16"/>
    <p:sldId id="323" r:id="rId17"/>
    <p:sldId id="305" r:id="rId18"/>
    <p:sldId id="306" r:id="rId19"/>
    <p:sldId id="307" r:id="rId20"/>
    <p:sldId id="324" r:id="rId21"/>
    <p:sldId id="325" r:id="rId22"/>
    <p:sldId id="309" r:id="rId23"/>
    <p:sldId id="327" r:id="rId24"/>
    <p:sldId id="328" r:id="rId25"/>
  </p:sldIdLst>
  <p:sldSz cx="9144000" cy="6858000" type="screen4x3"/>
  <p:notesSz cx="7315200" cy="96012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D4D4D"/>
    <a:srgbClr val="3D3DB9"/>
    <a:srgbClr val="007FC4"/>
    <a:srgbClr val="005684"/>
    <a:srgbClr val="004C74"/>
    <a:srgbClr val="4B4B4B"/>
    <a:srgbClr val="5E5E5E"/>
    <a:srgbClr val="292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048" y="-1136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BABB7E8E-EE23-4121-97D9-3AF476838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3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 i="0"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 i="0"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 i="0"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 i="0"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9C4586EF-6A93-46CB-9CF2-4DA9E049A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77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EA5722-B832-4B6F-B473-16B354AFA104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4145059" y="9121967"/>
            <a:ext cx="3170141" cy="47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1" tIns="48326" rIns="96651" bIns="48326" anchor="b"/>
          <a:lstStyle>
            <a:lvl1pPr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28E24411-8E66-5E4A-B10D-A392CB20E9CE}" type="slidenum">
              <a:rPr lang="en-US" sz="1300" i="0"/>
              <a:pPr algn="r"/>
              <a:t>20</a:t>
            </a:fld>
            <a:endParaRPr lang="en-US" sz="1300" i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0" y="4560984"/>
            <a:ext cx="5852823" cy="43197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/>
              <a:t>Standard slide – please do not modify.</a:t>
            </a:r>
          </a:p>
          <a:p>
            <a:endParaRPr lang="en-US" b="1"/>
          </a:p>
          <a:p>
            <a:r>
              <a:rPr lang="en-US"/>
              <a:t>Importance of looking outside for ideas for solving problems.</a:t>
            </a:r>
          </a:p>
          <a:p>
            <a:r>
              <a:rPr lang="en-US"/>
              <a:t>Engage the audience by asking for ideas from outside the field—though beware that the audience may not respond.</a:t>
            </a:r>
          </a:p>
          <a:p>
            <a:endParaRPr lang="en-US"/>
          </a:p>
          <a:p>
            <a:r>
              <a:rPr lang="en-US"/>
              <a:t>Specific examples:</a:t>
            </a:r>
          </a:p>
          <a:p>
            <a:pPr>
              <a:buFontTx/>
              <a:buChar char="•"/>
            </a:pPr>
            <a:r>
              <a:rPr lang="en-US"/>
              <a:t>Northwest Airlines: automatic notification of cancellations and delays via telephone (confirmation calls).</a:t>
            </a:r>
          </a:p>
          <a:p>
            <a:pPr>
              <a:buFontTx/>
              <a:buChar char="•"/>
            </a:pPr>
            <a:r>
              <a:rPr lang="en-US"/>
              <a:t>Ford: Their sales approach varies depending on the model that they are selling (individualized services).</a:t>
            </a:r>
          </a:p>
          <a:p>
            <a:pPr>
              <a:buFontTx/>
              <a:buChar char="•"/>
            </a:pPr>
            <a:r>
              <a:rPr lang="en-US"/>
              <a:t>Dentist and Library: confirmation calls with automated voice processing.</a:t>
            </a:r>
          </a:p>
          <a:p>
            <a:pPr>
              <a:buFontTx/>
              <a:buChar char="•"/>
            </a:pPr>
            <a:r>
              <a:rPr lang="en-US"/>
              <a:t>National Rental Car: seamless transitions from the airport to checkout of the car to return the car to airport.</a:t>
            </a:r>
          </a:p>
          <a:p>
            <a:pPr>
              <a:buFontTx/>
              <a:buChar char="•"/>
            </a:pPr>
            <a:r>
              <a:rPr lang="en-US"/>
              <a:t>Hyatt Place Hotels: automated check-in and checkout by credit card to get key without personal interaction.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4145059" y="9121967"/>
            <a:ext cx="3170141" cy="47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1" tIns="48326" rIns="96651" bIns="48326" anchor="b"/>
          <a:lstStyle>
            <a:lvl1pPr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29525387-80C8-7241-AA46-7AA3D1291EE9}" type="slidenum">
              <a:rPr lang="en-US" sz="1300" i="0"/>
              <a:pPr algn="r"/>
              <a:t>21</a:t>
            </a:fld>
            <a:endParaRPr lang="en-US" sz="1300" i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0" y="4560984"/>
            <a:ext cx="5852823" cy="43197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8293" indent="-238293"/>
            <a:r>
              <a:rPr lang="en-US" b="1"/>
              <a:t>Standard slide – please do not modify.</a:t>
            </a:r>
          </a:p>
          <a:p>
            <a:pPr marL="238293" indent="-238293"/>
            <a:endParaRPr lang="en-US" b="1"/>
          </a:p>
          <a:p>
            <a:pPr marL="238293" indent="-238293"/>
            <a:r>
              <a:rPr lang="en-US"/>
              <a:t>These are the basic questions to ask at the beginning of any Change Project.</a:t>
            </a:r>
          </a:p>
          <a:p>
            <a:pPr marL="238293" indent="-238293"/>
            <a:endParaRPr lang="en-US"/>
          </a:p>
          <a:p>
            <a:pPr marL="238293" indent="-238293"/>
            <a:r>
              <a:rPr lang="en-US"/>
              <a:t>Examples of Answers:</a:t>
            </a:r>
          </a:p>
          <a:p>
            <a:pPr marL="238293" indent="-238293">
              <a:buFontTx/>
              <a:buAutoNum type="arabicPeriod"/>
            </a:pPr>
            <a:r>
              <a:rPr lang="en-US"/>
              <a:t> Reduce waiting times from 30 days to less than 10 days.</a:t>
            </a:r>
          </a:p>
          <a:p>
            <a:pPr marL="238293" indent="-238293">
              <a:buFontTx/>
              <a:buAutoNum type="arabicPeriod"/>
            </a:pPr>
            <a:r>
              <a:rPr lang="en-US"/>
              <a:t> By measuring the number of days until the next available appointment.</a:t>
            </a:r>
          </a:p>
          <a:p>
            <a:pPr marL="238293" indent="-238293">
              <a:buFontTx/>
              <a:buAutoNum type="arabicPeriod"/>
            </a:pPr>
            <a:r>
              <a:rPr lang="en-US"/>
              <a:t> Identify possible changes: this is a good time to refer  back to problems identified by the CEO or the walk-through.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 txBox="1">
            <a:spLocks noGrp="1" noChangeArrowheads="1"/>
          </p:cNvSpPr>
          <p:nvPr/>
        </p:nvSpPr>
        <p:spPr bwMode="auto">
          <a:xfrm>
            <a:off x="4145059" y="9121967"/>
            <a:ext cx="3170141" cy="47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1" tIns="48326" rIns="96651" bIns="48326" anchor="b"/>
          <a:lstStyle>
            <a:lvl1pPr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38B3D5A4-6DEF-7D4E-B31E-65E2EB95FB9D}" type="slidenum">
              <a:rPr lang="en-US" sz="1300" i="0"/>
              <a:pPr algn="r"/>
              <a:t>8</a:t>
            </a:fld>
            <a:endParaRPr lang="en-US" sz="1300" i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0" y="4560984"/>
            <a:ext cx="5852823" cy="43197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/>
              <a:t>Standard slide – please do not modify.</a:t>
            </a:r>
          </a:p>
          <a:p>
            <a:endParaRPr lang="en-US" b="1"/>
          </a:p>
          <a:p>
            <a:r>
              <a:rPr lang="en-US"/>
              <a:t>This is the most important factor of the Five Principles.  Organizations that involve the customer are 14 times more liked to be successful than those that do not.</a:t>
            </a:r>
          </a:p>
          <a:p>
            <a:r>
              <a:rPr lang="en-US"/>
              <a:t>The collective importance of the 79 other factors in Gustafson</a:t>
            </a:r>
            <a:r>
              <a:rPr lang="ja-JP" altLang="en-US"/>
              <a:t>’</a:t>
            </a:r>
            <a:r>
              <a:rPr lang="en-US" altLang="ja-JP"/>
              <a:t>s research is outweighed by the importance of this principle alone.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4145059" y="9121967"/>
            <a:ext cx="3170141" cy="47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1" tIns="48326" rIns="96651" bIns="48326" anchor="b"/>
          <a:lstStyle>
            <a:lvl1pPr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A7A86561-57FC-794C-9872-D8D1D41901E3}" type="slidenum">
              <a:rPr lang="en-US" sz="1300" i="0"/>
              <a:pPr algn="r"/>
              <a:t>9</a:t>
            </a:fld>
            <a:endParaRPr lang="en-US" sz="1300" i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0" y="4560984"/>
            <a:ext cx="5852823" cy="43197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/>
              <a:t>Standard slide – please do not modify.</a:t>
            </a:r>
          </a:p>
          <a:p>
            <a:endParaRPr lang="en-US" b="1"/>
          </a:p>
          <a:p>
            <a:r>
              <a:rPr lang="en-US"/>
              <a:t>Engage the audience: This is a good time to ask of anyone has done a walk-through before—and if so, what their experiences were.</a:t>
            </a:r>
          </a:p>
          <a:p>
            <a:r>
              <a:rPr lang="en-US"/>
              <a:t>If not, provide an example of your own from a recent walk-through experience.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 noChangeArrowheads="1"/>
          </p:cNvSpPr>
          <p:nvPr/>
        </p:nvSpPr>
        <p:spPr bwMode="auto">
          <a:xfrm>
            <a:off x="4145059" y="9121967"/>
            <a:ext cx="3170141" cy="47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1" tIns="48326" rIns="96651" bIns="48326" anchor="b"/>
          <a:lstStyle>
            <a:lvl1pPr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EDE1B0DE-EF9A-5A44-B5E6-71C0F899A2F0}" type="slidenum">
              <a:rPr lang="en-US" sz="1300" i="0"/>
              <a:pPr algn="r"/>
              <a:t>10</a:t>
            </a:fld>
            <a:endParaRPr lang="en-US" sz="1300" i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0" y="4560984"/>
            <a:ext cx="5852823" cy="43197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/>
              <a:t>Standard slide – please do not modify.</a:t>
            </a:r>
          </a:p>
          <a:p>
            <a:endParaRPr lang="en-US" b="1"/>
          </a:p>
          <a:p>
            <a:r>
              <a:rPr lang="en-US"/>
              <a:t>Engage the audience: This is a good time to ask whether there are any CEOs in the audience.  If so, ask them what issues keep them awake at night.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4145059" y="9121967"/>
            <a:ext cx="3170141" cy="47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1" tIns="48326" rIns="96651" bIns="48326" anchor="b"/>
          <a:lstStyle>
            <a:lvl1pPr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B3BFA5F1-9395-8249-9FF2-F3632A010A82}" type="slidenum">
              <a:rPr lang="en-US" sz="1300" i="0"/>
              <a:pPr algn="r"/>
              <a:t>13</a:t>
            </a:fld>
            <a:endParaRPr lang="en-US" sz="1300" i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0" y="4560984"/>
            <a:ext cx="5852823" cy="43197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/>
              <a:t>Standard slide – please do not modify.</a:t>
            </a:r>
          </a:p>
          <a:p>
            <a:endParaRPr lang="en-US" b="1"/>
          </a:p>
          <a:p>
            <a:r>
              <a:rPr lang="en-US"/>
              <a:t>This is the role of the Executive Sponsor in a Change Project.</a:t>
            </a:r>
          </a:p>
          <a:p>
            <a:r>
              <a:rPr lang="en-US"/>
              <a:t>Give particular emphasis to the personal invitation to join the Change Team.</a:t>
            </a:r>
          </a:p>
          <a:p>
            <a:endParaRPr lang="en-US"/>
          </a:p>
          <a:p>
            <a:r>
              <a:rPr lang="en-US"/>
              <a:t>Example:</a:t>
            </a:r>
          </a:p>
          <a:p>
            <a:r>
              <a:rPr lang="en-US"/>
              <a:t>An invitation, using if possible the name of someone in the audience, to join a Change Project for a certain amount of time (two months, for example) to help achieve a clear goal (decrease waiting time from 30 days to 0 days, for example).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4145059" y="9121967"/>
            <a:ext cx="3170141" cy="47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1" tIns="48326" rIns="96651" bIns="48326" anchor="b"/>
          <a:lstStyle>
            <a:lvl1pPr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33A1BBA0-E4BF-BD48-9A16-3D4E579CCB58}" type="slidenum">
              <a:rPr lang="en-US" sz="1300" i="0"/>
              <a:pPr algn="r"/>
              <a:t>14</a:t>
            </a:fld>
            <a:endParaRPr lang="en-US" sz="1300" i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0" y="4560984"/>
            <a:ext cx="5852823" cy="43197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/>
              <a:t>Standard slide – please do not modify.</a:t>
            </a:r>
          </a:p>
          <a:p>
            <a:endParaRPr lang="en-US" b="1"/>
          </a:p>
          <a:p>
            <a:r>
              <a:rPr lang="en-US"/>
              <a:t>There are two aspects of the Change Leader that are particularly important:  the ability to make connections with both the CEO and the rest of the staff and the ability to devote time to the Change Project.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t>A Change Leader is respected by his or her colleauges.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2A48F3-B996-4D9E-A341-35C6A21CC705}" type="slidenum">
              <a:rPr lang="en-US" smtClean="0">
                <a:ea typeface="ＭＳ Ｐゴシック"/>
                <a:cs typeface="ＭＳ Ｐゴシック"/>
              </a:rPr>
              <a:pPr/>
              <a:t>15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 txBox="1">
            <a:spLocks noGrp="1" noChangeArrowheads="1"/>
          </p:cNvSpPr>
          <p:nvPr/>
        </p:nvSpPr>
        <p:spPr bwMode="auto">
          <a:xfrm>
            <a:off x="4145059" y="9121967"/>
            <a:ext cx="3170141" cy="47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1" tIns="48326" rIns="96651" bIns="48326" anchor="b"/>
          <a:lstStyle>
            <a:lvl1pPr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71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1985BCF9-AAD6-9A48-AAAF-C638DC68D05E}" type="slidenum">
              <a:rPr lang="en-US" sz="1300" i="0"/>
              <a:pPr algn="r"/>
              <a:t>16</a:t>
            </a:fld>
            <a:endParaRPr lang="en-US" sz="1300" i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0" y="4560984"/>
            <a:ext cx="5852823" cy="43197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/>
              <a:t>Standard slide – please do not modify.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D966D8-7903-4AAD-9354-3618F9455785}" type="slidenum">
              <a:rPr lang="en-US" smtClean="0">
                <a:ea typeface="ＭＳ Ｐゴシック"/>
                <a:cs typeface="ＭＳ Ｐゴシック"/>
              </a:rPr>
              <a:pPr/>
              <a:t>17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FC4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FC4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FC4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FC4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FC4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FC4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FC4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FC4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FC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  <a:cs typeface="ＭＳ Ｐゴシック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hyperlink" Target="http://upload.wikimedia.org/wikipedia/commons/3/32/JohnFKennedy.png" TargetMode="External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hyperlink" Target="http://en.wikipedia.org/wiki/File:Michelle_Obama_official_portrait_headshot.jpg" TargetMode="External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9" Type="http://schemas.openxmlformats.org/officeDocument/2006/relationships/hyperlink" Target="http://en.wikipedia.org/wiki/File:Bill_Gates_in_WEF_,2007.jpg" TargetMode="External"/><Relationship Id="rId10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609600" y="2133600"/>
            <a:ext cx="7924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8000" b="1" i="0">
                <a:solidFill>
                  <a:schemeClr val="bg1"/>
                </a:solidFill>
                <a:latin typeface="Arial" pitchFamily="34" charset="0"/>
              </a:rPr>
              <a:t>Overview</a:t>
            </a:r>
            <a:endParaRPr lang="en-US" sz="8000" b="1" i="0">
              <a:solidFill>
                <a:srgbClr val="4B4B4B"/>
              </a:solidFill>
              <a:latin typeface="Arial" pitchFamily="34" charset="0"/>
            </a:endParaRPr>
          </a:p>
        </p:txBody>
      </p:sp>
      <p:pic>
        <p:nvPicPr>
          <p:cNvPr id="1843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8"/>
          <p:cNvSpPr txBox="1">
            <a:spLocks noChangeArrowheads="1"/>
          </p:cNvSpPr>
          <p:nvPr/>
        </p:nvSpPr>
        <p:spPr bwMode="auto">
          <a:xfrm>
            <a:off x="533400" y="2133600"/>
            <a:ext cx="8077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6600" b="1" i="0" dirty="0" err="1" smtClean="0">
                <a:solidFill>
                  <a:schemeClr val="bg1"/>
                </a:solidFill>
                <a:latin typeface="Arial" pitchFamily="34" charset="0"/>
              </a:rPr>
              <a:t>NIATx</a:t>
            </a:r>
            <a:r>
              <a:rPr lang="en-US" sz="6600" b="1" i="0" dirty="0" smtClean="0">
                <a:solidFill>
                  <a:schemeClr val="bg1"/>
                </a:solidFill>
                <a:latin typeface="Arial" pitchFamily="34" charset="0"/>
              </a:rPr>
              <a:t> Model</a:t>
            </a:r>
            <a:endParaRPr lang="en-US" sz="6600" b="1" i="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2. Focus on Key Problems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339975"/>
            <a:ext cx="7772400" cy="37560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What keeps the CEO awake at night?</a:t>
            </a:r>
          </a:p>
          <a:p>
            <a:pPr>
              <a:defRPr/>
            </a:pPr>
            <a:endParaRPr lang="en-US">
              <a:latin typeface="Arial" charset="0"/>
            </a:endParaRPr>
          </a:p>
          <a:p>
            <a:pPr>
              <a:defRPr/>
            </a:pPr>
            <a:r>
              <a:rPr lang="en-US">
                <a:latin typeface="Arial" charset="0"/>
              </a:rPr>
              <a:t>What processes do staff and customers identify as barriers to excellent service?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77240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tx1"/>
                </a:solidFill>
                <a:ea typeface="ＭＳ Ｐゴシック" pitchFamily="1" charset="-128"/>
              </a:rPr>
              <a:t>Key Roles:</a:t>
            </a:r>
            <a:br>
              <a:rPr lang="en-US" sz="4000" dirty="0" smtClean="0">
                <a:solidFill>
                  <a:schemeClr val="tx1"/>
                </a:solidFill>
                <a:ea typeface="ＭＳ Ｐゴシック" pitchFamily="1" charset="-128"/>
              </a:rPr>
            </a:br>
            <a:r>
              <a:rPr lang="en-US" sz="4000" dirty="0" smtClean="0">
                <a:solidFill>
                  <a:schemeClr val="tx1"/>
                </a:solidFill>
                <a:ea typeface="ＭＳ Ｐゴシック" pitchFamily="1" charset="-128"/>
              </a:rPr>
              <a:t>Executive Sponsor</a:t>
            </a:r>
          </a:p>
        </p:txBody>
      </p:sp>
      <p:pic>
        <p:nvPicPr>
          <p:cNvPr id="34819" name="Picture 3" descr="buck stops here"/>
          <p:cNvPicPr>
            <a:picLocks noChangeAspect="1" noChangeArrowheads="1"/>
          </p:cNvPicPr>
          <p:nvPr/>
        </p:nvPicPr>
        <p:blipFill>
          <a:blip r:embed="rId2">
            <a:lum bright="30000" contrast="32000"/>
          </a:blip>
          <a:srcRect/>
          <a:stretch>
            <a:fillRect/>
          </a:stretch>
        </p:blipFill>
        <p:spPr bwMode="auto">
          <a:xfrm>
            <a:off x="1524000" y="1600200"/>
            <a:ext cx="662940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76200"/>
            <a:ext cx="7772400" cy="838200"/>
          </a:xfrm>
        </p:spPr>
        <p:txBody>
          <a:bodyPr/>
          <a:lstStyle/>
          <a:p>
            <a:r>
              <a:rPr lang="en-US" sz="4000" smtClean="0">
                <a:solidFill>
                  <a:schemeClr val="tx1"/>
                </a:solidFill>
                <a:ea typeface="ＭＳ Ｐゴシック"/>
                <a:cs typeface="ＭＳ Ｐゴシック"/>
              </a:rPr>
              <a:t>Executive Sponsor</a:t>
            </a:r>
          </a:p>
        </p:txBody>
      </p:sp>
      <p:pic>
        <p:nvPicPr>
          <p:cNvPr id="35843" name="Picture 3" descr="i-have-a-dre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2562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2" descr="http://images.forbes.com/media/lists/11/2004/W5B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143000"/>
            <a:ext cx="2514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 descr="http://images.forbes.com/media/lists/11/2004/DFB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581400"/>
            <a:ext cx="25146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http://images.forbes.com/media/lists/11/2004/DZT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3581400"/>
            <a:ext cx="2286000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Box 7"/>
          <p:cNvSpPr txBox="1">
            <a:spLocks noChangeArrowheads="1"/>
          </p:cNvSpPr>
          <p:nvPr/>
        </p:nvSpPr>
        <p:spPr bwMode="auto">
          <a:xfrm>
            <a:off x="457200" y="3276600"/>
            <a:ext cx="2438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>
                <a:cs typeface="Arial" pitchFamily="34" charset="0"/>
              </a:rPr>
              <a:t>Martin Luther King</a:t>
            </a:r>
          </a:p>
        </p:txBody>
      </p:sp>
      <p:sp>
        <p:nvSpPr>
          <p:cNvPr id="35848" name="Rectangle 9"/>
          <p:cNvSpPr>
            <a:spLocks noChangeArrowheads="1"/>
          </p:cNvSpPr>
          <p:nvPr/>
        </p:nvSpPr>
        <p:spPr bwMode="auto">
          <a:xfrm>
            <a:off x="0" y="-322263"/>
            <a:ext cx="184150" cy="64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44436" anchor="ctr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US" sz="1800" i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9" name="TextBox 15"/>
          <p:cNvSpPr txBox="1">
            <a:spLocks noChangeArrowheads="1"/>
          </p:cNvSpPr>
          <p:nvPr/>
        </p:nvSpPr>
        <p:spPr bwMode="auto">
          <a:xfrm>
            <a:off x="3048000" y="5791200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>
                <a:cs typeface="Arial" pitchFamily="34" charset="0"/>
              </a:rPr>
              <a:t>Sandra Day O’Connor</a:t>
            </a:r>
          </a:p>
          <a:p>
            <a:pPr eaLnBrk="0" hangingPunct="0"/>
            <a:r>
              <a:rPr lang="en-US" sz="1400" b="1">
                <a:cs typeface="Arial" pitchFamily="34" charset="0"/>
              </a:rPr>
              <a:t>US Supreme Court Justice</a:t>
            </a:r>
          </a:p>
        </p:txBody>
      </p:sp>
      <p:sp>
        <p:nvSpPr>
          <p:cNvPr id="35850" name="TextBox 16"/>
          <p:cNvSpPr txBox="1">
            <a:spLocks noChangeArrowheads="1"/>
          </p:cNvSpPr>
          <p:nvPr/>
        </p:nvSpPr>
        <p:spPr bwMode="auto">
          <a:xfrm>
            <a:off x="3276600" y="3124200"/>
            <a:ext cx="251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>
                <a:cs typeface="Arial" pitchFamily="34" charset="0"/>
              </a:rPr>
              <a:t>Sonia Ghandi, President, Congress Party India</a:t>
            </a:r>
          </a:p>
        </p:txBody>
      </p:sp>
      <p:sp>
        <p:nvSpPr>
          <p:cNvPr id="35851" name="TextBox 17"/>
          <p:cNvSpPr txBox="1">
            <a:spLocks noChangeArrowheads="1"/>
          </p:cNvSpPr>
          <p:nvPr/>
        </p:nvSpPr>
        <p:spPr bwMode="auto">
          <a:xfrm>
            <a:off x="381000" y="5410200"/>
            <a:ext cx="243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>
                <a:cs typeface="Arial" pitchFamily="34" charset="0"/>
              </a:rPr>
              <a:t>Hilary Rodham Clinton,US Secretary of State</a:t>
            </a:r>
          </a:p>
        </p:txBody>
      </p:sp>
      <p:pic>
        <p:nvPicPr>
          <p:cNvPr id="35852" name="Picture 14" descr="http://img.timeinc.net/time/time100/2007/images/barack_obam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990600"/>
            <a:ext cx="2362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3" name="TextBox 19"/>
          <p:cNvSpPr txBox="1">
            <a:spLocks noChangeArrowheads="1"/>
          </p:cNvSpPr>
          <p:nvPr/>
        </p:nvSpPr>
        <p:spPr bwMode="auto">
          <a:xfrm>
            <a:off x="5867400" y="3733800"/>
            <a:ext cx="2362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>
                <a:cs typeface="Arial" pitchFamily="34" charset="0"/>
              </a:rPr>
              <a:t>Barack Obama, President</a:t>
            </a:r>
          </a:p>
        </p:txBody>
      </p:sp>
      <p:pic>
        <p:nvPicPr>
          <p:cNvPr id="35854" name="Picture 16" descr="File:JohnFKennedy.pn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3600" y="4114800"/>
            <a:ext cx="1981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5" name="TextBox 22"/>
          <p:cNvSpPr txBox="1">
            <a:spLocks noChangeArrowheads="1"/>
          </p:cNvSpPr>
          <p:nvPr/>
        </p:nvSpPr>
        <p:spPr bwMode="auto">
          <a:xfrm>
            <a:off x="5943600" y="6248400"/>
            <a:ext cx="213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>
                <a:cs typeface="Arial" pitchFamily="34" charset="0"/>
              </a:rPr>
              <a:t>John F Kennedy, President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Executive Sponsor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295400"/>
            <a:ext cx="8001000" cy="4419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>
                <a:latin typeface="Arial" charset="0"/>
              </a:rPr>
              <a:t>Vision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>
                <a:latin typeface="Arial" charset="0"/>
              </a:rPr>
              <a:t>Provides a clear link to a strategic plan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>
                <a:latin typeface="Arial" charset="0"/>
              </a:rPr>
              <a:t>Sets a clear aim for the Change Project</a:t>
            </a:r>
          </a:p>
          <a:p>
            <a:pPr>
              <a:lnSpc>
                <a:spcPct val="80000"/>
              </a:lnSpc>
              <a:defRPr/>
            </a:pPr>
            <a:r>
              <a:rPr lang="en-US" sz="2800">
                <a:latin typeface="Arial" charset="0"/>
              </a:rPr>
              <a:t>Engagement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>
                <a:latin typeface="Arial" charset="0"/>
              </a:rPr>
              <a:t>Supports the change leader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>
                <a:latin typeface="Arial" charset="0"/>
              </a:rPr>
              <a:t>Periodically attends change team meetings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>
                <a:latin typeface="Arial" charset="0"/>
              </a:rPr>
              <a:t>Personally invites change team participants </a:t>
            </a:r>
          </a:p>
          <a:p>
            <a:pPr>
              <a:lnSpc>
                <a:spcPct val="80000"/>
              </a:lnSpc>
              <a:defRPr/>
            </a:pPr>
            <a:r>
              <a:rPr lang="en-US" sz="2800">
                <a:latin typeface="Arial" charset="0"/>
              </a:rPr>
              <a:t>Leadership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>
                <a:latin typeface="Arial" charset="0"/>
              </a:rPr>
              <a:t>Removes barriers to change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>
                <a:latin typeface="Arial" charset="0"/>
              </a:rPr>
              <a:t>Connects the dots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>
                <a:latin typeface="Arial" charset="0"/>
              </a:rPr>
              <a:t>Communicates clearly, concisely, and constantly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73163" y="457200"/>
            <a:ext cx="7677150" cy="1295400"/>
          </a:xfrm>
        </p:spPr>
        <p:txBody>
          <a:bodyPr/>
          <a:lstStyle/>
          <a:p>
            <a:pPr>
              <a:defRPr/>
            </a:pPr>
            <a:r>
              <a:rPr lang="en-US"/>
              <a:t>3. Powerful Change Leader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dirty="0">
                <a:latin typeface="Arial" charset="0"/>
                <a:cs typeface="Times New Roman" charset="0"/>
              </a:rPr>
              <a:t>The Change Leader must have…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cs typeface="Times New Roman" charset="0"/>
              </a:rPr>
              <a:t>Influence and respect</a:t>
            </a:r>
            <a:r>
              <a:rPr lang="en-US" dirty="0">
                <a:latin typeface="Arial" charset="0"/>
                <a:cs typeface="Times New Roman" charset="0"/>
              </a:rPr>
              <a:t> </a:t>
            </a:r>
            <a:r>
              <a:rPr lang="en-US" dirty="0" smtClean="0">
                <a:latin typeface="Arial" charset="0"/>
                <a:cs typeface="Times New Roman" charset="0"/>
              </a:rPr>
              <a:t>across </a:t>
            </a:r>
            <a:r>
              <a:rPr lang="en-US" dirty="0">
                <a:latin typeface="Arial" charset="0"/>
                <a:cs typeface="Times New Roman" charset="0"/>
              </a:rPr>
              <a:t>levels of the organization</a:t>
            </a:r>
          </a:p>
          <a:p>
            <a:pPr lvl="1">
              <a:defRPr/>
            </a:pPr>
            <a:r>
              <a:rPr lang="en-US" dirty="0">
                <a:latin typeface="Arial" charset="0"/>
                <a:cs typeface="Times New Roman" charset="0"/>
              </a:rPr>
              <a:t>A direct line to the </a:t>
            </a:r>
            <a:r>
              <a:rPr lang="en-US" dirty="0" smtClean="0">
                <a:latin typeface="Arial" charset="0"/>
                <a:cs typeface="Times New Roman" charset="0"/>
              </a:rPr>
              <a:t>Executive Sponsor</a:t>
            </a:r>
            <a:endParaRPr lang="en-US" dirty="0">
              <a:latin typeface="Arial" charset="0"/>
              <a:cs typeface="Times New Roman" charset="0"/>
            </a:endParaRPr>
          </a:p>
          <a:p>
            <a:pPr lvl="1">
              <a:defRPr/>
            </a:pPr>
            <a:r>
              <a:rPr lang="en-US" dirty="0">
                <a:latin typeface="Arial" charset="0"/>
                <a:cs typeface="Times New Roman" charset="0"/>
              </a:rPr>
              <a:t>Empathy for all staff members</a:t>
            </a:r>
          </a:p>
          <a:p>
            <a:pPr lvl="1">
              <a:defRPr/>
            </a:pPr>
            <a:r>
              <a:rPr lang="en-US" dirty="0">
                <a:latin typeface="Arial" charset="0"/>
                <a:cs typeface="Times New Roman" charset="0"/>
              </a:rPr>
              <a:t>Time devoted to leading Change Projects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0"/>
            <a:ext cx="8305800" cy="1036638"/>
          </a:xfrm>
        </p:spPr>
        <p:txBody>
          <a:bodyPr/>
          <a:lstStyle/>
          <a:p>
            <a:r>
              <a:rPr lang="en-US" sz="3200" smtClean="0">
                <a:solidFill>
                  <a:schemeClr val="tx1"/>
                </a:solidFill>
                <a:ea typeface="ＭＳ Ｐゴシック"/>
                <a:cs typeface="ＭＳ Ｐゴシック"/>
              </a:rPr>
              <a:t>Key Roles: Change Leader</a:t>
            </a:r>
          </a:p>
        </p:txBody>
      </p:sp>
      <p:pic>
        <p:nvPicPr>
          <p:cNvPr id="37891" name="Picture 3" descr="27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14400"/>
            <a:ext cx="32480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8" descr="http://images.forbes.com/media/lists/11/2004/VZP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066800"/>
            <a:ext cx="28194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3" descr="Dean_kam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65963" y="1143000"/>
            <a:ext cx="16049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Box 6"/>
          <p:cNvSpPr txBox="1">
            <a:spLocks noChangeArrowheads="1"/>
          </p:cNvSpPr>
          <p:nvPr/>
        </p:nvSpPr>
        <p:spPr bwMode="auto">
          <a:xfrm>
            <a:off x="4038600" y="3429000"/>
            <a:ext cx="274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Queen Rania of Jordan</a:t>
            </a:r>
          </a:p>
        </p:txBody>
      </p:sp>
      <p:sp>
        <p:nvSpPr>
          <p:cNvPr id="37895" name="TextBox 7"/>
          <p:cNvSpPr txBox="1">
            <a:spLocks noChangeArrowheads="1"/>
          </p:cNvSpPr>
          <p:nvPr/>
        </p:nvSpPr>
        <p:spPr bwMode="auto">
          <a:xfrm>
            <a:off x="7010400" y="4114800"/>
            <a:ext cx="175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Dean Kamen</a:t>
            </a:r>
          </a:p>
        </p:txBody>
      </p:sp>
      <p:pic>
        <p:nvPicPr>
          <p:cNvPr id="37896" name="Picture 6" descr="http://upload.wikimedia.org/wikipedia/commons/thumb/5/53/Michelle_Obama_official_portrait_headshot.jpg/225px-Michelle_Obama_official_portrait_headshot.jpg">
            <a:hlinkClick r:id="rId6" tooltip="Michelle Obama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5400" y="3810000"/>
            <a:ext cx="21431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7" descr="Oprah Winfrey gives $6 million to US school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0400" y="4572000"/>
            <a:ext cx="18859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TextBox 11"/>
          <p:cNvSpPr txBox="1">
            <a:spLocks noChangeArrowheads="1"/>
          </p:cNvSpPr>
          <p:nvPr/>
        </p:nvSpPr>
        <p:spPr bwMode="auto">
          <a:xfrm>
            <a:off x="7086600" y="6400800"/>
            <a:ext cx="1828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Oprah Winfrey</a:t>
            </a:r>
          </a:p>
        </p:txBody>
      </p:sp>
      <p:pic>
        <p:nvPicPr>
          <p:cNvPr id="37899" name="Picture 11" descr="http://upload.wikimedia.org/wikipedia/commons/thumb/2/2a/Bill_Gates_in_WEF_%2C2007.jpg/220px-Bill_Gates_in_WEF_%2C2007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19600" y="3886200"/>
            <a:ext cx="2209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0" name="TextBox 15"/>
          <p:cNvSpPr txBox="1">
            <a:spLocks noChangeArrowheads="1"/>
          </p:cNvSpPr>
          <p:nvPr/>
        </p:nvSpPr>
        <p:spPr bwMode="auto">
          <a:xfrm>
            <a:off x="3505200" y="55626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Bill Gates</a:t>
            </a:r>
          </a:p>
        </p:txBody>
      </p:sp>
      <p:sp>
        <p:nvSpPr>
          <p:cNvPr id="37901" name="TextBox 9"/>
          <p:cNvSpPr txBox="1">
            <a:spLocks noChangeArrowheads="1"/>
          </p:cNvSpPr>
          <p:nvPr/>
        </p:nvSpPr>
        <p:spPr bwMode="auto">
          <a:xfrm>
            <a:off x="228600" y="5486400"/>
            <a:ext cx="1828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Michelle Obama</a:t>
            </a:r>
          </a:p>
        </p:txBody>
      </p:sp>
      <p:sp>
        <p:nvSpPr>
          <p:cNvPr id="37902" name="TextBox 5"/>
          <p:cNvSpPr txBox="1">
            <a:spLocks noChangeArrowheads="1"/>
          </p:cNvSpPr>
          <p:nvPr/>
        </p:nvSpPr>
        <p:spPr bwMode="auto">
          <a:xfrm>
            <a:off x="304800" y="35052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Reggie White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n-US"/>
              <a:t>Leadership Characteristics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90600" y="1143000"/>
            <a:ext cx="3733800" cy="533400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>
                <a:latin typeface="Arial" charset="0"/>
              </a:rPr>
              <a:t>Overall</a:t>
            </a:r>
            <a:r>
              <a:rPr lang="en-US" sz="2800" b="1">
                <a:latin typeface="Arial" charset="0"/>
              </a:rPr>
              <a:t> </a:t>
            </a:r>
            <a:r>
              <a:rPr lang="en-US" sz="2800">
                <a:latin typeface="Arial" charset="0"/>
              </a:rPr>
              <a:t>Perspective</a:t>
            </a:r>
          </a:p>
          <a:p>
            <a:pPr lvl="1">
              <a:buFontTx/>
              <a:buNone/>
              <a:defRPr/>
            </a:pPr>
            <a:endParaRPr lang="en-US" sz="2400">
              <a:latin typeface="Arial" charset="0"/>
            </a:endParaRPr>
          </a:p>
        </p:txBody>
      </p:sp>
      <p:graphicFrame>
        <p:nvGraphicFramePr>
          <p:cNvPr id="23555" name="Object 4"/>
          <p:cNvGraphicFramePr>
            <a:graphicFrameLocks noChangeAspect="1"/>
          </p:cNvGraphicFramePr>
          <p:nvPr/>
        </p:nvGraphicFramePr>
        <p:xfrm>
          <a:off x="908050" y="1676400"/>
          <a:ext cx="8159750" cy="354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Chart" r:id="rId4" imgW="8178800" imgH="3556000" progId="Excel.Chart.8">
                  <p:embed/>
                </p:oleObj>
              </mc:Choice>
              <mc:Fallback>
                <p:oleObj name="Chart" r:id="rId4" imgW="8178800" imgH="35560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1676400"/>
                        <a:ext cx="8159750" cy="354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3124200" y="5715000"/>
            <a:ext cx="43783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100" b="1" i="0">
                <a:cs typeface="Arial" charset="0"/>
              </a:rPr>
              <a:t>Change Leader Characteristic Survey</a:t>
            </a:r>
          </a:p>
          <a:p>
            <a:r>
              <a:rPr lang="en-US" sz="1100" i="0">
                <a:cs typeface="Arial" charset="0"/>
              </a:rPr>
              <a:t>29 Categories, 99 responses - Change leaders (n = 40)/Executive sponsors (n=20)/Change teams members (n=39)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SCI Change Tea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219200"/>
            <a:ext cx="6705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76200"/>
            <a:ext cx="7696200" cy="1189038"/>
          </a:xfrm>
        </p:spPr>
        <p:txBody>
          <a:bodyPr/>
          <a:lstStyle/>
          <a:p>
            <a:r>
              <a:rPr lang="en-US" sz="3600" smtClean="0">
                <a:solidFill>
                  <a:srgbClr val="0070C0"/>
                </a:solidFill>
                <a:ea typeface="ＭＳ Ｐゴシック"/>
                <a:cs typeface="ＭＳ Ｐゴシック"/>
              </a:rPr>
              <a:t>Key Roles: Change Team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7848600" cy="1112838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tx1"/>
                </a:solidFill>
                <a:ea typeface="ＭＳ Ｐゴシック" pitchFamily="1" charset="-128"/>
              </a:rPr>
              <a:t>What do Change Team </a:t>
            </a:r>
            <a:br>
              <a:rPr lang="en-US" sz="4000" dirty="0" smtClean="0">
                <a:solidFill>
                  <a:schemeClr val="tx1"/>
                </a:solidFill>
                <a:ea typeface="ＭＳ Ｐゴシック" pitchFamily="1" charset="-128"/>
              </a:rPr>
            </a:br>
            <a:r>
              <a:rPr lang="en-US" sz="4000" dirty="0" smtClean="0">
                <a:solidFill>
                  <a:schemeClr val="tx1"/>
                </a:solidFill>
                <a:ea typeface="ＭＳ Ｐゴシック" pitchFamily="1" charset="-128"/>
              </a:rPr>
              <a:t>Members look like?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8800"/>
            <a:ext cx="8077200" cy="4602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Front line workers and supervisors in unit where changes will be implemented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Other employees impacted by the change 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People with special knowledge about the change, e.g. alumni, family members, IT staff </a:t>
            </a:r>
          </a:p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 anchor="t"/>
          <a:lstStyle/>
          <a:p>
            <a:r>
              <a:rPr lang="en-US" sz="4000" smtClean="0">
                <a:solidFill>
                  <a:schemeClr val="tx1"/>
                </a:solidFill>
                <a:ea typeface="ＭＳ Ｐゴシック"/>
                <a:cs typeface="ＭＳ Ｐゴシック"/>
              </a:rPr>
              <a:t>Change Team Responsibilities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524000"/>
            <a:ext cx="8229600" cy="45259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smtClean="0">
                <a:ea typeface="ＭＳ Ｐゴシック"/>
                <a:cs typeface="ＭＳ Ｐゴシック"/>
              </a:rPr>
              <a:t>Identify possible changes that could meet the objective</a:t>
            </a:r>
          </a:p>
          <a:p>
            <a:r>
              <a:rPr lang="en-US" sz="2800" smtClean="0">
                <a:ea typeface="ＭＳ Ｐゴシック"/>
                <a:cs typeface="ＭＳ Ｐゴシック"/>
              </a:rPr>
              <a:t>Decide how to implement the change</a:t>
            </a:r>
          </a:p>
          <a:p>
            <a:r>
              <a:rPr lang="en-US" sz="2800" smtClean="0">
                <a:ea typeface="ＭＳ Ｐゴシック"/>
                <a:cs typeface="ＭＳ Ｐゴシック"/>
              </a:rPr>
              <a:t>Create and conduct rapid-cycle pilot tests until goal is achieved</a:t>
            </a:r>
          </a:p>
          <a:p>
            <a:r>
              <a:rPr lang="en-US" sz="2800" smtClean="0">
                <a:ea typeface="ＭＳ Ｐゴシック"/>
                <a:cs typeface="ＭＳ Ｐゴシック"/>
              </a:rPr>
              <a:t>Study results to see if the change should be adopted, adapted or abandoned</a:t>
            </a:r>
          </a:p>
          <a:p>
            <a:endParaRPr lang="en-US" sz="28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772400" cy="1295400"/>
          </a:xfrm>
        </p:spPr>
        <p:txBody>
          <a:bodyPr/>
          <a:lstStyle/>
          <a:p>
            <a:pPr>
              <a:defRPr/>
            </a:pPr>
            <a:r>
              <a:rPr lang="en-US"/>
              <a:t>What is a Change Leader?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81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Arial" charset="0"/>
              </a:rPr>
              <a:t>A person who creates an environment </a:t>
            </a:r>
            <a:r>
              <a:rPr lang="en-US" sz="2800" dirty="0" smtClean="0">
                <a:latin typeface="Arial" charset="0"/>
              </a:rPr>
              <a:t>positive change can occur</a:t>
            </a:r>
          </a:p>
          <a:p>
            <a:pPr>
              <a:defRPr/>
            </a:pPr>
            <a:endParaRPr lang="en-US" sz="2800" dirty="0">
              <a:latin typeface="Arial" charset="0"/>
            </a:endParaRPr>
          </a:p>
          <a:p>
            <a:pPr lvl="1">
              <a:defRPr/>
            </a:pPr>
            <a:r>
              <a:rPr lang="en-US" sz="2400" dirty="0">
                <a:latin typeface="Arial" charset="0"/>
              </a:rPr>
              <a:t>Champions the use of </a:t>
            </a:r>
            <a:r>
              <a:rPr lang="en-US" sz="2400" dirty="0" smtClean="0">
                <a:latin typeface="Arial" charset="0"/>
              </a:rPr>
              <a:t>data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and process </a:t>
            </a:r>
            <a:r>
              <a:rPr lang="en-US" sz="2400" dirty="0">
                <a:latin typeface="Arial" charset="0"/>
              </a:rPr>
              <a:t>thinking, </a:t>
            </a:r>
            <a:r>
              <a:rPr lang="en-US" sz="2400" dirty="0" smtClean="0">
                <a:latin typeface="Arial" charset="0"/>
              </a:rPr>
              <a:t>as </a:t>
            </a:r>
            <a:r>
              <a:rPr lang="en-US" sz="2400" dirty="0">
                <a:latin typeface="Arial" charset="0"/>
              </a:rPr>
              <a:t>an effective means to achieve goals</a:t>
            </a:r>
          </a:p>
          <a:p>
            <a:pPr lvl="1">
              <a:defRPr/>
            </a:pPr>
            <a:r>
              <a:rPr lang="en-US" sz="2400" dirty="0">
                <a:latin typeface="Arial" charset="0"/>
              </a:rPr>
              <a:t>Allocates resources (time, personnel) within the bounds of their authority</a:t>
            </a:r>
          </a:p>
          <a:p>
            <a:pPr lvl="1">
              <a:defRPr/>
            </a:pPr>
            <a:r>
              <a:rPr lang="en-US" sz="2400" dirty="0">
                <a:latin typeface="Arial" charset="0"/>
              </a:rPr>
              <a:t>Sponsors and guides project teams</a:t>
            </a:r>
          </a:p>
          <a:p>
            <a:pPr lvl="1">
              <a:defRPr/>
            </a:pP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3600"/>
              <a:t>4. Ideas from Outside Organization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600200"/>
            <a:ext cx="8001000" cy="4419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>
                <a:latin typeface="Arial" charset="0"/>
              </a:rPr>
              <a:t>Real creative problem solving comes from looking beyond the familiar.</a:t>
            </a:r>
          </a:p>
          <a:p>
            <a:pPr>
              <a:lnSpc>
                <a:spcPct val="80000"/>
              </a:lnSpc>
              <a:defRPr/>
            </a:pPr>
            <a:r>
              <a:rPr lang="en-US" sz="2800">
                <a:latin typeface="Arial" charset="0"/>
              </a:rPr>
              <a:t>Provides a new way to look at the problem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>
                <a:latin typeface="Arial" charset="0"/>
              </a:rPr>
              <a:t>Client Engagement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Northwest Airlines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Ford Motor Company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>
                <a:latin typeface="Arial" charset="0"/>
              </a:rPr>
              <a:t>Reduce no-shows through reminders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Dentist Office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Public Libraries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>
                <a:latin typeface="Arial" charset="0"/>
              </a:rPr>
              <a:t>Client Handoffs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National Rental Car</a:t>
            </a:r>
          </a:p>
          <a:p>
            <a:pPr lvl="2">
              <a:lnSpc>
                <a:spcPct val="80000"/>
              </a:lnSpc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Hyatt Place Hotels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5. Rapid-cycle Testing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685800" indent="-685800">
              <a:buFontTx/>
              <a:buNone/>
              <a:defRPr/>
            </a:pPr>
            <a:r>
              <a:rPr lang="en-US">
                <a:latin typeface="Arial" charset="0"/>
              </a:rPr>
              <a:t>Start by asking three questions:</a:t>
            </a:r>
          </a:p>
          <a:p>
            <a:pPr marL="990600" lvl="1" indent="-533400">
              <a:buFont typeface="Wingdings" charset="0"/>
              <a:buAutoNum type="arabicPeriod"/>
              <a:defRPr/>
            </a:pPr>
            <a:r>
              <a:rPr lang="en-US" sz="3200">
                <a:latin typeface="Arial" charset="0"/>
              </a:rPr>
              <a:t>What are we trying to accomplish?</a:t>
            </a:r>
          </a:p>
          <a:p>
            <a:pPr marL="990600" lvl="1" indent="-533400">
              <a:buFont typeface="Wingdings" charset="0"/>
              <a:buAutoNum type="arabicPeriod"/>
              <a:defRPr/>
            </a:pPr>
            <a:r>
              <a:rPr lang="en-US" sz="3200">
                <a:latin typeface="Arial" charset="0"/>
              </a:rPr>
              <a:t>How will we know a change is an improvement?</a:t>
            </a:r>
          </a:p>
          <a:p>
            <a:pPr marL="990600" lvl="1" indent="-533400">
              <a:buFont typeface="Wingdings" charset="0"/>
              <a:buAutoNum type="arabicPeriod"/>
              <a:defRPr/>
            </a:pPr>
            <a:r>
              <a:rPr lang="en-US" sz="3200">
                <a:latin typeface="Arial" charset="0"/>
              </a:rPr>
              <a:t>What changes can we test?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3810000" y="5715000"/>
            <a:ext cx="46863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1143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>
              <a:spcBef>
                <a:spcPct val="20000"/>
              </a:spcBef>
            </a:pPr>
            <a:r>
              <a:rPr lang="en-US" sz="1200" b="1" i="0">
                <a:solidFill>
                  <a:schemeClr val="tx2"/>
                </a:solidFill>
                <a:cs typeface="Arial" charset="0"/>
              </a:rPr>
              <a:t>Model for Improvement</a:t>
            </a:r>
            <a:r>
              <a:rPr lang="en-US" sz="1200" i="0">
                <a:solidFill>
                  <a:schemeClr val="tx2"/>
                </a:solidFill>
                <a:cs typeface="Arial" charset="0"/>
              </a:rPr>
              <a:t/>
            </a:r>
            <a:br>
              <a:rPr lang="en-US" sz="1200" i="0">
                <a:solidFill>
                  <a:schemeClr val="tx2"/>
                </a:solidFill>
                <a:cs typeface="Arial" charset="0"/>
              </a:rPr>
            </a:br>
            <a:r>
              <a:rPr lang="en-US" sz="1200" i="0">
                <a:solidFill>
                  <a:schemeClr val="tx2"/>
                </a:solidFill>
                <a:cs typeface="Arial" charset="0"/>
              </a:rPr>
              <a:t>Langley, Nolan, Nolan, Norman, &amp; Provost. </a:t>
            </a:r>
            <a:r>
              <a:rPr lang="en-US" sz="1200">
                <a:solidFill>
                  <a:schemeClr val="tx2"/>
                </a:solidFill>
                <a:cs typeface="Arial" charset="0"/>
              </a:rPr>
              <a:t>The Improvement Guide, </a:t>
            </a:r>
            <a:r>
              <a:rPr lang="en-US" sz="1200" i="0">
                <a:solidFill>
                  <a:schemeClr val="tx2"/>
                </a:solidFill>
                <a:cs typeface="Arial" charset="0"/>
              </a:rPr>
              <a:t>San Francisco, Jossey-Bass Publishers, 1996</a:t>
            </a:r>
            <a:endParaRPr lang="en-US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304800"/>
            <a:ext cx="7772400" cy="960438"/>
          </a:xfrm>
        </p:spPr>
        <p:txBody>
          <a:bodyPr/>
          <a:lstStyle/>
          <a:p>
            <a:pPr algn="l"/>
            <a:r>
              <a:rPr lang="en-US" sz="3600" smtClean="0">
                <a:solidFill>
                  <a:srgbClr val="0070C0"/>
                </a:solidFill>
                <a:ea typeface="ＭＳ Ｐゴシック"/>
                <a:cs typeface="ＭＳ Ｐゴシック"/>
              </a:rPr>
              <a:t>What makes this approach </a:t>
            </a:r>
            <a:br>
              <a:rPr lang="en-US" sz="3600" smtClean="0">
                <a:solidFill>
                  <a:srgbClr val="0070C0"/>
                </a:solidFill>
                <a:ea typeface="ＭＳ Ｐゴシック"/>
                <a:cs typeface="ＭＳ Ｐゴシック"/>
              </a:rPr>
            </a:br>
            <a:r>
              <a:rPr lang="en-US" sz="3600" smtClean="0">
                <a:solidFill>
                  <a:srgbClr val="0070C0"/>
                </a:solidFill>
                <a:ea typeface="ＭＳ Ｐゴシック"/>
                <a:cs typeface="ＭＳ Ｐゴシック"/>
              </a:rPr>
              <a:t>to change different?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90600" y="1981200"/>
            <a:ext cx="7696200" cy="3886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Change is a big experiment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No mistakes, no right or wrong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Data tells you if the change was an improvement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Customer guides change ideas</a:t>
            </a:r>
          </a:p>
          <a:p>
            <a:pPr>
              <a:buFontTx/>
              <a:buNone/>
            </a:pPr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533400"/>
          </a:xfrm>
        </p:spPr>
        <p:txBody>
          <a:bodyPr/>
          <a:lstStyle/>
          <a:p>
            <a:pPr>
              <a:defRPr/>
            </a:pPr>
            <a:r>
              <a:rPr lang="en-US" sz="3800" b="0">
                <a:solidFill>
                  <a:srgbClr val="0099CC"/>
                </a:solidFill>
              </a:rPr>
              <a:t>PDSA Cycle for Improvement</a:t>
            </a:r>
          </a:p>
        </p:txBody>
      </p:sp>
      <p:sp>
        <p:nvSpPr>
          <p:cNvPr id="30722" name="Oval 2"/>
          <p:cNvSpPr>
            <a:spLocks noChangeArrowheads="1"/>
          </p:cNvSpPr>
          <p:nvPr/>
        </p:nvSpPr>
        <p:spPr bwMode="auto">
          <a:xfrm>
            <a:off x="1676400" y="1143000"/>
            <a:ext cx="5918200" cy="5384800"/>
          </a:xfrm>
          <a:prstGeom prst="ellipse">
            <a:avLst/>
          </a:prstGeom>
          <a:solidFill>
            <a:srgbClr val="FFFF99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i="0">
              <a:solidFill>
                <a:srgbClr val="000000"/>
              </a:solidFill>
            </a:endParaRPr>
          </a:p>
        </p:txBody>
      </p:sp>
      <p:sp>
        <p:nvSpPr>
          <p:cNvPr id="30723" name="AutoShape 5"/>
          <p:cNvSpPr>
            <a:spLocks noChangeArrowheads="1"/>
          </p:cNvSpPr>
          <p:nvPr/>
        </p:nvSpPr>
        <p:spPr bwMode="auto">
          <a:xfrm>
            <a:off x="4224338" y="898525"/>
            <a:ext cx="804862" cy="473075"/>
          </a:xfrm>
          <a:prstGeom prst="rightArrow">
            <a:avLst>
              <a:gd name="adj1" fmla="val 50000"/>
              <a:gd name="adj2" fmla="val 85075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AutoShape 7"/>
          <p:cNvSpPr>
            <a:spLocks noChangeArrowheads="1"/>
          </p:cNvSpPr>
          <p:nvPr/>
        </p:nvSpPr>
        <p:spPr bwMode="auto">
          <a:xfrm>
            <a:off x="7318375" y="3505200"/>
            <a:ext cx="530225" cy="719138"/>
          </a:xfrm>
          <a:prstGeom prst="downArrow">
            <a:avLst>
              <a:gd name="adj1" fmla="val 50000"/>
              <a:gd name="adj2" fmla="val 67821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AutoShape 6"/>
          <p:cNvSpPr>
            <a:spLocks noChangeArrowheads="1"/>
          </p:cNvSpPr>
          <p:nvPr/>
        </p:nvSpPr>
        <p:spPr bwMode="auto">
          <a:xfrm>
            <a:off x="4224338" y="6232525"/>
            <a:ext cx="804862" cy="473075"/>
          </a:xfrm>
          <a:prstGeom prst="leftArrow">
            <a:avLst>
              <a:gd name="adj1" fmla="val 50000"/>
              <a:gd name="adj2" fmla="val 85059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AutoShape 8"/>
          <p:cNvSpPr>
            <a:spLocks noChangeArrowheads="1"/>
          </p:cNvSpPr>
          <p:nvPr/>
        </p:nvSpPr>
        <p:spPr bwMode="auto">
          <a:xfrm>
            <a:off x="1447800" y="3414713"/>
            <a:ext cx="530225" cy="719137"/>
          </a:xfrm>
          <a:prstGeom prst="upArrow">
            <a:avLst>
              <a:gd name="adj1" fmla="val 50000"/>
              <a:gd name="adj2" fmla="val 67808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Line 3"/>
          <p:cNvSpPr>
            <a:spLocks noChangeShapeType="1"/>
          </p:cNvSpPr>
          <p:nvPr/>
        </p:nvSpPr>
        <p:spPr bwMode="auto">
          <a:xfrm>
            <a:off x="4648200" y="1219200"/>
            <a:ext cx="0" cy="5092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4"/>
          <p:cNvSpPr>
            <a:spLocks noChangeShapeType="1"/>
          </p:cNvSpPr>
          <p:nvPr/>
        </p:nvSpPr>
        <p:spPr bwMode="auto">
          <a:xfrm>
            <a:off x="1981200" y="3810000"/>
            <a:ext cx="54006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Rectangle 10"/>
          <p:cNvSpPr>
            <a:spLocks noChangeArrowheads="1"/>
          </p:cNvSpPr>
          <p:nvPr/>
        </p:nvSpPr>
        <p:spPr bwMode="auto">
          <a:xfrm>
            <a:off x="3413125" y="1431925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latin typeface="Arial" charset="0"/>
              </a:rPr>
              <a:t>Act</a:t>
            </a:r>
          </a:p>
        </p:txBody>
      </p:sp>
      <p:sp>
        <p:nvSpPr>
          <p:cNvPr id="30730" name="Rectangle 12"/>
          <p:cNvSpPr>
            <a:spLocks noChangeArrowheads="1"/>
          </p:cNvSpPr>
          <p:nvPr/>
        </p:nvSpPr>
        <p:spPr bwMode="auto">
          <a:xfrm>
            <a:off x="4860925" y="1431925"/>
            <a:ext cx="82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latin typeface="Arial" charset="0"/>
              </a:rPr>
              <a:t>Plan</a:t>
            </a:r>
          </a:p>
        </p:txBody>
      </p:sp>
      <p:sp>
        <p:nvSpPr>
          <p:cNvPr id="30731" name="Rectangle 14"/>
          <p:cNvSpPr>
            <a:spLocks noChangeArrowheads="1"/>
          </p:cNvSpPr>
          <p:nvPr/>
        </p:nvSpPr>
        <p:spPr bwMode="auto">
          <a:xfrm>
            <a:off x="3108325" y="3794125"/>
            <a:ext cx="103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latin typeface="Arial" charset="0"/>
              </a:rPr>
              <a:t>Study</a:t>
            </a:r>
          </a:p>
        </p:txBody>
      </p:sp>
      <p:sp>
        <p:nvSpPr>
          <p:cNvPr id="30732" name="Rectangle 16"/>
          <p:cNvSpPr>
            <a:spLocks noChangeArrowheads="1"/>
          </p:cNvSpPr>
          <p:nvPr/>
        </p:nvSpPr>
        <p:spPr bwMode="auto">
          <a:xfrm>
            <a:off x="4937125" y="3794125"/>
            <a:ext cx="59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latin typeface="Arial" charset="0"/>
              </a:rPr>
              <a:t>Do</a:t>
            </a:r>
          </a:p>
        </p:txBody>
      </p:sp>
      <p:sp>
        <p:nvSpPr>
          <p:cNvPr id="30733" name="Rectangle 11"/>
          <p:cNvSpPr>
            <a:spLocks noChangeArrowheads="1"/>
          </p:cNvSpPr>
          <p:nvPr/>
        </p:nvSpPr>
        <p:spPr bwMode="auto">
          <a:xfrm>
            <a:off x="2282825" y="1981200"/>
            <a:ext cx="2593975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 What improvement will we make next?</a:t>
            </a:r>
          </a:p>
          <a:p>
            <a:pPr>
              <a:buFontTx/>
              <a:buChar char="•"/>
            </a:pPr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Do we need to: Abandon? Adapt? Adopt?</a:t>
            </a:r>
          </a:p>
          <a:p>
            <a:pPr>
              <a:buFontTx/>
              <a:buChar char="•"/>
            </a:pPr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Sustain the gain</a:t>
            </a:r>
          </a:p>
          <a:p>
            <a:r>
              <a:rPr lang="en-US" sz="900" b="1" i="0">
                <a:solidFill>
                  <a:srgbClr val="000000"/>
                </a:solidFill>
                <a:latin typeface="Arial" charset="0"/>
              </a:rPr>
              <a:t>   </a:t>
            </a:r>
          </a:p>
          <a:p>
            <a:r>
              <a:rPr lang="en-US" sz="1800" b="1" i="0">
                <a:solidFill>
                  <a:srgbClr val="000000"/>
                </a:solidFill>
                <a:latin typeface="Arial" charset="0"/>
              </a:rPr>
              <a:t>      </a:t>
            </a:r>
          </a:p>
        </p:txBody>
      </p:sp>
      <p:sp>
        <p:nvSpPr>
          <p:cNvPr id="30734" name="Rectangle 13"/>
          <p:cNvSpPr>
            <a:spLocks noChangeArrowheads="1"/>
          </p:cNvSpPr>
          <p:nvPr/>
        </p:nvSpPr>
        <p:spPr bwMode="auto">
          <a:xfrm>
            <a:off x="4648200" y="1905000"/>
            <a:ext cx="279558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000" b="1" i="0">
                <a:solidFill>
                  <a:srgbClr val="000000"/>
                </a:solidFill>
                <a:latin typeface="Arial" charset="0"/>
              </a:rPr>
              <a:t> Objective</a:t>
            </a:r>
          </a:p>
          <a:p>
            <a:pPr>
              <a:buFontTx/>
              <a:buChar char="•"/>
            </a:pPr>
            <a:r>
              <a:rPr lang="en-US" sz="2000" b="1" i="0">
                <a:solidFill>
                  <a:srgbClr val="000000"/>
                </a:solidFill>
                <a:latin typeface="Arial" charset="0"/>
              </a:rPr>
              <a:t> Questions and</a:t>
            </a:r>
          </a:p>
          <a:p>
            <a:r>
              <a:rPr lang="en-US" sz="2000" b="1" i="0">
                <a:solidFill>
                  <a:srgbClr val="000000"/>
                </a:solidFill>
                <a:latin typeface="Arial" charset="0"/>
              </a:rPr>
              <a:t>   predictions (why)</a:t>
            </a:r>
          </a:p>
          <a:p>
            <a:pPr>
              <a:buFontTx/>
              <a:buChar char="•"/>
            </a:pPr>
            <a:r>
              <a:rPr lang="en-US" sz="2000" b="1" i="0">
                <a:solidFill>
                  <a:srgbClr val="000000"/>
                </a:solidFill>
                <a:latin typeface="Arial" charset="0"/>
              </a:rPr>
              <a:t> Plan to carry out</a:t>
            </a:r>
          </a:p>
          <a:p>
            <a:r>
              <a:rPr lang="en-US" sz="2000" b="1" i="0">
                <a:solidFill>
                  <a:srgbClr val="000000"/>
                </a:solidFill>
                <a:latin typeface="Arial" charset="0"/>
              </a:rPr>
              <a:t>   the cycle (who,</a:t>
            </a:r>
          </a:p>
          <a:p>
            <a:r>
              <a:rPr lang="en-US" sz="2000" b="1" i="0">
                <a:solidFill>
                  <a:srgbClr val="000000"/>
                </a:solidFill>
                <a:latin typeface="Arial" charset="0"/>
              </a:rPr>
              <a:t>   what, where, when) 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1905000" y="4114800"/>
            <a:ext cx="27432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000" b="1" i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900" b="1" i="0">
                <a:solidFill>
                  <a:srgbClr val="000000"/>
                </a:solidFill>
                <a:latin typeface="Arial" charset="0"/>
              </a:rPr>
              <a:t>Complete the analysis of the data</a:t>
            </a:r>
          </a:p>
          <a:p>
            <a:pPr marL="158750" lvl="1" indent="131763">
              <a:buFontTx/>
              <a:buChar char="•"/>
            </a:pPr>
            <a:r>
              <a:rPr lang="en-US" sz="1900" b="1" i="0">
                <a:solidFill>
                  <a:srgbClr val="000000"/>
                </a:solidFill>
                <a:latin typeface="Arial" charset="0"/>
              </a:rPr>
              <a:t>Compare data to    </a:t>
            </a:r>
          </a:p>
          <a:p>
            <a:pPr marL="158750" lvl="1" indent="131763"/>
            <a:r>
              <a:rPr lang="en-US" sz="1900" b="1" i="0">
                <a:solidFill>
                  <a:srgbClr val="000000"/>
                </a:solidFill>
                <a:latin typeface="Arial" charset="0"/>
              </a:rPr>
              <a:t>   predictions</a:t>
            </a:r>
          </a:p>
          <a:p>
            <a:pPr marL="449263" lvl="2" indent="133350">
              <a:buFontTx/>
              <a:buChar char="•"/>
            </a:pPr>
            <a:r>
              <a:rPr lang="en-US" sz="1900" b="1" i="0">
                <a:solidFill>
                  <a:srgbClr val="000000"/>
                </a:solidFill>
                <a:latin typeface="Arial" charset="0"/>
              </a:rPr>
              <a:t>Summarize</a:t>
            </a:r>
          </a:p>
          <a:p>
            <a:pPr marL="449263" lvl="2" indent="133350"/>
            <a:r>
              <a:rPr lang="en-US" sz="1900" b="1" i="0">
                <a:solidFill>
                  <a:srgbClr val="000000"/>
                </a:solidFill>
                <a:latin typeface="Arial" charset="0"/>
              </a:rPr>
              <a:t>        what was       </a:t>
            </a:r>
          </a:p>
          <a:p>
            <a:pPr marL="449263" lvl="2" indent="133350"/>
            <a:r>
              <a:rPr lang="en-US" sz="1900" b="1" i="0">
                <a:solidFill>
                  <a:srgbClr val="000000"/>
                </a:solidFill>
                <a:latin typeface="Arial" charset="0"/>
              </a:rPr>
              <a:t>              learned</a:t>
            </a:r>
          </a:p>
        </p:txBody>
      </p:sp>
      <p:sp>
        <p:nvSpPr>
          <p:cNvPr id="30736" name="Rectangle 17"/>
          <p:cNvSpPr>
            <a:spLocks noChangeArrowheads="1"/>
          </p:cNvSpPr>
          <p:nvPr/>
        </p:nvSpPr>
        <p:spPr bwMode="auto">
          <a:xfrm>
            <a:off x="4724400" y="4114800"/>
            <a:ext cx="279876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en-US" sz="2000" b="1" i="0">
                <a:solidFill>
                  <a:srgbClr val="000000"/>
                </a:solidFill>
                <a:latin typeface="Arial" charset="0"/>
              </a:rPr>
              <a:t> Carry out the plan</a:t>
            </a:r>
          </a:p>
          <a:p>
            <a:pPr>
              <a:buFontTx/>
              <a:buChar char="•"/>
            </a:pPr>
            <a:r>
              <a:rPr lang="en-US" sz="2000" b="1" i="0">
                <a:solidFill>
                  <a:srgbClr val="000000"/>
                </a:solidFill>
                <a:latin typeface="Arial" charset="0"/>
              </a:rPr>
              <a:t> Document problems</a:t>
            </a:r>
          </a:p>
          <a:p>
            <a:r>
              <a:rPr lang="en-US" sz="2000" b="1" i="0">
                <a:solidFill>
                  <a:srgbClr val="000000"/>
                </a:solidFill>
                <a:latin typeface="Arial" charset="0"/>
              </a:rPr>
              <a:t>   and unexpected</a:t>
            </a:r>
          </a:p>
          <a:p>
            <a:r>
              <a:rPr lang="en-US" sz="2000" b="1" i="0">
                <a:solidFill>
                  <a:srgbClr val="000000"/>
                </a:solidFill>
                <a:latin typeface="Arial" charset="0"/>
              </a:rPr>
              <a:t>   observations</a:t>
            </a:r>
          </a:p>
          <a:p>
            <a:pPr>
              <a:buFontTx/>
              <a:buChar char="•"/>
            </a:pPr>
            <a:r>
              <a:rPr lang="en-US" sz="2000" b="1" i="0">
                <a:solidFill>
                  <a:srgbClr val="000000"/>
                </a:solidFill>
                <a:latin typeface="Arial" charset="0"/>
              </a:rPr>
              <a:t> Begin analysis</a:t>
            </a:r>
          </a:p>
          <a:p>
            <a:r>
              <a:rPr lang="en-US" sz="2000" b="1" i="0">
                <a:solidFill>
                  <a:srgbClr val="000000"/>
                </a:solidFill>
                <a:latin typeface="Arial" charset="0"/>
              </a:rPr>
              <a:t>   of the data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3"/>
          <p:cNvSpPr txBox="1">
            <a:spLocks noChangeArrowheads="1"/>
          </p:cNvSpPr>
          <p:nvPr/>
        </p:nvSpPr>
        <p:spPr bwMode="auto">
          <a:xfrm>
            <a:off x="2286000" y="228600"/>
            <a:ext cx="4149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200" i="0">
                <a:latin typeface="Candara" charset="0"/>
                <a:cs typeface="Arial" charset="0"/>
              </a:rPr>
              <a:t>This is the </a:t>
            </a:r>
            <a:r>
              <a:rPr lang="en-US" sz="3200">
                <a:latin typeface="Candara" charset="0"/>
                <a:cs typeface="Arial" charset="0"/>
              </a:rPr>
              <a:t>NIATx </a:t>
            </a:r>
            <a:r>
              <a:rPr lang="en-US" sz="3200" i="0">
                <a:latin typeface="Candara" charset="0"/>
                <a:cs typeface="Arial" charset="0"/>
              </a:rPr>
              <a:t>model</a:t>
            </a: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 rot="5400000">
            <a:off x="3053556" y="2639219"/>
            <a:ext cx="2994025" cy="3005138"/>
          </a:xfrm>
          <a:custGeom>
            <a:avLst/>
            <a:gdLst>
              <a:gd name="T0" fmla="*/ 166943 w 2361063"/>
              <a:gd name="T1" fmla="*/ 2398146 h 2355244"/>
              <a:gd name="T2" fmla="*/ 333885 w 2361063"/>
              <a:gd name="T3" fmla="*/ 1632542 h 2355244"/>
              <a:gd name="T4" fmla="*/ 500827 w 2361063"/>
              <a:gd name="T5" fmla="*/ 1377340 h 2355244"/>
              <a:gd name="T6" fmla="*/ 695593 w 2361063"/>
              <a:gd name="T7" fmla="*/ 1093784 h 2355244"/>
              <a:gd name="T8" fmla="*/ 806888 w 2361063"/>
              <a:gd name="T9" fmla="*/ 952004 h 2355244"/>
              <a:gd name="T10" fmla="*/ 946008 w 2361063"/>
              <a:gd name="T11" fmla="*/ 838581 h 2355244"/>
              <a:gd name="T12" fmla="*/ 1168599 w 2361063"/>
              <a:gd name="T13" fmla="*/ 611736 h 2355244"/>
              <a:gd name="T14" fmla="*/ 1391188 w 2361063"/>
              <a:gd name="T15" fmla="*/ 441601 h 2355244"/>
              <a:gd name="T16" fmla="*/ 1502482 w 2361063"/>
              <a:gd name="T17" fmla="*/ 356534 h 2355244"/>
              <a:gd name="T18" fmla="*/ 1669426 w 2361063"/>
              <a:gd name="T19" fmla="*/ 271468 h 2355244"/>
              <a:gd name="T20" fmla="*/ 1836369 w 2361063"/>
              <a:gd name="T21" fmla="*/ 158045 h 2355244"/>
              <a:gd name="T22" fmla="*/ 1947665 w 2361063"/>
              <a:gd name="T23" fmla="*/ 101332 h 2355244"/>
              <a:gd name="T24" fmla="*/ 2114605 w 2361063"/>
              <a:gd name="T25" fmla="*/ 72977 h 2355244"/>
              <a:gd name="T26" fmla="*/ 2476313 w 2361063"/>
              <a:gd name="T27" fmla="*/ 16266 h 2355244"/>
              <a:gd name="T28" fmla="*/ 3088436 w 2361063"/>
              <a:gd name="T29" fmla="*/ 72977 h 2355244"/>
              <a:gd name="T30" fmla="*/ 3171907 w 2361063"/>
              <a:gd name="T31" fmla="*/ 101332 h 2355244"/>
              <a:gd name="T32" fmla="*/ 3311026 w 2361063"/>
              <a:gd name="T33" fmla="*/ 214755 h 2355244"/>
              <a:gd name="T34" fmla="*/ 3672736 w 2361063"/>
              <a:gd name="T35" fmla="*/ 441601 h 2355244"/>
              <a:gd name="T36" fmla="*/ 3978797 w 2361063"/>
              <a:gd name="T37" fmla="*/ 668446 h 2355244"/>
              <a:gd name="T38" fmla="*/ 4201386 w 2361063"/>
              <a:gd name="T39" fmla="*/ 866938 h 2355244"/>
              <a:gd name="T40" fmla="*/ 4396153 w 2361063"/>
              <a:gd name="T41" fmla="*/ 1178850 h 2355244"/>
              <a:gd name="T42" fmla="*/ 4507448 w 2361063"/>
              <a:gd name="T43" fmla="*/ 1292273 h 2355244"/>
              <a:gd name="T44" fmla="*/ 4618743 w 2361063"/>
              <a:gd name="T45" fmla="*/ 1519119 h 2355244"/>
              <a:gd name="T46" fmla="*/ 4730039 w 2361063"/>
              <a:gd name="T47" fmla="*/ 1802678 h 2355244"/>
              <a:gd name="T48" fmla="*/ 4785685 w 2361063"/>
              <a:gd name="T49" fmla="*/ 1944456 h 2355244"/>
              <a:gd name="T50" fmla="*/ 4813509 w 2361063"/>
              <a:gd name="T51" fmla="*/ 2086233 h 2355244"/>
              <a:gd name="T52" fmla="*/ 4785685 w 2361063"/>
              <a:gd name="T53" fmla="*/ 3050328 h 2355244"/>
              <a:gd name="T54" fmla="*/ 4730039 w 2361063"/>
              <a:gd name="T55" fmla="*/ 3277174 h 2355244"/>
              <a:gd name="T56" fmla="*/ 4590920 w 2361063"/>
              <a:gd name="T57" fmla="*/ 3645798 h 2355244"/>
              <a:gd name="T58" fmla="*/ 4451800 w 2361063"/>
              <a:gd name="T59" fmla="*/ 3844290 h 2355244"/>
              <a:gd name="T60" fmla="*/ 4340505 w 2361063"/>
              <a:gd name="T61" fmla="*/ 4099488 h 2355244"/>
              <a:gd name="T62" fmla="*/ 4257034 w 2361063"/>
              <a:gd name="T63" fmla="*/ 4212911 h 2355244"/>
              <a:gd name="T64" fmla="*/ 4090090 w 2361063"/>
              <a:gd name="T65" fmla="*/ 4354691 h 2355244"/>
              <a:gd name="T66" fmla="*/ 3978797 w 2361063"/>
              <a:gd name="T67" fmla="*/ 4496470 h 2355244"/>
              <a:gd name="T68" fmla="*/ 3839677 w 2361063"/>
              <a:gd name="T69" fmla="*/ 4553183 h 2355244"/>
              <a:gd name="T70" fmla="*/ 3505793 w 2361063"/>
              <a:gd name="T71" fmla="*/ 4723316 h 2355244"/>
              <a:gd name="T72" fmla="*/ 3366674 w 2361063"/>
              <a:gd name="T73" fmla="*/ 4780027 h 2355244"/>
              <a:gd name="T74" fmla="*/ 3283203 w 2361063"/>
              <a:gd name="T75" fmla="*/ 4836739 h 2355244"/>
              <a:gd name="T76" fmla="*/ 3088436 w 2361063"/>
              <a:gd name="T77" fmla="*/ 4893451 h 2355244"/>
              <a:gd name="T78" fmla="*/ 2142430 w 2361063"/>
              <a:gd name="T79" fmla="*/ 4865094 h 2355244"/>
              <a:gd name="T80" fmla="*/ 2058958 w 2361063"/>
              <a:gd name="T81" fmla="*/ 4836739 h 2355244"/>
              <a:gd name="T82" fmla="*/ 1780721 w 2361063"/>
              <a:gd name="T83" fmla="*/ 4780027 h 2355244"/>
              <a:gd name="T84" fmla="*/ 1585954 w 2361063"/>
              <a:gd name="T85" fmla="*/ 4723316 h 2355244"/>
              <a:gd name="T86" fmla="*/ 1474661 w 2361063"/>
              <a:gd name="T87" fmla="*/ 4694959 h 2355244"/>
              <a:gd name="T88" fmla="*/ 1112950 w 2361063"/>
              <a:gd name="T89" fmla="*/ 4439761 h 2355244"/>
              <a:gd name="T90" fmla="*/ 1057303 w 2361063"/>
              <a:gd name="T91" fmla="*/ 4354691 h 2355244"/>
              <a:gd name="T92" fmla="*/ 779066 w 2361063"/>
              <a:gd name="T93" fmla="*/ 3957711 h 2355244"/>
              <a:gd name="T94" fmla="*/ 667770 w 2361063"/>
              <a:gd name="T95" fmla="*/ 3787576 h 2355244"/>
              <a:gd name="T96" fmla="*/ 584299 w 2361063"/>
              <a:gd name="T97" fmla="*/ 3702512 h 2355244"/>
              <a:gd name="T98" fmla="*/ 417358 w 2361063"/>
              <a:gd name="T99" fmla="*/ 3418953 h 2355244"/>
              <a:gd name="T100" fmla="*/ 361708 w 2361063"/>
              <a:gd name="T101" fmla="*/ 3333885 h 2355244"/>
              <a:gd name="T102" fmla="*/ 278238 w 2361063"/>
              <a:gd name="T103" fmla="*/ 3050328 h 2355244"/>
              <a:gd name="T104" fmla="*/ 250415 w 2361063"/>
              <a:gd name="T105" fmla="*/ 2965260 h 2355244"/>
              <a:gd name="T106" fmla="*/ 166943 w 2361063"/>
              <a:gd name="T107" fmla="*/ 2454858 h 2355244"/>
              <a:gd name="T108" fmla="*/ 139119 w 2361063"/>
              <a:gd name="T109" fmla="*/ 2313079 h 2355244"/>
              <a:gd name="T110" fmla="*/ 0 w 2361063"/>
              <a:gd name="T111" fmla="*/ 2256368 h 235524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361063" h="2355244">
                <a:moveTo>
                  <a:pt x="81887" y="1154241"/>
                </a:moveTo>
                <a:cubicBezTo>
                  <a:pt x="101562" y="1006678"/>
                  <a:pt x="100138" y="919383"/>
                  <a:pt x="163773" y="785751"/>
                </a:cubicBezTo>
                <a:cubicBezTo>
                  <a:pt x="184929" y="741323"/>
                  <a:pt x="218364" y="703864"/>
                  <a:pt x="245660" y="662921"/>
                </a:cubicBezTo>
                <a:cubicBezTo>
                  <a:pt x="294671" y="589404"/>
                  <a:pt x="263400" y="635355"/>
                  <a:pt x="341194" y="526444"/>
                </a:cubicBezTo>
                <a:cubicBezTo>
                  <a:pt x="358125" y="502740"/>
                  <a:pt x="375187" y="478803"/>
                  <a:pt x="395785" y="458205"/>
                </a:cubicBezTo>
                <a:cubicBezTo>
                  <a:pt x="416383" y="437607"/>
                  <a:pt x="442620" y="423372"/>
                  <a:pt x="464024" y="403614"/>
                </a:cubicBezTo>
                <a:cubicBezTo>
                  <a:pt x="501844" y="368704"/>
                  <a:pt x="532031" y="325313"/>
                  <a:pt x="573206" y="294432"/>
                </a:cubicBezTo>
                <a:lnTo>
                  <a:pt x="682388" y="212545"/>
                </a:lnTo>
                <a:cubicBezTo>
                  <a:pt x="700585" y="198897"/>
                  <a:pt x="716634" y="181774"/>
                  <a:pt x="736979" y="171602"/>
                </a:cubicBezTo>
                <a:lnTo>
                  <a:pt x="818866" y="130659"/>
                </a:lnTo>
                <a:cubicBezTo>
                  <a:pt x="863416" y="63831"/>
                  <a:pt x="822414" y="105445"/>
                  <a:pt x="900753" y="76068"/>
                </a:cubicBezTo>
                <a:cubicBezTo>
                  <a:pt x="919803" y="68925"/>
                  <a:pt x="935857" y="54618"/>
                  <a:pt x="955344" y="48772"/>
                </a:cubicBezTo>
                <a:cubicBezTo>
                  <a:pt x="981849" y="40820"/>
                  <a:pt x="1009880" y="39332"/>
                  <a:pt x="1037230" y="35124"/>
                </a:cubicBezTo>
                <a:cubicBezTo>
                  <a:pt x="1265541" y="0"/>
                  <a:pt x="1010379" y="41875"/>
                  <a:pt x="1214651" y="7829"/>
                </a:cubicBezTo>
                <a:cubicBezTo>
                  <a:pt x="1319603" y="14389"/>
                  <a:pt x="1414589" y="12833"/>
                  <a:pt x="1514902" y="35124"/>
                </a:cubicBezTo>
                <a:cubicBezTo>
                  <a:pt x="1528945" y="38245"/>
                  <a:pt x="1542197" y="44223"/>
                  <a:pt x="1555845" y="48772"/>
                </a:cubicBezTo>
                <a:cubicBezTo>
                  <a:pt x="1578591" y="66969"/>
                  <a:pt x="1599847" y="87205"/>
                  <a:pt x="1624084" y="103363"/>
                </a:cubicBezTo>
                <a:cubicBezTo>
                  <a:pt x="1681863" y="141882"/>
                  <a:pt x="1748781" y="167353"/>
                  <a:pt x="1801505" y="212545"/>
                </a:cubicBezTo>
                <a:cubicBezTo>
                  <a:pt x="1912486" y="307672"/>
                  <a:pt x="1859525" y="275675"/>
                  <a:pt x="1951630" y="321727"/>
                </a:cubicBezTo>
                <a:cubicBezTo>
                  <a:pt x="2014493" y="416022"/>
                  <a:pt x="1930538" y="301462"/>
                  <a:pt x="2060812" y="417262"/>
                </a:cubicBezTo>
                <a:cubicBezTo>
                  <a:pt x="2097721" y="450070"/>
                  <a:pt x="2132458" y="534540"/>
                  <a:pt x="2156347" y="567387"/>
                </a:cubicBezTo>
                <a:cubicBezTo>
                  <a:pt x="2171483" y="588199"/>
                  <a:pt x="2192741" y="603781"/>
                  <a:pt x="2210938" y="621978"/>
                </a:cubicBezTo>
                <a:cubicBezTo>
                  <a:pt x="2247537" y="731780"/>
                  <a:pt x="2190329" y="570017"/>
                  <a:pt x="2265529" y="731160"/>
                </a:cubicBezTo>
                <a:cubicBezTo>
                  <a:pt x="2286249" y="775560"/>
                  <a:pt x="2301923" y="822145"/>
                  <a:pt x="2320120" y="867638"/>
                </a:cubicBezTo>
                <a:cubicBezTo>
                  <a:pt x="2329218" y="890384"/>
                  <a:pt x="2342610" y="911854"/>
                  <a:pt x="2347415" y="935877"/>
                </a:cubicBezTo>
                <a:lnTo>
                  <a:pt x="2361063" y="1004115"/>
                </a:lnTo>
                <a:cubicBezTo>
                  <a:pt x="2356514" y="1158790"/>
                  <a:pt x="2358440" y="1313791"/>
                  <a:pt x="2347415" y="1468139"/>
                </a:cubicBezTo>
                <a:cubicBezTo>
                  <a:pt x="2344742" y="1505558"/>
                  <a:pt x="2329990" y="1541129"/>
                  <a:pt x="2320120" y="1577321"/>
                </a:cubicBezTo>
                <a:cubicBezTo>
                  <a:pt x="2307841" y="1622345"/>
                  <a:pt x="2254383" y="1749320"/>
                  <a:pt x="2251881" y="1754742"/>
                </a:cubicBezTo>
                <a:cubicBezTo>
                  <a:pt x="2241691" y="1776821"/>
                  <a:pt x="2193209" y="1834970"/>
                  <a:pt x="2183642" y="1850277"/>
                </a:cubicBezTo>
                <a:cubicBezTo>
                  <a:pt x="2120599" y="1951147"/>
                  <a:pt x="2193757" y="1856637"/>
                  <a:pt x="2129051" y="1973106"/>
                </a:cubicBezTo>
                <a:cubicBezTo>
                  <a:pt x="2118004" y="1992990"/>
                  <a:pt x="2104192" y="2011613"/>
                  <a:pt x="2088108" y="2027697"/>
                </a:cubicBezTo>
                <a:cubicBezTo>
                  <a:pt x="1942753" y="2173052"/>
                  <a:pt x="2162723" y="1917076"/>
                  <a:pt x="2006221" y="2095936"/>
                </a:cubicBezTo>
                <a:cubicBezTo>
                  <a:pt x="1987039" y="2117858"/>
                  <a:pt x="1974623" y="2146291"/>
                  <a:pt x="1951630" y="2164175"/>
                </a:cubicBezTo>
                <a:cubicBezTo>
                  <a:pt x="1932292" y="2179216"/>
                  <a:pt x="1905558" y="2181040"/>
                  <a:pt x="1883391" y="2191471"/>
                </a:cubicBezTo>
                <a:cubicBezTo>
                  <a:pt x="1828166" y="2217459"/>
                  <a:pt x="1774209" y="2246062"/>
                  <a:pt x="1719618" y="2273357"/>
                </a:cubicBezTo>
                <a:cubicBezTo>
                  <a:pt x="1697706" y="2284313"/>
                  <a:pt x="1673291" y="2289697"/>
                  <a:pt x="1651379" y="2300653"/>
                </a:cubicBezTo>
                <a:cubicBezTo>
                  <a:pt x="1636708" y="2307988"/>
                  <a:pt x="1625107" y="2320613"/>
                  <a:pt x="1610436" y="2327948"/>
                </a:cubicBezTo>
                <a:cubicBezTo>
                  <a:pt x="1590856" y="2337738"/>
                  <a:pt x="1532395" y="2350871"/>
                  <a:pt x="1514902" y="2355244"/>
                </a:cubicBezTo>
                <a:cubicBezTo>
                  <a:pt x="1360227" y="2350695"/>
                  <a:pt x="1205394" y="2349948"/>
                  <a:pt x="1050878" y="2341596"/>
                </a:cubicBezTo>
                <a:cubicBezTo>
                  <a:pt x="1036513" y="2340820"/>
                  <a:pt x="1023953" y="2331183"/>
                  <a:pt x="1009935" y="2327948"/>
                </a:cubicBezTo>
                <a:cubicBezTo>
                  <a:pt x="964730" y="2317516"/>
                  <a:pt x="918950" y="2309751"/>
                  <a:pt x="873457" y="2300653"/>
                </a:cubicBezTo>
                <a:cubicBezTo>
                  <a:pt x="802354" y="2286433"/>
                  <a:pt x="838620" y="2290699"/>
                  <a:pt x="777923" y="2273357"/>
                </a:cubicBezTo>
                <a:cubicBezTo>
                  <a:pt x="759888" y="2268204"/>
                  <a:pt x="740895" y="2266295"/>
                  <a:pt x="723332" y="2259709"/>
                </a:cubicBezTo>
                <a:cubicBezTo>
                  <a:pt x="668540" y="2239162"/>
                  <a:pt x="567031" y="2168560"/>
                  <a:pt x="545911" y="2136880"/>
                </a:cubicBezTo>
                <a:cubicBezTo>
                  <a:pt x="536812" y="2123232"/>
                  <a:pt x="528457" y="2109058"/>
                  <a:pt x="518615" y="2095936"/>
                </a:cubicBezTo>
                <a:cubicBezTo>
                  <a:pt x="390618" y="1925273"/>
                  <a:pt x="552256" y="2160045"/>
                  <a:pt x="382138" y="1904868"/>
                </a:cubicBezTo>
                <a:lnTo>
                  <a:pt x="327547" y="1822981"/>
                </a:lnTo>
                <a:cubicBezTo>
                  <a:pt x="316841" y="1806922"/>
                  <a:pt x="298453" y="1797273"/>
                  <a:pt x="286603" y="1782038"/>
                </a:cubicBezTo>
                <a:cubicBezTo>
                  <a:pt x="214691" y="1689580"/>
                  <a:pt x="250426" y="1725551"/>
                  <a:pt x="204717" y="1645560"/>
                </a:cubicBezTo>
                <a:cubicBezTo>
                  <a:pt x="196579" y="1631319"/>
                  <a:pt x="184083" y="1619606"/>
                  <a:pt x="177421" y="1604617"/>
                </a:cubicBezTo>
                <a:cubicBezTo>
                  <a:pt x="151477" y="1546243"/>
                  <a:pt x="152357" y="1523714"/>
                  <a:pt x="136478" y="1468139"/>
                </a:cubicBezTo>
                <a:cubicBezTo>
                  <a:pt x="132526" y="1454307"/>
                  <a:pt x="127379" y="1440844"/>
                  <a:pt x="122830" y="1427196"/>
                </a:cubicBezTo>
                <a:cubicBezTo>
                  <a:pt x="96095" y="1159846"/>
                  <a:pt x="127946" y="1411828"/>
                  <a:pt x="81887" y="1181536"/>
                </a:cubicBezTo>
                <a:cubicBezTo>
                  <a:pt x="77338" y="1158790"/>
                  <a:pt x="83335" y="1130909"/>
                  <a:pt x="68239" y="1113297"/>
                </a:cubicBezTo>
                <a:cubicBezTo>
                  <a:pt x="52296" y="1094696"/>
                  <a:pt x="0" y="1086002"/>
                  <a:pt x="0" y="1086002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4114800" y="3711575"/>
            <a:ext cx="884238" cy="982663"/>
          </a:xfrm>
          <a:custGeom>
            <a:avLst/>
            <a:gdLst>
              <a:gd name="T0" fmla="*/ 94597 w 884814"/>
              <a:gd name="T1" fmla="*/ 163781 h 982639"/>
              <a:gd name="T2" fmla="*/ 149119 w 884814"/>
              <a:gd name="T3" fmla="*/ 81890 h 982639"/>
              <a:gd name="T4" fmla="*/ 190008 w 884814"/>
              <a:gd name="T5" fmla="*/ 54593 h 982639"/>
              <a:gd name="T6" fmla="*/ 244529 w 884814"/>
              <a:gd name="T7" fmla="*/ 27297 h 982639"/>
              <a:gd name="T8" fmla="*/ 339938 w 884814"/>
              <a:gd name="T9" fmla="*/ 0 h 982639"/>
              <a:gd name="T10" fmla="*/ 585278 w 884814"/>
              <a:gd name="T11" fmla="*/ 13648 h 982639"/>
              <a:gd name="T12" fmla="*/ 639798 w 884814"/>
              <a:gd name="T13" fmla="*/ 40945 h 982639"/>
              <a:gd name="T14" fmla="*/ 694318 w 884814"/>
              <a:gd name="T15" fmla="*/ 54593 h 982639"/>
              <a:gd name="T16" fmla="*/ 735208 w 884814"/>
              <a:gd name="T17" fmla="*/ 68243 h 982639"/>
              <a:gd name="T18" fmla="*/ 816988 w 884814"/>
              <a:gd name="T19" fmla="*/ 150133 h 982639"/>
              <a:gd name="T20" fmla="*/ 857878 w 884814"/>
              <a:gd name="T21" fmla="*/ 300264 h 982639"/>
              <a:gd name="T22" fmla="*/ 871508 w 884814"/>
              <a:gd name="T23" fmla="*/ 341210 h 982639"/>
              <a:gd name="T24" fmla="*/ 830619 w 884814"/>
              <a:gd name="T25" fmla="*/ 709717 h 982639"/>
              <a:gd name="T26" fmla="*/ 803358 w 884814"/>
              <a:gd name="T27" fmla="*/ 750663 h 982639"/>
              <a:gd name="T28" fmla="*/ 762468 w 884814"/>
              <a:gd name="T29" fmla="*/ 832553 h 982639"/>
              <a:gd name="T30" fmla="*/ 721578 w 884814"/>
              <a:gd name="T31" fmla="*/ 859851 h 982639"/>
              <a:gd name="T32" fmla="*/ 653428 w 884814"/>
              <a:gd name="T33" fmla="*/ 941741 h 982639"/>
              <a:gd name="T34" fmla="*/ 558018 w 884814"/>
              <a:gd name="T35" fmla="*/ 982687 h 982639"/>
              <a:gd name="T36" fmla="*/ 339938 w 884814"/>
              <a:gd name="T37" fmla="*/ 969039 h 982639"/>
              <a:gd name="T38" fmla="*/ 258159 w 884814"/>
              <a:gd name="T39" fmla="*/ 914444 h 982639"/>
              <a:gd name="T40" fmla="*/ 135489 w 884814"/>
              <a:gd name="T41" fmla="*/ 818905 h 982639"/>
              <a:gd name="T42" fmla="*/ 67338 w 884814"/>
              <a:gd name="T43" fmla="*/ 723367 h 982639"/>
              <a:gd name="T44" fmla="*/ 26449 w 884814"/>
              <a:gd name="T45" fmla="*/ 641477 h 982639"/>
              <a:gd name="T46" fmla="*/ 26449 w 884814"/>
              <a:gd name="T47" fmla="*/ 327562 h 982639"/>
              <a:gd name="T48" fmla="*/ 67338 w 884814"/>
              <a:gd name="T49" fmla="*/ 204726 h 982639"/>
              <a:gd name="T50" fmla="*/ 94597 w 884814"/>
              <a:gd name="T51" fmla="*/ 163781 h 98263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884814" h="982639">
                <a:moveTo>
                  <a:pt x="94721" y="163773"/>
                </a:moveTo>
                <a:lnTo>
                  <a:pt x="149313" y="81886"/>
                </a:lnTo>
                <a:cubicBezTo>
                  <a:pt x="158411" y="68238"/>
                  <a:pt x="176015" y="62729"/>
                  <a:pt x="190256" y="54591"/>
                </a:cubicBezTo>
                <a:cubicBezTo>
                  <a:pt x="207920" y="44497"/>
                  <a:pt x="226147" y="35309"/>
                  <a:pt x="244847" y="27295"/>
                </a:cubicBezTo>
                <a:cubicBezTo>
                  <a:pt x="272252" y="15550"/>
                  <a:pt x="312687" y="6924"/>
                  <a:pt x="340381" y="0"/>
                </a:cubicBezTo>
                <a:cubicBezTo>
                  <a:pt x="422268" y="4549"/>
                  <a:pt x="504780" y="2567"/>
                  <a:pt x="586041" y="13648"/>
                </a:cubicBezTo>
                <a:cubicBezTo>
                  <a:pt x="606199" y="16397"/>
                  <a:pt x="621583" y="33800"/>
                  <a:pt x="640632" y="40943"/>
                </a:cubicBezTo>
                <a:cubicBezTo>
                  <a:pt x="658195" y="47529"/>
                  <a:pt x="677188" y="49438"/>
                  <a:pt x="695223" y="54591"/>
                </a:cubicBezTo>
                <a:cubicBezTo>
                  <a:pt x="709055" y="58543"/>
                  <a:pt x="722518" y="63690"/>
                  <a:pt x="736166" y="68239"/>
                </a:cubicBezTo>
                <a:lnTo>
                  <a:pt x="818053" y="150125"/>
                </a:lnTo>
                <a:cubicBezTo>
                  <a:pt x="837570" y="169642"/>
                  <a:pt x="851889" y="271824"/>
                  <a:pt x="858996" y="300250"/>
                </a:cubicBezTo>
                <a:cubicBezTo>
                  <a:pt x="862485" y="314207"/>
                  <a:pt x="868095" y="327546"/>
                  <a:pt x="872644" y="341194"/>
                </a:cubicBezTo>
                <a:cubicBezTo>
                  <a:pt x="872341" y="347551"/>
                  <a:pt x="884814" y="630013"/>
                  <a:pt x="831701" y="709683"/>
                </a:cubicBezTo>
                <a:cubicBezTo>
                  <a:pt x="822602" y="723331"/>
                  <a:pt x="811741" y="735956"/>
                  <a:pt x="804405" y="750627"/>
                </a:cubicBezTo>
                <a:cubicBezTo>
                  <a:pt x="782206" y="795025"/>
                  <a:pt x="802573" y="793402"/>
                  <a:pt x="763462" y="832513"/>
                </a:cubicBezTo>
                <a:cubicBezTo>
                  <a:pt x="751863" y="844112"/>
                  <a:pt x="736166" y="850710"/>
                  <a:pt x="722518" y="859809"/>
                </a:cubicBezTo>
                <a:cubicBezTo>
                  <a:pt x="700753" y="892456"/>
                  <a:pt x="687716" y="917812"/>
                  <a:pt x="654280" y="941695"/>
                </a:cubicBezTo>
                <a:cubicBezTo>
                  <a:pt x="624766" y="962777"/>
                  <a:pt x="592159" y="971501"/>
                  <a:pt x="558745" y="982639"/>
                </a:cubicBezTo>
                <a:cubicBezTo>
                  <a:pt x="485957" y="978090"/>
                  <a:pt x="412910" y="976626"/>
                  <a:pt x="340381" y="968991"/>
                </a:cubicBezTo>
                <a:cubicBezTo>
                  <a:pt x="288633" y="963544"/>
                  <a:pt x="299541" y="946324"/>
                  <a:pt x="258495" y="914400"/>
                </a:cubicBezTo>
                <a:cubicBezTo>
                  <a:pt x="179278" y="852787"/>
                  <a:pt x="188785" y="880838"/>
                  <a:pt x="135665" y="818865"/>
                </a:cubicBezTo>
                <a:cubicBezTo>
                  <a:pt x="128243" y="810207"/>
                  <a:pt x="76069" y="740616"/>
                  <a:pt x="67426" y="723331"/>
                </a:cubicBezTo>
                <a:cubicBezTo>
                  <a:pt x="10922" y="610324"/>
                  <a:pt x="104706" y="758782"/>
                  <a:pt x="26483" y="641445"/>
                </a:cubicBezTo>
                <a:cubicBezTo>
                  <a:pt x="0" y="509032"/>
                  <a:pt x="60" y="538929"/>
                  <a:pt x="26483" y="327546"/>
                </a:cubicBezTo>
                <a:cubicBezTo>
                  <a:pt x="26484" y="327539"/>
                  <a:pt x="60601" y="225191"/>
                  <a:pt x="67426" y="204716"/>
                </a:cubicBezTo>
                <a:lnTo>
                  <a:pt x="94721" y="163773"/>
                </a:lnTo>
                <a:close/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352800" y="3178175"/>
            <a:ext cx="235108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600" b="1" i="0">
                <a:latin typeface="Candara" charset="0"/>
                <a:cs typeface="Arial" charset="0"/>
              </a:rPr>
              <a:t>Change Project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191000" y="3940175"/>
            <a:ext cx="744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>
                <a:latin typeface="Candara" charset="0"/>
                <a:cs typeface="Arial" charset="0"/>
              </a:rPr>
              <a:t>aim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38200" y="2103438"/>
            <a:ext cx="1246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i="0">
                <a:latin typeface="Candara" charset="0"/>
                <a:cs typeface="Arial" charset="0"/>
              </a:rPr>
              <a:t>People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705600" y="1981200"/>
            <a:ext cx="996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b="1" i="0">
                <a:latin typeface="Candara" charset="0"/>
                <a:cs typeface="Arial" charset="0"/>
              </a:rPr>
              <a:t>Tools</a:t>
            </a: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2057400" y="2179638"/>
            <a:ext cx="1736725" cy="639762"/>
          </a:xfrm>
          <a:custGeom>
            <a:avLst/>
            <a:gdLst>
              <a:gd name="T0" fmla="*/ 0 w 1736087"/>
              <a:gd name="T1" fmla="*/ 95742 h 639064"/>
              <a:gd name="T2" fmla="*/ 68289 w 1736087"/>
              <a:gd name="T3" fmla="*/ 82065 h 639064"/>
              <a:gd name="T4" fmla="*/ 464366 w 1736087"/>
              <a:gd name="T5" fmla="*/ 13678 h 639064"/>
              <a:gd name="T6" fmla="*/ 518997 w 1736087"/>
              <a:gd name="T7" fmla="*/ 0 h 639064"/>
              <a:gd name="T8" fmla="*/ 1147254 w 1736087"/>
              <a:gd name="T9" fmla="*/ 27355 h 639064"/>
              <a:gd name="T10" fmla="*/ 1188228 w 1736087"/>
              <a:gd name="T11" fmla="*/ 41033 h 639064"/>
              <a:gd name="T12" fmla="*/ 1283833 w 1736087"/>
              <a:gd name="T13" fmla="*/ 109420 h 639064"/>
              <a:gd name="T14" fmla="*/ 1393096 w 1736087"/>
              <a:gd name="T15" fmla="*/ 164131 h 639064"/>
              <a:gd name="T16" fmla="*/ 1475042 w 1736087"/>
              <a:gd name="T17" fmla="*/ 246197 h 639064"/>
              <a:gd name="T18" fmla="*/ 1488700 w 1736087"/>
              <a:gd name="T19" fmla="*/ 287229 h 639064"/>
              <a:gd name="T20" fmla="*/ 1570647 w 1736087"/>
              <a:gd name="T21" fmla="*/ 369294 h 639064"/>
              <a:gd name="T22" fmla="*/ 1597962 w 1736087"/>
              <a:gd name="T23" fmla="*/ 451360 h 639064"/>
              <a:gd name="T24" fmla="*/ 1652593 w 1736087"/>
              <a:gd name="T25" fmla="*/ 533426 h 639064"/>
              <a:gd name="T26" fmla="*/ 1666251 w 1736087"/>
              <a:gd name="T27" fmla="*/ 588137 h 639064"/>
              <a:gd name="T28" fmla="*/ 1679909 w 1736087"/>
              <a:gd name="T29" fmla="*/ 629169 h 639064"/>
              <a:gd name="T30" fmla="*/ 1597962 w 1736087"/>
              <a:gd name="T31" fmla="*/ 588137 h 639064"/>
              <a:gd name="T32" fmla="*/ 1461385 w 1736087"/>
              <a:gd name="T33" fmla="*/ 492393 h 639064"/>
              <a:gd name="T34" fmla="*/ 1420411 w 1736087"/>
              <a:gd name="T35" fmla="*/ 465038 h 639064"/>
              <a:gd name="T36" fmla="*/ 1461385 w 1736087"/>
              <a:gd name="T37" fmla="*/ 492393 h 639064"/>
              <a:gd name="T38" fmla="*/ 1516016 w 1736087"/>
              <a:gd name="T39" fmla="*/ 519748 h 639064"/>
              <a:gd name="T40" fmla="*/ 1556989 w 1736087"/>
              <a:gd name="T41" fmla="*/ 533426 h 639064"/>
              <a:gd name="T42" fmla="*/ 1638935 w 1736087"/>
              <a:gd name="T43" fmla="*/ 588137 h 639064"/>
              <a:gd name="T44" fmla="*/ 1679909 w 1736087"/>
              <a:gd name="T45" fmla="*/ 615492 h 639064"/>
              <a:gd name="T46" fmla="*/ 1707224 w 1736087"/>
              <a:gd name="T47" fmla="*/ 424006 h 639064"/>
              <a:gd name="T48" fmla="*/ 1720882 w 1736087"/>
              <a:gd name="T49" fmla="*/ 369294 h 639064"/>
              <a:gd name="T50" fmla="*/ 1734540 w 1736087"/>
              <a:gd name="T51" fmla="*/ 328262 h 639064"/>
              <a:gd name="T52" fmla="*/ 1734540 w 1736087"/>
              <a:gd name="T53" fmla="*/ 259874 h 63906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736087" h="639064">
                <a:moveTo>
                  <a:pt x="0" y="95534"/>
                </a:moveTo>
                <a:cubicBezTo>
                  <a:pt x="22746" y="90985"/>
                  <a:pt x="45379" y="85827"/>
                  <a:pt x="68239" y="81886"/>
                </a:cubicBezTo>
                <a:cubicBezTo>
                  <a:pt x="82603" y="79409"/>
                  <a:pt x="357675" y="37281"/>
                  <a:pt x="464024" y="13648"/>
                </a:cubicBezTo>
                <a:cubicBezTo>
                  <a:pt x="482334" y="9579"/>
                  <a:pt x="500418" y="4549"/>
                  <a:pt x="518615" y="0"/>
                </a:cubicBezTo>
                <a:cubicBezTo>
                  <a:pt x="602211" y="2883"/>
                  <a:pt x="1011274" y="13781"/>
                  <a:pt x="1146412" y="27295"/>
                </a:cubicBezTo>
                <a:cubicBezTo>
                  <a:pt x="1160727" y="28726"/>
                  <a:pt x="1174488" y="34509"/>
                  <a:pt x="1187355" y="40943"/>
                </a:cubicBezTo>
                <a:cubicBezTo>
                  <a:pt x="1211769" y="53150"/>
                  <a:pt x="1264344" y="96818"/>
                  <a:pt x="1282890" y="109182"/>
                </a:cubicBezTo>
                <a:cubicBezTo>
                  <a:pt x="1347350" y="152155"/>
                  <a:pt x="1334702" y="144650"/>
                  <a:pt x="1392072" y="163773"/>
                </a:cubicBezTo>
                <a:cubicBezTo>
                  <a:pt x="1419367" y="191069"/>
                  <a:pt x="1461751" y="209039"/>
                  <a:pt x="1473958" y="245660"/>
                </a:cubicBezTo>
                <a:cubicBezTo>
                  <a:pt x="1478507" y="259308"/>
                  <a:pt x="1478774" y="275247"/>
                  <a:pt x="1487606" y="286603"/>
                </a:cubicBezTo>
                <a:cubicBezTo>
                  <a:pt x="1511305" y="317073"/>
                  <a:pt x="1569493" y="368489"/>
                  <a:pt x="1569493" y="368489"/>
                </a:cubicBezTo>
                <a:cubicBezTo>
                  <a:pt x="1578591" y="395785"/>
                  <a:pt x="1580828" y="426436"/>
                  <a:pt x="1596788" y="450376"/>
                </a:cubicBezTo>
                <a:lnTo>
                  <a:pt x="1651379" y="532263"/>
                </a:lnTo>
                <a:cubicBezTo>
                  <a:pt x="1655928" y="550460"/>
                  <a:pt x="1659874" y="568819"/>
                  <a:pt x="1665027" y="586854"/>
                </a:cubicBezTo>
                <a:cubicBezTo>
                  <a:pt x="1668979" y="600686"/>
                  <a:pt x="1688848" y="617625"/>
                  <a:pt x="1678675" y="627797"/>
                </a:cubicBezTo>
                <a:cubicBezTo>
                  <a:pt x="1667408" y="639064"/>
                  <a:pt x="1598124" y="587808"/>
                  <a:pt x="1596788" y="586854"/>
                </a:cubicBezTo>
                <a:cubicBezTo>
                  <a:pt x="1455338" y="485818"/>
                  <a:pt x="1648543" y="616806"/>
                  <a:pt x="1460311" y="491319"/>
                </a:cubicBezTo>
                <a:lnTo>
                  <a:pt x="1419367" y="464024"/>
                </a:lnTo>
                <a:cubicBezTo>
                  <a:pt x="1419367" y="464024"/>
                  <a:pt x="1445640" y="483983"/>
                  <a:pt x="1460311" y="491319"/>
                </a:cubicBezTo>
                <a:cubicBezTo>
                  <a:pt x="1478508" y="500418"/>
                  <a:pt x="1496202" y="510601"/>
                  <a:pt x="1514902" y="518615"/>
                </a:cubicBezTo>
                <a:cubicBezTo>
                  <a:pt x="1528125" y="524282"/>
                  <a:pt x="1543269" y="525277"/>
                  <a:pt x="1555845" y="532263"/>
                </a:cubicBezTo>
                <a:cubicBezTo>
                  <a:pt x="1584522" y="548195"/>
                  <a:pt x="1610436" y="568657"/>
                  <a:pt x="1637731" y="586854"/>
                </a:cubicBezTo>
                <a:lnTo>
                  <a:pt x="1678675" y="614149"/>
                </a:lnTo>
                <a:cubicBezTo>
                  <a:pt x="1690597" y="506842"/>
                  <a:pt x="1686656" y="509992"/>
                  <a:pt x="1705970" y="423081"/>
                </a:cubicBezTo>
                <a:cubicBezTo>
                  <a:pt x="1710039" y="404770"/>
                  <a:pt x="1714465" y="386525"/>
                  <a:pt x="1719618" y="368489"/>
                </a:cubicBezTo>
                <a:cubicBezTo>
                  <a:pt x="1723570" y="354657"/>
                  <a:pt x="1731482" y="341821"/>
                  <a:pt x="1733266" y="327546"/>
                </a:cubicBezTo>
                <a:cubicBezTo>
                  <a:pt x="1736087" y="304975"/>
                  <a:pt x="1733266" y="282053"/>
                  <a:pt x="1733266" y="259307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01613" y="2914650"/>
            <a:ext cx="3151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0">
                <a:solidFill>
                  <a:srgbClr val="C00000"/>
                </a:solidFill>
                <a:latin typeface="Comic Sans MS" charset="0"/>
                <a:cs typeface="Arial" charset="0"/>
              </a:rPr>
              <a:t>1. Executive Sponsor</a:t>
            </a:r>
          </a:p>
          <a:p>
            <a:r>
              <a:rPr lang="en-US" i="0">
                <a:solidFill>
                  <a:srgbClr val="C00000"/>
                </a:solidFill>
                <a:latin typeface="Comic Sans MS" charset="0"/>
                <a:cs typeface="Arial" charset="0"/>
              </a:rPr>
              <a:t>2. Change Leader</a:t>
            </a:r>
          </a:p>
          <a:p>
            <a:r>
              <a:rPr lang="en-US" i="0">
                <a:solidFill>
                  <a:srgbClr val="C00000"/>
                </a:solidFill>
                <a:latin typeface="Comic Sans MS" charset="0"/>
                <a:cs typeface="Arial" charset="0"/>
              </a:rPr>
              <a:t>3. Change Team</a:t>
            </a:r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860425" y="2551113"/>
            <a:ext cx="1187450" cy="150812"/>
          </a:xfrm>
          <a:custGeom>
            <a:avLst/>
            <a:gdLst>
              <a:gd name="T0" fmla="*/ 0 w 1187355"/>
              <a:gd name="T1" fmla="*/ 151501 h 150126"/>
              <a:gd name="T2" fmla="*/ 95550 w 1187355"/>
              <a:gd name="T3" fmla="*/ 123955 h 150126"/>
              <a:gd name="T4" fmla="*/ 177449 w 1187355"/>
              <a:gd name="T5" fmla="*/ 110182 h 150126"/>
              <a:gd name="T6" fmla="*/ 259349 w 1187355"/>
              <a:gd name="T7" fmla="*/ 82637 h 150126"/>
              <a:gd name="T8" fmla="*/ 300299 w 1187355"/>
              <a:gd name="T9" fmla="*/ 68864 h 150126"/>
              <a:gd name="T10" fmla="*/ 450448 w 1187355"/>
              <a:gd name="T11" fmla="*/ 41318 h 150126"/>
              <a:gd name="T12" fmla="*/ 627897 w 1187355"/>
              <a:gd name="T13" fmla="*/ 13773 h 150126"/>
              <a:gd name="T14" fmla="*/ 709798 w 1187355"/>
              <a:gd name="T15" fmla="*/ 0 h 150126"/>
              <a:gd name="T16" fmla="*/ 1023746 w 1187355"/>
              <a:gd name="T17" fmla="*/ 13773 h 150126"/>
              <a:gd name="T18" fmla="*/ 1078345 w 1187355"/>
              <a:gd name="T19" fmla="*/ 27546 h 150126"/>
              <a:gd name="T20" fmla="*/ 1187545 w 1187355"/>
              <a:gd name="T21" fmla="*/ 68864 h 15012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87355" h="150126">
                <a:moveTo>
                  <a:pt x="0" y="150126"/>
                </a:moveTo>
                <a:cubicBezTo>
                  <a:pt x="39023" y="137118"/>
                  <a:pt x="52692" y="131399"/>
                  <a:pt x="95534" y="122830"/>
                </a:cubicBezTo>
                <a:cubicBezTo>
                  <a:pt x="122669" y="117403"/>
                  <a:pt x="150575" y="115893"/>
                  <a:pt x="177421" y="109182"/>
                </a:cubicBezTo>
                <a:cubicBezTo>
                  <a:pt x="205334" y="102204"/>
                  <a:pt x="232012" y="90985"/>
                  <a:pt x="259307" y="81887"/>
                </a:cubicBezTo>
                <a:cubicBezTo>
                  <a:pt x="272955" y="77338"/>
                  <a:pt x="286294" y="71728"/>
                  <a:pt x="300251" y="68239"/>
                </a:cubicBezTo>
                <a:cubicBezTo>
                  <a:pt x="386049" y="46789"/>
                  <a:pt x="336273" y="57244"/>
                  <a:pt x="450376" y="40943"/>
                </a:cubicBezTo>
                <a:cubicBezTo>
                  <a:pt x="540387" y="10941"/>
                  <a:pt x="458908" y="34759"/>
                  <a:pt x="627797" y="13648"/>
                </a:cubicBezTo>
                <a:cubicBezTo>
                  <a:pt x="655255" y="10216"/>
                  <a:pt x="682388" y="4549"/>
                  <a:pt x="709684" y="0"/>
                </a:cubicBezTo>
                <a:cubicBezTo>
                  <a:pt x="814317" y="4549"/>
                  <a:pt x="919137" y="5911"/>
                  <a:pt x="1023582" y="13648"/>
                </a:cubicBezTo>
                <a:cubicBezTo>
                  <a:pt x="1042288" y="15034"/>
                  <a:pt x="1060207" y="21906"/>
                  <a:pt x="1078173" y="27296"/>
                </a:cubicBezTo>
                <a:cubicBezTo>
                  <a:pt x="1154458" y="50181"/>
                  <a:pt x="1139718" y="44420"/>
                  <a:pt x="1187355" y="68239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019800" y="2819400"/>
            <a:ext cx="30861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0">
                <a:solidFill>
                  <a:srgbClr val="C00000"/>
                </a:solidFill>
                <a:latin typeface="Comic Sans MS" charset="0"/>
                <a:cs typeface="Arial" charset="0"/>
              </a:rPr>
              <a:t>1. Walk-through</a:t>
            </a:r>
          </a:p>
          <a:p>
            <a:r>
              <a:rPr lang="en-US" i="0">
                <a:solidFill>
                  <a:srgbClr val="C00000"/>
                </a:solidFill>
                <a:latin typeface="Comic Sans MS" charset="0"/>
                <a:cs typeface="Arial" charset="0"/>
              </a:rPr>
              <a:t>2. Flowchart</a:t>
            </a:r>
          </a:p>
          <a:p>
            <a:r>
              <a:rPr lang="en-US" i="0">
                <a:solidFill>
                  <a:srgbClr val="C00000"/>
                </a:solidFill>
                <a:latin typeface="Comic Sans MS" charset="0"/>
                <a:cs typeface="Arial" charset="0"/>
              </a:rPr>
              <a:t>3. NGT</a:t>
            </a:r>
          </a:p>
          <a:p>
            <a:r>
              <a:rPr lang="en-US" i="0">
                <a:solidFill>
                  <a:srgbClr val="C00000"/>
                </a:solidFill>
                <a:latin typeface="Comic Sans MS" charset="0"/>
                <a:cs typeface="Arial" charset="0"/>
              </a:rPr>
              <a:t>4. PDSA Rapid Cycle</a:t>
            </a:r>
          </a:p>
          <a:p>
            <a:r>
              <a:rPr lang="en-US" i="0">
                <a:solidFill>
                  <a:srgbClr val="C00000"/>
                </a:solidFill>
                <a:latin typeface="Comic Sans MS" charset="0"/>
                <a:cs typeface="Arial" charset="0"/>
              </a:rPr>
              <a:t>      Testing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794000" y="6137275"/>
            <a:ext cx="3606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600" i="0">
                <a:latin typeface="Candara" charset="0"/>
                <a:cs typeface="Arial" charset="0"/>
              </a:rPr>
              <a:t>Using existing resources</a:t>
            </a:r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4394200" y="5649913"/>
            <a:ext cx="298450" cy="582612"/>
          </a:xfrm>
          <a:custGeom>
            <a:avLst/>
            <a:gdLst>
              <a:gd name="T0" fmla="*/ 109983 w 297361"/>
              <a:gd name="T1" fmla="*/ 0 h 582364"/>
              <a:gd name="T2" fmla="*/ 96235 w 297361"/>
              <a:gd name="T3" fmla="*/ 191231 h 582364"/>
              <a:gd name="T4" fmla="*/ 82488 w 297361"/>
              <a:gd name="T5" fmla="*/ 546376 h 582364"/>
              <a:gd name="T6" fmla="*/ 68740 w 297361"/>
              <a:gd name="T7" fmla="*/ 437100 h 582364"/>
              <a:gd name="T8" fmla="*/ 41243 w 297361"/>
              <a:gd name="T9" fmla="*/ 341484 h 582364"/>
              <a:gd name="T10" fmla="*/ 13748 w 297361"/>
              <a:gd name="T11" fmla="*/ 300507 h 582364"/>
              <a:gd name="T12" fmla="*/ 0 w 297361"/>
              <a:gd name="T13" fmla="*/ 341484 h 582364"/>
              <a:gd name="T14" fmla="*/ 13748 w 297361"/>
              <a:gd name="T15" fmla="*/ 382463 h 582364"/>
              <a:gd name="T16" fmla="*/ 27496 w 297361"/>
              <a:gd name="T17" fmla="*/ 437100 h 582364"/>
              <a:gd name="T18" fmla="*/ 82488 w 297361"/>
              <a:gd name="T19" fmla="*/ 519057 h 582364"/>
              <a:gd name="T20" fmla="*/ 109983 w 297361"/>
              <a:gd name="T21" fmla="*/ 478079 h 582364"/>
              <a:gd name="T22" fmla="*/ 151227 w 297361"/>
              <a:gd name="T23" fmla="*/ 450760 h 582364"/>
              <a:gd name="T24" fmla="*/ 164975 w 297361"/>
              <a:gd name="T25" fmla="*/ 409781 h 582364"/>
              <a:gd name="T26" fmla="*/ 206219 w 297361"/>
              <a:gd name="T27" fmla="*/ 368804 h 582364"/>
              <a:gd name="T28" fmla="*/ 178723 w 297361"/>
              <a:gd name="T29" fmla="*/ 409781 h 582364"/>
              <a:gd name="T30" fmla="*/ 96235 w 297361"/>
              <a:gd name="T31" fmla="*/ 491738 h 582364"/>
              <a:gd name="T32" fmla="*/ 54992 w 297361"/>
              <a:gd name="T33" fmla="*/ 532717 h 5823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97361" h="582364">
                <a:moveTo>
                  <a:pt x="109182" y="0"/>
                </a:moveTo>
                <a:cubicBezTo>
                  <a:pt x="104633" y="63690"/>
                  <a:pt x="98723" y="127297"/>
                  <a:pt x="95534" y="191069"/>
                </a:cubicBezTo>
                <a:cubicBezTo>
                  <a:pt x="89623" y="309289"/>
                  <a:pt x="94958" y="428267"/>
                  <a:pt x="81887" y="545911"/>
                </a:cubicBezTo>
                <a:cubicBezTo>
                  <a:pt x="77837" y="582364"/>
                  <a:pt x="74269" y="472907"/>
                  <a:pt x="68239" y="436728"/>
                </a:cubicBezTo>
                <a:cubicBezTo>
                  <a:pt x="66052" y="423609"/>
                  <a:pt x="49056" y="357420"/>
                  <a:pt x="40943" y="341194"/>
                </a:cubicBezTo>
                <a:cubicBezTo>
                  <a:pt x="33608" y="326523"/>
                  <a:pt x="22746" y="313899"/>
                  <a:pt x="13648" y="300251"/>
                </a:cubicBezTo>
                <a:cubicBezTo>
                  <a:pt x="9099" y="313899"/>
                  <a:pt x="0" y="326808"/>
                  <a:pt x="0" y="341194"/>
                </a:cubicBezTo>
                <a:cubicBezTo>
                  <a:pt x="0" y="355580"/>
                  <a:pt x="9696" y="368305"/>
                  <a:pt x="13648" y="382137"/>
                </a:cubicBezTo>
                <a:cubicBezTo>
                  <a:pt x="18801" y="400172"/>
                  <a:pt x="18908" y="419951"/>
                  <a:pt x="27296" y="436728"/>
                </a:cubicBezTo>
                <a:cubicBezTo>
                  <a:pt x="41967" y="466070"/>
                  <a:pt x="81887" y="518615"/>
                  <a:pt x="81887" y="518615"/>
                </a:cubicBezTo>
                <a:cubicBezTo>
                  <a:pt x="90985" y="504967"/>
                  <a:pt x="97584" y="489270"/>
                  <a:pt x="109182" y="477672"/>
                </a:cubicBezTo>
                <a:cubicBezTo>
                  <a:pt x="120780" y="466074"/>
                  <a:pt x="139878" y="463184"/>
                  <a:pt x="150125" y="450376"/>
                </a:cubicBezTo>
                <a:cubicBezTo>
                  <a:pt x="159112" y="439142"/>
                  <a:pt x="153601" y="419605"/>
                  <a:pt x="163773" y="409433"/>
                </a:cubicBezTo>
                <a:cubicBezTo>
                  <a:pt x="210701" y="362505"/>
                  <a:pt x="297361" y="337608"/>
                  <a:pt x="204717" y="368490"/>
                </a:cubicBezTo>
                <a:cubicBezTo>
                  <a:pt x="195618" y="382138"/>
                  <a:pt x="188318" y="397174"/>
                  <a:pt x="177421" y="409433"/>
                </a:cubicBezTo>
                <a:cubicBezTo>
                  <a:pt x="151775" y="438284"/>
                  <a:pt x="95534" y="491320"/>
                  <a:pt x="95534" y="491320"/>
                </a:cubicBezTo>
                <a:cubicBezTo>
                  <a:pt x="79010" y="540895"/>
                  <a:pt x="96273" y="532263"/>
                  <a:pt x="54591" y="532263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5226050" y="2238375"/>
            <a:ext cx="1447800" cy="666750"/>
          </a:xfrm>
          <a:custGeom>
            <a:avLst/>
            <a:gdLst>
              <a:gd name="T0" fmla="*/ 1448199 w 1447401"/>
              <a:gd name="T1" fmla="*/ 41011 h 666196"/>
              <a:gd name="T2" fmla="*/ 1311646 w 1447401"/>
              <a:gd name="T3" fmla="*/ 27341 h 666196"/>
              <a:gd name="T4" fmla="*/ 1243371 w 1447401"/>
              <a:gd name="T5" fmla="*/ 13670 h 666196"/>
              <a:gd name="T6" fmla="*/ 1147782 w 1447401"/>
              <a:gd name="T7" fmla="*/ 0 h 666196"/>
              <a:gd name="T8" fmla="*/ 833712 w 1447401"/>
              <a:gd name="T9" fmla="*/ 13670 h 666196"/>
              <a:gd name="T10" fmla="*/ 601572 w 1447401"/>
              <a:gd name="T11" fmla="*/ 41011 h 666196"/>
              <a:gd name="T12" fmla="*/ 519639 w 1447401"/>
              <a:gd name="T13" fmla="*/ 95693 h 666196"/>
              <a:gd name="T14" fmla="*/ 465018 w 1447401"/>
              <a:gd name="T15" fmla="*/ 109364 h 666196"/>
              <a:gd name="T16" fmla="*/ 383088 w 1447401"/>
              <a:gd name="T17" fmla="*/ 191386 h 666196"/>
              <a:gd name="T18" fmla="*/ 314811 w 1447401"/>
              <a:gd name="T19" fmla="*/ 259739 h 666196"/>
              <a:gd name="T20" fmla="*/ 260190 w 1447401"/>
              <a:gd name="T21" fmla="*/ 341762 h 666196"/>
              <a:gd name="T22" fmla="*/ 232878 w 1447401"/>
              <a:gd name="T23" fmla="*/ 382773 h 666196"/>
              <a:gd name="T24" fmla="*/ 191913 w 1447401"/>
              <a:gd name="T25" fmla="*/ 423784 h 666196"/>
              <a:gd name="T26" fmla="*/ 137292 w 1447401"/>
              <a:gd name="T27" fmla="*/ 505807 h 666196"/>
              <a:gd name="T28" fmla="*/ 123636 w 1447401"/>
              <a:gd name="T29" fmla="*/ 560489 h 666196"/>
              <a:gd name="T30" fmla="*/ 109981 w 1447401"/>
              <a:gd name="T31" fmla="*/ 642512 h 666196"/>
              <a:gd name="T32" fmla="*/ 96327 w 1447401"/>
              <a:gd name="T33" fmla="*/ 505807 h 666196"/>
              <a:gd name="T34" fmla="*/ 69015 w 1447401"/>
              <a:gd name="T35" fmla="*/ 410114 h 666196"/>
              <a:gd name="T36" fmla="*/ 41704 w 1447401"/>
              <a:gd name="T37" fmla="*/ 314420 h 666196"/>
              <a:gd name="T38" fmla="*/ 14394 w 1447401"/>
              <a:gd name="T39" fmla="*/ 273409 h 666196"/>
              <a:gd name="T40" fmla="*/ 28050 w 1447401"/>
              <a:gd name="T41" fmla="*/ 314420 h 666196"/>
              <a:gd name="T42" fmla="*/ 69015 w 1447401"/>
              <a:gd name="T43" fmla="*/ 533149 h 666196"/>
              <a:gd name="T44" fmla="*/ 96327 w 1447401"/>
              <a:gd name="T45" fmla="*/ 615171 h 666196"/>
              <a:gd name="T46" fmla="*/ 109981 w 1447401"/>
              <a:gd name="T47" fmla="*/ 656182 h 666196"/>
              <a:gd name="T48" fmla="*/ 137292 w 1447401"/>
              <a:gd name="T49" fmla="*/ 615171 h 666196"/>
              <a:gd name="T50" fmla="*/ 191913 w 1447401"/>
              <a:gd name="T51" fmla="*/ 533149 h 666196"/>
              <a:gd name="T52" fmla="*/ 273844 w 1447401"/>
              <a:gd name="T53" fmla="*/ 505807 h 666196"/>
              <a:gd name="T54" fmla="*/ 355776 w 1447401"/>
              <a:gd name="T55" fmla="*/ 478466 h 666196"/>
              <a:gd name="T56" fmla="*/ 314811 w 1447401"/>
              <a:gd name="T57" fmla="*/ 505807 h 666196"/>
              <a:gd name="T58" fmla="*/ 260190 w 1447401"/>
              <a:gd name="T59" fmla="*/ 519478 h 666196"/>
              <a:gd name="T60" fmla="*/ 219223 w 1447401"/>
              <a:gd name="T61" fmla="*/ 546818 h 666196"/>
              <a:gd name="T62" fmla="*/ 178257 w 1447401"/>
              <a:gd name="T63" fmla="*/ 560489 h 666196"/>
              <a:gd name="T64" fmla="*/ 109981 w 1447401"/>
              <a:gd name="T65" fmla="*/ 642512 h 666196"/>
              <a:gd name="T66" fmla="*/ 96327 w 1447401"/>
              <a:gd name="T67" fmla="*/ 656182 h 66619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447401" h="666196">
                <a:moveTo>
                  <a:pt x="1447401" y="40943"/>
                </a:moveTo>
                <a:cubicBezTo>
                  <a:pt x="1401909" y="36394"/>
                  <a:pt x="1356242" y="33337"/>
                  <a:pt x="1310924" y="27295"/>
                </a:cubicBezTo>
                <a:cubicBezTo>
                  <a:pt x="1287931" y="24229"/>
                  <a:pt x="1265566" y="17461"/>
                  <a:pt x="1242685" y="13648"/>
                </a:cubicBezTo>
                <a:cubicBezTo>
                  <a:pt x="1210954" y="8360"/>
                  <a:pt x="1178995" y="4549"/>
                  <a:pt x="1147150" y="0"/>
                </a:cubicBezTo>
                <a:lnTo>
                  <a:pt x="833252" y="13648"/>
                </a:lnTo>
                <a:cubicBezTo>
                  <a:pt x="745448" y="18969"/>
                  <a:pt x="685266" y="28939"/>
                  <a:pt x="601240" y="40943"/>
                </a:cubicBezTo>
                <a:cubicBezTo>
                  <a:pt x="473407" y="83555"/>
                  <a:pt x="662480" y="13748"/>
                  <a:pt x="519353" y="95534"/>
                </a:cubicBezTo>
                <a:cubicBezTo>
                  <a:pt x="503067" y="104840"/>
                  <a:pt x="482959" y="104633"/>
                  <a:pt x="464762" y="109182"/>
                </a:cubicBezTo>
                <a:lnTo>
                  <a:pt x="382876" y="191068"/>
                </a:lnTo>
                <a:cubicBezTo>
                  <a:pt x="291891" y="282053"/>
                  <a:pt x="423817" y="186521"/>
                  <a:pt x="314637" y="259307"/>
                </a:cubicBezTo>
                <a:lnTo>
                  <a:pt x="260046" y="341194"/>
                </a:lnTo>
                <a:cubicBezTo>
                  <a:pt x="250947" y="354842"/>
                  <a:pt x="244348" y="370539"/>
                  <a:pt x="232750" y="382137"/>
                </a:cubicBezTo>
                <a:cubicBezTo>
                  <a:pt x="219102" y="395785"/>
                  <a:pt x="203656" y="407845"/>
                  <a:pt x="191807" y="423080"/>
                </a:cubicBezTo>
                <a:cubicBezTo>
                  <a:pt x="171667" y="448975"/>
                  <a:pt x="137216" y="504967"/>
                  <a:pt x="137216" y="504967"/>
                </a:cubicBezTo>
                <a:cubicBezTo>
                  <a:pt x="132667" y="523164"/>
                  <a:pt x="127246" y="541165"/>
                  <a:pt x="123568" y="559558"/>
                </a:cubicBezTo>
                <a:cubicBezTo>
                  <a:pt x="118141" y="586693"/>
                  <a:pt x="122296" y="666196"/>
                  <a:pt x="109921" y="641445"/>
                </a:cubicBezTo>
                <a:cubicBezTo>
                  <a:pt x="89475" y="600552"/>
                  <a:pt x="102739" y="550227"/>
                  <a:pt x="96273" y="504967"/>
                </a:cubicBezTo>
                <a:cubicBezTo>
                  <a:pt x="90177" y="462298"/>
                  <a:pt x="80088" y="448323"/>
                  <a:pt x="68977" y="409433"/>
                </a:cubicBezTo>
                <a:cubicBezTo>
                  <a:pt x="63146" y="389023"/>
                  <a:pt x="52591" y="335716"/>
                  <a:pt x="41682" y="313898"/>
                </a:cubicBezTo>
                <a:cubicBezTo>
                  <a:pt x="34346" y="299227"/>
                  <a:pt x="30789" y="272955"/>
                  <a:pt x="14386" y="272955"/>
                </a:cubicBezTo>
                <a:cubicBezTo>
                  <a:pt x="0" y="272955"/>
                  <a:pt x="23485" y="300250"/>
                  <a:pt x="28034" y="313898"/>
                </a:cubicBezTo>
                <a:cubicBezTo>
                  <a:pt x="44545" y="479001"/>
                  <a:pt x="27225" y="407005"/>
                  <a:pt x="68977" y="532263"/>
                </a:cubicBezTo>
                <a:lnTo>
                  <a:pt x="96273" y="614149"/>
                </a:lnTo>
                <a:lnTo>
                  <a:pt x="109921" y="655092"/>
                </a:lnTo>
                <a:cubicBezTo>
                  <a:pt x="119019" y="641444"/>
                  <a:pt x="130755" y="629225"/>
                  <a:pt x="137216" y="614149"/>
                </a:cubicBezTo>
                <a:cubicBezTo>
                  <a:pt x="162786" y="554485"/>
                  <a:pt x="128310" y="560484"/>
                  <a:pt x="191807" y="532263"/>
                </a:cubicBezTo>
                <a:cubicBezTo>
                  <a:pt x="218099" y="520578"/>
                  <a:pt x="246398" y="514066"/>
                  <a:pt x="273694" y="504967"/>
                </a:cubicBezTo>
                <a:lnTo>
                  <a:pt x="355580" y="477671"/>
                </a:lnTo>
                <a:cubicBezTo>
                  <a:pt x="371141" y="472484"/>
                  <a:pt x="329713" y="498506"/>
                  <a:pt x="314637" y="504967"/>
                </a:cubicBezTo>
                <a:cubicBezTo>
                  <a:pt x="297397" y="512356"/>
                  <a:pt x="278243" y="514066"/>
                  <a:pt x="260046" y="518615"/>
                </a:cubicBezTo>
                <a:cubicBezTo>
                  <a:pt x="246398" y="527713"/>
                  <a:pt x="233774" y="538575"/>
                  <a:pt x="219103" y="545910"/>
                </a:cubicBezTo>
                <a:cubicBezTo>
                  <a:pt x="206236" y="552344"/>
                  <a:pt x="190129" y="551578"/>
                  <a:pt x="178159" y="559558"/>
                </a:cubicBezTo>
                <a:cubicBezTo>
                  <a:pt x="140706" y="584526"/>
                  <a:pt x="135099" y="607875"/>
                  <a:pt x="109921" y="641445"/>
                </a:cubicBezTo>
                <a:cubicBezTo>
                  <a:pt x="106061" y="646592"/>
                  <a:pt x="100822" y="650543"/>
                  <a:pt x="96273" y="655092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6551613" y="2422525"/>
            <a:ext cx="1187450" cy="157163"/>
          </a:xfrm>
          <a:custGeom>
            <a:avLst/>
            <a:gdLst>
              <a:gd name="T0" fmla="*/ 1172714 w 1187953"/>
              <a:gd name="T1" fmla="*/ 89045 h 156237"/>
              <a:gd name="T2" fmla="*/ 899991 w 1187953"/>
              <a:gd name="T3" fmla="*/ 47615 h 156237"/>
              <a:gd name="T4" fmla="*/ 818172 w 1187953"/>
              <a:gd name="T5" fmla="*/ 33804 h 156237"/>
              <a:gd name="T6" fmla="*/ 613630 w 1187953"/>
              <a:gd name="T7" fmla="*/ 6183 h 156237"/>
              <a:gd name="T8" fmla="*/ 245452 w 1187953"/>
              <a:gd name="T9" fmla="*/ 33804 h 156237"/>
              <a:gd name="T10" fmla="*/ 190907 w 1187953"/>
              <a:gd name="T11" fmla="*/ 47615 h 156237"/>
              <a:gd name="T12" fmla="*/ 68181 w 1187953"/>
              <a:gd name="T13" fmla="*/ 61425 h 156237"/>
              <a:gd name="T14" fmla="*/ 27272 w 1187953"/>
              <a:gd name="T15" fmla="*/ 75234 h 156237"/>
              <a:gd name="T16" fmla="*/ 0 w 1187953"/>
              <a:gd name="T17" fmla="*/ 158094 h 1562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87953" h="156237">
                <a:moveTo>
                  <a:pt x="1173708" y="87998"/>
                </a:moveTo>
                <a:cubicBezTo>
                  <a:pt x="788004" y="23715"/>
                  <a:pt x="1187953" y="88084"/>
                  <a:pt x="900753" y="47055"/>
                </a:cubicBezTo>
                <a:cubicBezTo>
                  <a:pt x="873359" y="43142"/>
                  <a:pt x="846295" y="37064"/>
                  <a:pt x="818866" y="33407"/>
                </a:cubicBezTo>
                <a:cubicBezTo>
                  <a:pt x="568317" y="0"/>
                  <a:pt x="803988" y="37751"/>
                  <a:pt x="614150" y="6111"/>
                </a:cubicBezTo>
                <a:cubicBezTo>
                  <a:pt x="491320" y="15210"/>
                  <a:pt x="368254" y="21543"/>
                  <a:pt x="245660" y="33407"/>
                </a:cubicBezTo>
                <a:cubicBezTo>
                  <a:pt x="226990" y="35214"/>
                  <a:pt x="209608" y="44203"/>
                  <a:pt x="191069" y="47055"/>
                </a:cubicBezTo>
                <a:cubicBezTo>
                  <a:pt x="150353" y="53319"/>
                  <a:pt x="109182" y="56154"/>
                  <a:pt x="68239" y="60703"/>
                </a:cubicBezTo>
                <a:cubicBezTo>
                  <a:pt x="54591" y="65252"/>
                  <a:pt x="35658" y="62644"/>
                  <a:pt x="27296" y="74350"/>
                </a:cubicBezTo>
                <a:cubicBezTo>
                  <a:pt x="10572" y="97763"/>
                  <a:pt x="0" y="156237"/>
                  <a:pt x="0" y="156237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/>
      <p:bldP spid="22" grpId="0"/>
      <p:bldP spid="23" grpId="0"/>
      <p:bldP spid="24" grpId="0"/>
      <p:bldP spid="26" grpId="0" animBg="1"/>
      <p:bldP spid="27" grpId="0"/>
      <p:bldP spid="29" grpId="0" animBg="1"/>
      <p:bldP spid="30" grpId="0"/>
      <p:bldP spid="31" grpId="0"/>
      <p:bldP spid="33" grpId="0" animBg="1"/>
      <p:bldP spid="38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772400" cy="12954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NIATx</a:t>
            </a:r>
            <a:r>
              <a:rPr lang="en-US" dirty="0" smtClean="0"/>
              <a:t> History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81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Arial" charset="0"/>
              </a:rPr>
              <a:t>RWJF and SAMHSA Supported</a:t>
            </a:r>
          </a:p>
          <a:p>
            <a:pPr>
              <a:defRPr/>
            </a:pPr>
            <a:endParaRPr lang="en-US" sz="2800" dirty="0">
              <a:latin typeface="Arial" charset="0"/>
            </a:endParaRPr>
          </a:p>
          <a:p>
            <a:pPr>
              <a:defRPr/>
            </a:pPr>
            <a:r>
              <a:rPr lang="en-US" sz="2800" dirty="0" smtClean="0">
                <a:latin typeface="Arial" charset="0"/>
              </a:rPr>
              <a:t>Evidence-based practices</a:t>
            </a:r>
          </a:p>
          <a:p>
            <a:pPr>
              <a:defRPr/>
            </a:pPr>
            <a:endParaRPr lang="en-US" sz="2800" dirty="0">
              <a:latin typeface="Arial" charset="0"/>
            </a:endParaRPr>
          </a:p>
          <a:p>
            <a:pPr>
              <a:defRPr/>
            </a:pPr>
            <a:r>
              <a:rPr lang="en-US" sz="2800" dirty="0" smtClean="0">
                <a:latin typeface="Arial" charset="0"/>
              </a:rPr>
              <a:t>Easy to adopt methods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What is a process?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924800" cy="10668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The steps we take in order to do something.  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3" t="53072" r="54944" b="9837"/>
          <a:stretch>
            <a:fillRect/>
          </a:stretch>
        </p:blipFill>
        <p:spPr bwMode="auto">
          <a:xfrm>
            <a:off x="2743200" y="2667000"/>
            <a:ext cx="3733800" cy="364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772400" cy="1295400"/>
          </a:xfrm>
        </p:spPr>
        <p:txBody>
          <a:bodyPr/>
          <a:lstStyle/>
          <a:p>
            <a:pPr>
              <a:defRPr/>
            </a:pPr>
            <a:r>
              <a:rPr lang="en-US"/>
              <a:t>Why Process Improvement?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type="body" idx="1"/>
          </p:nvPr>
        </p:nvSpPr>
        <p:spPr>
          <a:xfrm>
            <a:off x="1143000" y="1676400"/>
            <a:ext cx="7772400" cy="4419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Arial" charset="0"/>
              </a:rPr>
              <a:t>Everything we do is part of some </a:t>
            </a:r>
            <a:r>
              <a:rPr lang="en-US" sz="2800" dirty="0" smtClean="0">
                <a:latin typeface="Arial" charset="0"/>
              </a:rPr>
              <a:t>process</a:t>
            </a:r>
          </a:p>
          <a:p>
            <a:pPr>
              <a:defRPr/>
            </a:pPr>
            <a:endParaRPr lang="en-US" sz="2800" dirty="0">
              <a:latin typeface="Arial" charset="0"/>
            </a:endParaRPr>
          </a:p>
          <a:p>
            <a:pPr>
              <a:defRPr/>
            </a:pPr>
            <a:r>
              <a:rPr lang="en-US" sz="2800" dirty="0">
                <a:latin typeface="Arial" charset="0"/>
              </a:rPr>
              <a:t>Each of us serves others, or is served by </a:t>
            </a:r>
            <a:r>
              <a:rPr lang="en-US" sz="2800" i="1" dirty="0">
                <a:latin typeface="Arial" charset="0"/>
              </a:rPr>
              <a:t>processes of work</a:t>
            </a:r>
            <a:r>
              <a:rPr lang="en-US" sz="2800" i="1" dirty="0" smtClean="0">
                <a:latin typeface="Arial" charset="0"/>
              </a:rPr>
              <a:t>.</a:t>
            </a:r>
          </a:p>
          <a:p>
            <a:pPr>
              <a:defRPr/>
            </a:pPr>
            <a:endParaRPr lang="en-US" sz="2800" i="1" dirty="0">
              <a:latin typeface="Arial" charset="0"/>
            </a:endParaRPr>
          </a:p>
          <a:p>
            <a:pPr>
              <a:defRPr/>
            </a:pPr>
            <a:r>
              <a:rPr lang="en-US" sz="2800" dirty="0">
                <a:latin typeface="Arial" charset="0"/>
              </a:rPr>
              <a:t>85 percent of problems are caused by </a:t>
            </a:r>
            <a:r>
              <a:rPr lang="en-US" sz="2800" i="1" dirty="0">
                <a:latin typeface="Arial" charset="0"/>
              </a:rPr>
              <a:t>processes – not people.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772400" cy="1295400"/>
          </a:xfrm>
        </p:spPr>
        <p:txBody>
          <a:bodyPr/>
          <a:lstStyle/>
          <a:p>
            <a:pPr>
              <a:defRPr/>
            </a:pPr>
            <a:r>
              <a:rPr lang="en-US"/>
              <a:t>Why Process Improvement?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447800" y="1676400"/>
            <a:ext cx="6934200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b="1"/>
              <a:t>“</a:t>
            </a:r>
            <a:r>
              <a:rPr lang="en-US" sz="3200" b="1"/>
              <a:t>Your processes of work are perfect.  They are perfectly designed to give you the results you are getting.</a:t>
            </a:r>
            <a:r>
              <a:rPr lang="ja-JP" altLang="en-US" sz="3200" b="1"/>
              <a:t>”</a:t>
            </a:r>
            <a:endParaRPr lang="en-US" sz="3200" b="1"/>
          </a:p>
          <a:p>
            <a:pPr>
              <a:defRPr/>
            </a:pPr>
            <a:endParaRPr lang="en-US" sz="3200"/>
          </a:p>
          <a:p>
            <a:pPr>
              <a:defRPr/>
            </a:pPr>
            <a:r>
              <a:rPr lang="en-US"/>
              <a:t>- W. Edwards Deming, process improvement pioneer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772400" cy="1295400"/>
          </a:xfrm>
        </p:spPr>
        <p:txBody>
          <a:bodyPr/>
          <a:lstStyle/>
          <a:p>
            <a:pPr>
              <a:defRPr/>
            </a:pPr>
            <a:r>
              <a:rPr lang="en-US"/>
              <a:t>Five Key </a:t>
            </a:r>
            <a:br>
              <a:rPr lang="en-US"/>
            </a:br>
            <a:r>
              <a:rPr lang="en-US"/>
              <a:t>Improvement Principles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143000" y="1981200"/>
            <a:ext cx="7772400" cy="4114800"/>
          </a:xfrm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>
              <a:defRPr/>
            </a:pPr>
            <a:r>
              <a:rPr lang="en-US" sz="3200"/>
              <a:t>1. Understand &amp; Involve the Customer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2100263"/>
            <a:ext cx="7772400" cy="39957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Most important of the Five Principles</a:t>
            </a:r>
          </a:p>
          <a:p>
            <a:pPr>
              <a:defRPr/>
            </a:pPr>
            <a:r>
              <a:rPr lang="en-US">
                <a:latin typeface="Arial" charset="0"/>
              </a:rPr>
              <a:t>What is it like to be a customer?</a:t>
            </a:r>
          </a:p>
          <a:p>
            <a:pPr>
              <a:defRPr/>
            </a:pPr>
            <a:r>
              <a:rPr lang="en-US">
                <a:latin typeface="Arial" charset="0"/>
              </a:rPr>
              <a:t>Your staff are customers, too.</a:t>
            </a:r>
          </a:p>
          <a:p>
            <a:pPr>
              <a:defRPr/>
            </a:pPr>
            <a:r>
              <a:rPr lang="en-US">
                <a:latin typeface="Arial" charset="0"/>
              </a:rPr>
              <a:t>Conduct walk-throughs.</a:t>
            </a:r>
          </a:p>
          <a:p>
            <a:pPr>
              <a:defRPr/>
            </a:pPr>
            <a:r>
              <a:rPr lang="en-US">
                <a:latin typeface="Arial" charset="0"/>
              </a:rPr>
              <a:t>Hold focus groups.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Why a Walk-through?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r>
              <a:rPr lang="en-US" sz="3000">
                <a:latin typeface="Arial" charset="0"/>
              </a:rPr>
              <a:t>The walk-through…</a:t>
            </a:r>
          </a:p>
          <a:p>
            <a:pPr lvl="1">
              <a:defRPr/>
            </a:pPr>
            <a:r>
              <a:rPr lang="en-US" sz="2400">
                <a:latin typeface="Arial" charset="0"/>
              </a:rPr>
              <a:t>Helps understand the customer and organizational processes</a:t>
            </a:r>
          </a:p>
          <a:p>
            <a:pPr lvl="1">
              <a:defRPr/>
            </a:pPr>
            <a:r>
              <a:rPr lang="en-US" sz="2400">
                <a:latin typeface="Arial" charset="0"/>
              </a:rPr>
              <a:t>Provides a new perspective</a:t>
            </a:r>
          </a:p>
          <a:p>
            <a:pPr lvl="2"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Allows you to </a:t>
            </a:r>
            <a:r>
              <a:rPr lang="en-US" sz="2000" i="1">
                <a:latin typeface="Arial" charset="0"/>
                <a:ea typeface="ＭＳ Ｐゴシック" charset="0"/>
              </a:rPr>
              <a:t>feel</a:t>
            </a:r>
            <a:r>
              <a:rPr lang="en-US" sz="2000">
                <a:latin typeface="Arial" charset="0"/>
                <a:ea typeface="ＭＳ Ｐゴシック" charset="0"/>
              </a:rPr>
              <a:t> what it</a:t>
            </a:r>
            <a:r>
              <a:rPr lang="ja-JP" altLang="en-US" sz="2000">
                <a:latin typeface="Arial" charset="0"/>
                <a:ea typeface="ＭＳ Ｐゴシック" charset="0"/>
              </a:rPr>
              <a:t>’</a:t>
            </a:r>
            <a:r>
              <a:rPr lang="en-US" sz="2000">
                <a:latin typeface="Arial" charset="0"/>
                <a:ea typeface="ＭＳ Ｐゴシック" charset="0"/>
              </a:rPr>
              <a:t>s like</a:t>
            </a:r>
          </a:p>
          <a:p>
            <a:pPr lvl="2"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Lets you </a:t>
            </a:r>
            <a:r>
              <a:rPr lang="en-US" sz="2000" i="1">
                <a:latin typeface="Arial" charset="0"/>
                <a:ea typeface="ＭＳ Ｐゴシック" charset="0"/>
              </a:rPr>
              <a:t>see</a:t>
            </a:r>
            <a:r>
              <a:rPr lang="en-US" sz="2000">
                <a:latin typeface="Arial" charset="0"/>
                <a:ea typeface="ＭＳ Ｐゴシック" charset="0"/>
              </a:rPr>
              <a:t> the process for what it is </a:t>
            </a:r>
          </a:p>
          <a:p>
            <a:pPr lvl="1">
              <a:defRPr/>
            </a:pPr>
            <a:r>
              <a:rPr lang="en-US" sz="2400">
                <a:latin typeface="Arial" charset="0"/>
              </a:rPr>
              <a:t>Seeks out and identifies real problems </a:t>
            </a:r>
          </a:p>
          <a:p>
            <a:pPr lvl="1">
              <a:defRPr/>
            </a:pPr>
            <a:r>
              <a:rPr lang="en-US" sz="2400">
                <a:latin typeface="Arial" charset="0"/>
              </a:rPr>
              <a:t>Generates ideas for improvement</a:t>
            </a:r>
          </a:p>
          <a:p>
            <a:pPr lvl="1">
              <a:defRPr/>
            </a:pPr>
            <a:r>
              <a:rPr lang="en-US" sz="2400">
                <a:latin typeface="Arial" charset="0"/>
              </a:rPr>
              <a:t>Keeps you asking </a:t>
            </a:r>
            <a:r>
              <a:rPr lang="en-US" sz="2400" i="1">
                <a:latin typeface="Arial" charset="0"/>
              </a:rPr>
              <a:t>why</a:t>
            </a:r>
            <a:r>
              <a:rPr lang="en-US" sz="2400">
                <a:latin typeface="Arial" charset="0"/>
              </a:rPr>
              <a:t>?…and </a:t>
            </a:r>
            <a:r>
              <a:rPr lang="en-US" sz="2400" i="1">
                <a:latin typeface="Arial" charset="0"/>
              </a:rPr>
              <a:t>why</a:t>
            </a:r>
            <a:r>
              <a:rPr lang="en-US" sz="2400">
                <a:latin typeface="Arial" charset="0"/>
              </a:rPr>
              <a:t>? again</a:t>
            </a:r>
          </a:p>
          <a:p>
            <a:pPr>
              <a:defRPr/>
            </a:pPr>
            <a:endParaRPr lang="en-US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74710&quot;&gt;&lt;/object&gt;&lt;object type=&quot;2&quot; unique_id=&quot;74711&quot;&gt;&lt;object type=&quot;3&quot; unique_id=&quot;74712&quot;&gt;&lt;property id=&quot;20148&quot; value=&quot;5&quot;/&gt;&lt;property id=&quot;20300&quot; value=&quot;Slide 1&quot;/&gt;&lt;property id=&quot;20307&quot; value=&quot;291&quot;/&gt;&lt;/object&gt;&lt;object type=&quot;3&quot; unique_id=&quot;74713&quot;&gt;&lt;property id=&quot;20148&quot; value=&quot;5&quot;/&gt;&lt;property id=&quot;20300&quot; value=&quot;Slide 2&quot;/&gt;&lt;property id=&quot;20307&quot; value=&quot;292&quot;/&gt;&lt;/object&gt;&lt;object type=&quot;3&quot; unique_id=&quot;74714&quot;&gt;&lt;property id=&quot;20148&quot; value=&quot;5&quot;/&gt;&lt;property id=&quot;20300&quot; value=&quot;Slide 3 - &amp;quot;Sharing customer experiences&amp;amp;#x09;&amp;amp;#x09;&amp;quot;&quot;/&gt;&lt;property id=&quot;20307&quot; value=&quot;293&quot;/&gt;&lt;/object&gt;&lt;object type=&quot;3&quot; unique_id=&quot;74715&quot;&gt;&lt;property id=&quot;20148&quot; value=&quot;5&quot;/&gt;&lt;property id=&quot;20300&quot; value=&quot;Slide 4&quot;/&gt;&lt;property id=&quot;20307&quot; value=&quot;294&quot;/&gt;&lt;/object&gt;&lt;object type=&quot;3&quot; unique_id=&quot;74716&quot;&gt;&lt;property id=&quot;20148&quot; value=&quot;5&quot;/&gt;&lt;property id=&quot;20300&quot; value=&quot;Slide 5&quot;/&gt;&lt;property id=&quot;20307&quot; value=&quot;295&quot;/&gt;&lt;/object&gt;&lt;object type=&quot;3&quot; unique_id=&quot;74717&quot;&gt;&lt;property id=&quot;20148&quot; value=&quot;5&quot;/&gt;&lt;property id=&quot;20300&quot; value=&quot;Slide 6&quot;/&gt;&lt;property id=&quot;20307&quot; value=&quot;296&quot;/&gt;&lt;/object&gt;&lt;object type=&quot;3&quot; unique_id=&quot;74718&quot;&gt;&lt;property id=&quot;20148&quot; value=&quot;5&quot;/&gt;&lt;property id=&quot;20300&quot; value=&quot;Slide 7&quot;/&gt;&lt;property id=&quot;20307&quot; value=&quot;297&quot;/&gt;&lt;/object&gt;&lt;object type=&quot;3&quot; unique_id=&quot;74719&quot;&gt;&lt;property id=&quot;20148&quot; value=&quot;5&quot;/&gt;&lt;property id=&quot;20300&quot; value=&quot;Slide 8 - &amp;quot;PDSA Steps&amp;quot;&quot;/&gt;&lt;property id=&quot;20307&quot; value=&quot;298&quot;/&gt;&lt;/object&gt;&lt;object type=&quot;3&quot; unique_id=&quot;74720&quot;&gt;&lt;property id=&quot;20148&quot; value=&quot;5&quot;/&gt;&lt;property id=&quot;20300&quot; value=&quot;Slide 9&quot;/&gt;&lt;property id=&quot;20307&quot; value=&quot;303&quot;/&gt;&lt;/object&gt;&lt;object type=&quot;3&quot; unique_id=&quot;74721&quot;&gt;&lt;property id=&quot;20148&quot; value=&quot;5&quot;/&gt;&lt;property id=&quot;20300&quot; value=&quot;Slide 10&quot;/&gt;&lt;property id=&quot;20307&quot; value=&quot;304&quot;/&gt;&lt;/object&gt;&lt;object type=&quot;3&quot; unique_id=&quot;74722&quot;&gt;&lt;property id=&quot;20148&quot; value=&quot;5&quot;/&gt;&lt;property id=&quot;20300&quot; value=&quot;Slide 11&quot;/&gt;&lt;property id=&quot;20307&quot; value=&quot;305&quot;/&gt;&lt;/object&gt;&lt;object type=&quot;3&quot; unique_id=&quot;74723&quot;&gt;&lt;property id=&quot;20148&quot; value=&quot;5&quot;/&gt;&lt;property id=&quot;20300&quot; value=&quot;Slide 12 - &amp;quot;Sample Change Project&amp;quot;&quot;/&gt;&lt;property id=&quot;20307&quot; value=&quot;299&quot;/&gt;&lt;/object&gt;&lt;object type=&quot;3&quot; unique_id=&quot;74724&quot;&gt;&lt;property id=&quot;20148&quot; value=&quot;5&quot;/&gt;&lt;property id=&quot;20300&quot; value=&quot;Slide 13&quot;/&gt;&lt;property id=&quot;20307&quot; value=&quot;261&quot;/&gt;&lt;/object&gt;&lt;object type=&quot;3&quot; unique_id=&quot;74725&quot;&gt;&lt;property id=&quot;20148&quot; value=&quot;5&quot;/&gt;&lt;property id=&quot;20300&quot; value=&quot;Slide 14 - &amp;quot;    Tips for Successful Meetings&amp;quot;&quot;/&gt;&lt;property id=&quot;20307&quot; value=&quot;301&quot;/&gt;&lt;/object&gt;&lt;object type=&quot;3&quot; unique_id=&quot;74726&quot;&gt;&lt;property id=&quot;20148&quot; value=&quot;5&quot;/&gt;&lt;property id=&quot;20300&quot; value=&quot;Slide 15 - &amp;quot;Review the Agenda Template&amp;quot;&quot;/&gt;&lt;property id=&quot;20307&quot; value=&quot;302&quot;/&gt;&lt;/object&gt;&lt;object type=&quot;3&quot; unique_id=&quot;74727&quot;&gt;&lt;property id=&quot;20148&quot; value=&quot;5&quot;/&gt;&lt;property id=&quot;20300&quot; value=&quot;Slide 16&quot;/&gt;&lt;property id=&quot;20307&quot; value=&quot;300&quot;/&gt;&lt;/object&gt;&lt;object type=&quot;3&quot; unique_id=&quot;74728&quot;&gt;&lt;property id=&quot;20148&quot; value=&quot;5&quot;/&gt;&lt;property id=&quot;20300&quot; value=&quot;Slide 17&quot;/&gt;&lt;property id=&quot;20307&quot; value=&quot;269&quot;/&gt;&lt;/object&gt;&lt;object type=&quot;3&quot; unique_id=&quot;74729&quot;&gt;&lt;property id=&quot;20148&quot; value=&quot;5&quot;/&gt;&lt;property id=&quot;20300&quot; value=&quot;Slide 18 - &amp;quot;Reminder:&amp;#x0D;&amp;#x0A; Role of a Change Leader&amp;quot;&quot;/&gt;&lt;property id=&quot;20307&quot; value=&quot;270&quot;/&gt;&lt;/object&gt;&lt;object type=&quot;3&quot; unique_id=&quot;74730&quot;&gt;&lt;property id=&quot;20148&quot; value=&quot;5&quot;/&gt;&lt;property id=&quot;20300&quot; value=&quot;Slide 19 - &amp;quot;Overcoming Organizational and Team Barriers&amp;quot;&quot;/&gt;&lt;property id=&quot;20307&quot; value=&quot;271&quot;/&gt;&lt;/object&gt;&lt;object type=&quot;3&quot; unique_id=&quot;74731&quot;&gt;&lt;property id=&quot;20148&quot; value=&quot;5&quot;/&gt;&lt;property id=&quot;20300&quot; value=&quot;Slide 20 - &amp;quot;Café Session&amp;quot;&quot;/&gt;&lt;property id=&quot;20307&quot; value=&quot;282&quot;/&gt;&lt;/object&gt;&lt;object type=&quot;3&quot; unique_id=&quot;74732&quot;&gt;&lt;property id=&quot;20148&quot; value=&quot;5&quot;/&gt;&lt;property id=&quot;20300&quot; value=&quot;Slide 21 - &amp;quot;Example of problem questions&amp;quot;&quot;/&gt;&lt;property id=&quot;20307&quot; value=&quot;283&quot;/&gt;&lt;/object&gt;&lt;object type=&quot;3&quot; unique_id=&quot;74733&quot;&gt;&lt;property id=&quot;20148&quot; value=&quot;5&quot;/&gt;&lt;property id=&quot;20300&quot; value=&quot;Slide 22 - &amp;quot;Executive Sponsor buy-in and Involvement&amp;quot;&quot;/&gt;&lt;property id=&quot;20307&quot; value=&quot;263&quot;/&gt;&lt;/object&gt;&lt;object type=&quot;3&quot; unique_id=&quot;74734&quot;&gt;&lt;property id=&quot;20148&quot; value=&quot;5&quot;/&gt;&lt;property id=&quot;20300&quot; value=&quot;Slide 23 - &amp;quot;Motivating Teams&amp;quot;&quot;/&gt;&lt;property id=&quot;20307&quot; value=&quot;264&quot;/&gt;&lt;/object&gt;&lt;object type=&quot;3&quot; unique_id=&quot;74735&quot;&gt;&lt;property id=&quot;20148&quot; value=&quot;5&quot;/&gt;&lt;property id=&quot;20300&quot; value=&quot;Slide 24 - &amp;quot;Time Management&amp;quot;&quot;/&gt;&lt;property id=&quot;20307&quot; value=&quot;265&quot;/&gt;&lt;/object&gt;&lt;object type=&quot;3&quot; unique_id=&quot;74736&quot;&gt;&lt;property id=&quot;20148&quot; value=&quot;5&quot;/&gt;&lt;property id=&quot;20300&quot; value=&quot;Slide 25 - &amp;quot;Data Analysis&amp;quot;&quot;/&gt;&lt;property id=&quot;20307&quot; value=&quot;266&quot;/&gt;&lt;/object&gt;&lt;object type=&quot;3&quot; unique_id=&quot;74737&quot;&gt;&lt;property id=&quot;20148&quot; value=&quot;5&quot;/&gt;&lt;property id=&quot;20300&quot; value=&quot;Slide 26 - &amp;quot;Debrief Café Session&amp;amp;#x09;&amp;quot;&quot;/&gt;&lt;property id=&quot;20307&quot; value=&quot;284&quot;/&gt;&lt;/object&gt;&lt;object type=&quot;3&quot; unique_id=&quot;74738&quot;&gt;&lt;property id=&quot;20148&quot; value=&quot;5&quot;/&gt;&lt;property id=&quot;20300&quot; value=&quot;Slide 27&quot;/&gt;&lt;property id=&quot;20307&quot; value=&quot;286&quot;/&gt;&lt;/object&gt;&lt;object type=&quot;3&quot; unique_id=&quot;74739&quot;&gt;&lt;property id=&quot;20148&quot; value=&quot;5&quot;/&gt;&lt;property id=&quot;20300&quot; value=&quot;Slide 28 - &amp;quot;Elevator Speech&amp;quot;&quot;/&gt;&lt;property id=&quot;20307&quot; value=&quot;287&quot;/&gt;&lt;/object&gt;&lt;object type=&quot;3&quot; unique_id=&quot;74740&quot;&gt;&lt;property id=&quot;20148&quot; value=&quot;5&quot;/&gt;&lt;property id=&quot;20300&quot; value=&quot;Slide 29 - &amp;quot;Create a 90 word presentation &amp;#x0D;&amp;#x0A;&amp;#x0D;&amp;#x0A;&amp;#x0D;&amp;#x0A;&amp;quot;&quot;/&gt;&lt;property id=&quot;20307&quot; value=&quot;285&quot;/&gt;&lt;/object&gt;&lt;object type=&quot;3&quot; unique_id=&quot;74741&quot;&gt;&lt;property id=&quot;20148&quot; value=&quot;5&quot;/&gt;&lt;property id=&quot;20300&quot; value=&quot;Slide 30&quot;/&gt;&lt;property id=&quot;20307&quot; value=&quot;306&quot;/&gt;&lt;/object&gt;&lt;object type=&quot;3&quot; unique_id=&quot;74742&quot;&gt;&lt;property id=&quot;20148&quot; value=&quot;5&quot;/&gt;&lt;property id=&quot;20300&quot; value=&quot;Slide 31&quot;/&gt;&lt;property id=&quot;20307&quot; value=&quot;307&quot;/&gt;&lt;/object&gt;&lt;object type=&quot;3&quot; unique_id=&quot;74743&quot;&gt;&lt;property id=&quot;20148&quot; value=&quot;5&quot;/&gt;&lt;property id=&quot;20300&quot; value=&quot;Slide 32&quot;/&gt;&lt;property id=&quot;20307&quot; value=&quot;308&quot;/&gt;&lt;/object&gt;&lt;object type=&quot;3&quot; unique_id=&quot;74744&quot;&gt;&lt;property id=&quot;20148&quot; value=&quot;5&quot;/&gt;&lt;property id=&quot;20300&quot; value=&quot;Slide 33&quot;/&gt;&lt;property id=&quot;20307&quot; value=&quot;274&quot;/&gt;&lt;/object&gt;&lt;object type=&quot;3&quot; unique_id=&quot;74745&quot;&gt;&lt;property id=&quot;20148&quot; value=&quot;5&quot;/&gt;&lt;property id=&quot;20300&quot; value=&quot;Slide 34&quot;/&gt;&lt;property id=&quot;20307&quot; value=&quot;278&quot;/&gt;&lt;/object&gt;&lt;object type=&quot;3&quot; unique_id=&quot;74746&quot;&gt;&lt;property id=&quot;20148&quot; value=&quot;5&quot;/&gt;&lt;property id=&quot;20300&quot; value=&quot;Slide 35&quot;/&gt;&lt;property id=&quot;20307&quot; value=&quot;276&quot;/&gt;&lt;/object&gt;&lt;object type=&quot;3&quot; unique_id=&quot;74747&quot;&gt;&lt;property id=&quot;20148&quot; value=&quot;5&quot;/&gt;&lt;property id=&quot;20300&quot; value=&quot;Slide 36&quot;/&gt;&lt;property id=&quot;20307&quot; value=&quot;277&quot;/&gt;&lt;/object&gt;&lt;object type=&quot;3&quot; unique_id=&quot;74748&quot;&gt;&lt;property id=&quot;20148&quot; value=&quot;5&quot;/&gt;&lt;property id=&quot;20300&quot; value=&quot;Slide 37&quot;/&gt;&lt;property id=&quot;20307&quot; value=&quot;279&quot;/&gt;&lt;/object&gt;&lt;object type=&quot;3&quot; unique_id=&quot;74749&quot;&gt;&lt;property id=&quot;20148&quot; value=&quot;5&quot;/&gt;&lt;property id=&quot;20300&quot; value=&quot;Slide 38&quot;/&gt;&lt;property id=&quot;20307&quot; value=&quot;280&quot;/&gt;&lt;/object&gt;&lt;object type=&quot;3&quot; unique_id=&quot;74750&quot;&gt;&lt;property id=&quot;20148&quot; value=&quot;5&quot;/&gt;&lt;property id=&quot;20300&quot; value=&quot;Slide 39&quot;/&gt;&lt;property id=&quot;20307&quot; value=&quot;281&quot;/&gt;&lt;/object&gt;&lt;object type=&quot;3&quot; unique_id=&quot;74751&quot;&gt;&lt;property id=&quot;20148&quot; value=&quot;5&quot;/&gt;&lt;property id=&quot;20300&quot; value=&quot;Slide 40&quot;/&gt;&lt;property id=&quot;20307&quot; value=&quot;309&quot;/&gt;&lt;/object&gt;&lt;object type=&quot;3&quot; unique_id=&quot;74752&quot;&gt;&lt;property id=&quot;20148&quot; value=&quot;5&quot;/&gt;&lt;property id=&quot;20300&quot; value=&quot;Slide 41&quot;/&gt;&lt;property id=&quot;20307&quot; value=&quot;310&quot;/&gt;&lt;/object&gt;&lt;object type=&quot;3&quot; unique_id=&quot;74753&quot;&gt;&lt;property id=&quot;20148&quot; value=&quot;5&quot;/&gt;&lt;property id=&quot;20300&quot; value=&quot;Slide 42&quot;/&gt;&lt;property id=&quot;20307&quot; value=&quot;311&quot;/&gt;&lt;/object&gt;&lt;object type=&quot;3&quot; unique_id=&quot;74754&quot;&gt;&lt;property id=&quot;20148&quot; value=&quot;5&quot;/&gt;&lt;property id=&quot;20300&quot; value=&quot;Slide 43&quot;/&gt;&lt;property id=&quot;20307&quot; value=&quot;312&quot;/&gt;&lt;/object&gt;&lt;object type=&quot;3&quot; unique_id=&quot;74755&quot;&gt;&lt;property id=&quot;20148&quot; value=&quot;5&quot;/&gt;&lt;property id=&quot;20300&quot; value=&quot;Slide 44 - &amp;quot;Celebrate&amp;quot;&quot;/&gt;&lt;property id=&quot;20307&quot; value=&quot;288&quot;/&gt;&lt;/object&gt;&lt;object type=&quot;3&quot; unique_id=&quot;74756&quot;&gt;&lt;property id=&quot;20148&quot; value=&quot;5&quot;/&gt;&lt;property id=&quot;20300&quot; value=&quot;Slide 45&quot;/&gt;&lt;property id=&quot;20307&quot; value=&quot;289&quot;/&gt;&lt;/object&gt;&lt;object type=&quot;3&quot; unique_id=&quot;74757&quot;&gt;&lt;property id=&quot;20148&quot; value=&quot;5&quot;/&gt;&lt;property id=&quot;20300&quot; value=&quot;Slide 46 - &amp;quot;What’s next?&amp;#x0D;&amp;#x0A;&amp;#x0D;&amp;#x0A;Post Workshop&amp;#x0D;&amp;#x0A;&amp;#x0D;&amp;#x0A;&amp;quot;&quot;/&gt;&lt;property id=&quot;20307&quot; value=&quot;29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onsortium template">
  <a:themeElements>
    <a:clrScheme name="Consortium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onsortium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onsortium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ortium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sortium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ortium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ortium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ortium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sortium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R:\Work\PERSONAL\brice\Consortium template.pot</Template>
  <TotalTime>1151</TotalTime>
  <Words>1337</Words>
  <Application>Microsoft Macintosh PowerPoint</Application>
  <PresentationFormat>On-screen Show (4:3)</PresentationFormat>
  <Paragraphs>213</Paragraphs>
  <Slides>24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Consortium template</vt:lpstr>
      <vt:lpstr>Chart</vt:lpstr>
      <vt:lpstr>PowerPoint Presentation</vt:lpstr>
      <vt:lpstr>What is a Change Leader?</vt:lpstr>
      <vt:lpstr>NIATx History</vt:lpstr>
      <vt:lpstr>What is a process?</vt:lpstr>
      <vt:lpstr>Why Process Improvement?</vt:lpstr>
      <vt:lpstr>Why Process Improvement?</vt:lpstr>
      <vt:lpstr>Five Key  Improvement Principles</vt:lpstr>
      <vt:lpstr>1. Understand &amp; Involve the Customer</vt:lpstr>
      <vt:lpstr>Why a Walk-through?</vt:lpstr>
      <vt:lpstr>2. Focus on Key Problems</vt:lpstr>
      <vt:lpstr>Key Roles: Executive Sponsor</vt:lpstr>
      <vt:lpstr>Executive Sponsor</vt:lpstr>
      <vt:lpstr>Executive Sponsor</vt:lpstr>
      <vt:lpstr>3. Powerful Change Leader</vt:lpstr>
      <vt:lpstr>Key Roles: Change Leader</vt:lpstr>
      <vt:lpstr>Leadership Characteristics</vt:lpstr>
      <vt:lpstr>Key Roles: Change Team</vt:lpstr>
      <vt:lpstr>What do Change Team  Members look like?</vt:lpstr>
      <vt:lpstr>Change Team Responsibilities</vt:lpstr>
      <vt:lpstr>4. Ideas from Outside Organization</vt:lpstr>
      <vt:lpstr>5. Rapid-cycle Testing</vt:lpstr>
      <vt:lpstr>What makes this approach  to change different?</vt:lpstr>
      <vt:lpstr>PDSA Cycle for Improvement</vt:lpstr>
      <vt:lpstr>PowerPoint Presentation</vt:lpstr>
    </vt:vector>
  </TitlesOfParts>
  <Company>CHSRA  U.W. - Madison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brice</dc:creator>
  <cp:lastModifiedBy>Todd Molfenter</cp:lastModifiedBy>
  <cp:revision>91</cp:revision>
  <cp:lastPrinted>2008-09-02T19:39:16Z</cp:lastPrinted>
  <dcterms:created xsi:type="dcterms:W3CDTF">2011-09-06T20:47:44Z</dcterms:created>
  <dcterms:modified xsi:type="dcterms:W3CDTF">2013-02-26T22:07:48Z</dcterms:modified>
</cp:coreProperties>
</file>