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5" r:id="rId2"/>
    <p:sldId id="346" r:id="rId3"/>
    <p:sldId id="347" r:id="rId4"/>
    <p:sldId id="349" r:id="rId5"/>
    <p:sldId id="348" r:id="rId6"/>
    <p:sldId id="339" r:id="rId7"/>
    <p:sldId id="340" r:id="rId8"/>
    <p:sldId id="341" r:id="rId9"/>
    <p:sldId id="342" r:id="rId10"/>
    <p:sldId id="343" r:id="rId11"/>
    <p:sldId id="345" r:id="rId12"/>
    <p:sldId id="331" r:id="rId13"/>
  </p:sldIdLst>
  <p:sldSz cx="9144000" cy="6858000" type="screen4x3"/>
  <p:notesSz cx="7315200" cy="9601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92" y="-73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5722-B832-4B6F-B473-16B354AFA104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chemeClr val="bg1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533400" y="2133600"/>
            <a:ext cx="8077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1" i="0" dirty="0" smtClean="0">
                <a:solidFill>
                  <a:schemeClr val="bg1"/>
                </a:solidFill>
                <a:latin typeface="Arial" pitchFamily="34" charset="0"/>
              </a:rPr>
              <a:t>How to Implement Change within a Collaborative Partnership: A discussion of partnering strategies</a:t>
            </a:r>
            <a:endParaRPr lang="en-US" sz="4000" b="1" i="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41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Based on materials from Andy Van de </a:t>
            </a:r>
            <a:r>
              <a:rPr lang="en-US" dirty="0" err="1" smtClean="0">
                <a:solidFill>
                  <a:schemeClr val="bg1"/>
                </a:solidFill>
              </a:rPr>
              <a:t>Ven</a:t>
            </a:r>
            <a:r>
              <a:rPr lang="en-US" dirty="0" smtClean="0">
                <a:solidFill>
                  <a:schemeClr val="bg1"/>
                </a:solidFill>
              </a:rPr>
              <a:t> &amp; Chuck West: University of Wisconsin School of Business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905000"/>
          </a:xfrm>
        </p:spPr>
        <p:txBody>
          <a:bodyPr/>
          <a:lstStyle/>
          <a:p>
            <a:pPr algn="l"/>
            <a:r>
              <a:rPr lang="en-US" sz="3200" dirty="0" smtClean="0"/>
              <a:t>List the 3 or 4 most important factors to &lt;&lt;target partner&gt;&gt;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391400" cy="4876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i="1" dirty="0" smtClean="0"/>
              <a:t>			    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1. 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2. 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3.</a:t>
            </a:r>
          </a:p>
          <a:p>
            <a:pPr marL="0" indent="0">
              <a:buFontTx/>
              <a:buNone/>
            </a:pPr>
            <a:r>
              <a:rPr lang="en-US" b="1" i="1" dirty="0" smtClean="0"/>
              <a:t>4.</a:t>
            </a:r>
          </a:p>
          <a:p>
            <a:pPr marL="0" indent="0">
              <a:buFontTx/>
              <a:buNone/>
            </a:pPr>
            <a:endParaRPr lang="en-US" b="1" i="1" dirty="0" smtClean="0"/>
          </a:p>
          <a:p>
            <a:pPr marL="0" indent="0">
              <a:buFontTx/>
              <a:buNone/>
            </a:pPr>
            <a:r>
              <a:rPr lang="en-US" sz="2800" i="1" dirty="0" smtClean="0"/>
              <a:t>Examples; program fit, certified staff, outcomes, references, availability, lead clinician, reputation 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524000"/>
          </a:xfrm>
        </p:spPr>
        <p:txBody>
          <a:bodyPr/>
          <a:lstStyle/>
          <a:p>
            <a:r>
              <a:rPr lang="en-US" sz="3600" dirty="0" smtClean="0"/>
              <a:t>Your Best Competitor and </a:t>
            </a:r>
            <a:br>
              <a:rPr lang="en-US" sz="3600" dirty="0" smtClean="0"/>
            </a:br>
            <a:r>
              <a:rPr lang="en-US" sz="3600" dirty="0" smtClean="0"/>
              <a:t>Second Best Competitor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800" dirty="0" smtClean="0"/>
              <a:t>Decision Factors	               Their Rating</a:t>
            </a:r>
          </a:p>
          <a:p>
            <a:pPr marL="0" indent="0">
              <a:buFontTx/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Great      Good      Fair      Poor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1. __________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2. __________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3. __________</a:t>
            </a:r>
          </a:p>
          <a:p>
            <a:pPr marL="0" indent="0">
              <a:buFontTx/>
              <a:buNone/>
            </a:pPr>
            <a:r>
              <a:rPr lang="en-US" sz="2800" dirty="0" smtClean="0"/>
              <a:t>4. __________</a:t>
            </a:r>
            <a:r>
              <a:rPr lang="en-US" dirty="0" smtClean="0"/>
              <a:t>	</a:t>
            </a:r>
          </a:p>
          <a:p>
            <a:pPr marL="0" indent="0">
              <a:buFontTx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458200" cy="6667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Other factors?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59000"/>
            <a:ext cx="7645400" cy="4373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Existing relationships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Mutual relationships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Credible referral (via expert or someone like me)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/>
              <a:t>Key Ingredients</a:t>
            </a:r>
            <a:endParaRPr lang="en-US" sz="2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159000"/>
            <a:ext cx="3205185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1. </a:t>
            </a:r>
            <a:r>
              <a:rPr lang="en-US" sz="3200" dirty="0" smtClean="0">
                <a:latin typeface="+mn-lt"/>
              </a:rPr>
              <a:t>Relationships</a:t>
            </a:r>
            <a:endParaRPr 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213" y="3276600"/>
            <a:ext cx="3250870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2. </a:t>
            </a:r>
            <a:r>
              <a:rPr lang="en-US" sz="3200" dirty="0" smtClean="0">
                <a:latin typeface="+mn-lt"/>
              </a:rPr>
              <a:t>Shared Goals</a:t>
            </a:r>
            <a:endParaRPr lang="en-US" sz="3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213" y="4368800"/>
            <a:ext cx="3068529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3. </a:t>
            </a:r>
            <a:r>
              <a:rPr lang="en-US" sz="3200" dirty="0" smtClean="0">
                <a:latin typeface="+mn-lt"/>
              </a:rPr>
              <a:t>Coordination</a:t>
            </a:r>
            <a:endParaRPr lang="en-US" sz="32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81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/>
              <a:t>Assessment</a:t>
            </a:r>
            <a:endParaRPr lang="en-US" sz="2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159000"/>
            <a:ext cx="3813865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3200" dirty="0" smtClean="0">
                <a:latin typeface="+mn-lt"/>
              </a:rPr>
              <a:t>Complete Survey</a:t>
            </a:r>
            <a:endParaRPr lang="en-US" sz="32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508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sz="2400" b="1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87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/>
              <a:t>Resource for Those Forming New Relationships</a:t>
            </a:r>
            <a:endParaRPr lang="en-US" sz="2400" b="1" i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913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r>
              <a:rPr lang="en-US" dirty="0" smtClean="0"/>
              <a:t>Contents</a:t>
            </a:r>
            <a:endParaRPr lang="en-US" sz="2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2159000"/>
            <a:ext cx="5425344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1. </a:t>
            </a:r>
            <a:r>
              <a:rPr lang="en-US" sz="3200" dirty="0" smtClean="0">
                <a:latin typeface="+mn-lt"/>
              </a:rPr>
              <a:t>Targeting Desired Partner</a:t>
            </a:r>
            <a:endParaRPr lang="en-US" sz="3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1213" y="3276600"/>
            <a:ext cx="7061008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2. </a:t>
            </a:r>
            <a:r>
              <a:rPr lang="en-US" sz="3200" dirty="0" smtClean="0">
                <a:latin typeface="+mn-lt"/>
              </a:rPr>
              <a:t>Developing Your Value Proposition</a:t>
            </a:r>
            <a:endParaRPr lang="en-US" sz="3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213" y="4368800"/>
            <a:ext cx="6215825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3. Making Effective </a:t>
            </a:r>
            <a:r>
              <a:rPr lang="en-US" sz="3200" dirty="0" smtClean="0">
                <a:latin typeface="+mn-lt"/>
              </a:rPr>
              <a:t>Introductions</a:t>
            </a:r>
            <a:endParaRPr lang="en-US" sz="32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305800" cy="1143000"/>
          </a:xfrm>
        </p:spPr>
        <p:txBody>
          <a:bodyPr/>
          <a:lstStyle/>
          <a:p>
            <a:r>
              <a:rPr lang="en-US" dirty="0" smtClean="0"/>
              <a:t>Developing Your Value Proposition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315200" cy="3200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A clear statement of: who you serve</a:t>
            </a:r>
          </a:p>
          <a:p>
            <a:pPr marL="0" indent="0">
              <a:buFontTx/>
              <a:buNone/>
            </a:pPr>
            <a:r>
              <a:rPr lang="en-US" dirty="0" smtClean="0"/>
              <a:t>				 how you serve </a:t>
            </a:r>
          </a:p>
          <a:p>
            <a:pPr marL="0" indent="0">
              <a:buFontTx/>
              <a:buNone/>
            </a:pPr>
            <a:r>
              <a:rPr lang="en-US" dirty="0" smtClean="0"/>
              <a:t>				 why your service</a:t>
            </a:r>
          </a:p>
          <a:p>
            <a:pPr marL="0" indent="0"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is best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305800" cy="1143000"/>
          </a:xfrm>
        </p:spPr>
        <p:txBody>
          <a:bodyPr/>
          <a:lstStyle/>
          <a:p>
            <a:r>
              <a:rPr lang="en-US" dirty="0" smtClean="0"/>
              <a:t>What Does Your Customer Value?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What are </a:t>
            </a:r>
            <a:r>
              <a:rPr lang="en-US" b="1" dirty="0" smtClean="0"/>
              <a:t>&lt;&lt;</a:t>
            </a:r>
            <a:r>
              <a:rPr lang="en-US" b="1" i="1" dirty="0" smtClean="0"/>
              <a:t>target partner</a:t>
            </a:r>
            <a:r>
              <a:rPr lang="en-US" b="1" dirty="0" smtClean="0"/>
              <a:t>&gt;&gt;</a:t>
            </a:r>
            <a:r>
              <a:rPr lang="en-US" dirty="0" smtClean="0"/>
              <a:t> looking for from a Treatment Organization?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</a:t>
            </a:r>
          </a:p>
          <a:p>
            <a:pPr marL="0" indent="0">
              <a:buFontTx/>
              <a:buNone/>
              <a:defRPr/>
            </a:pPr>
            <a:r>
              <a:rPr lang="en-US" sz="2400" i="1" dirty="0" smtClean="0"/>
              <a:t>	A few get you started ideas… </a:t>
            </a:r>
            <a:r>
              <a:rPr lang="en-US" sz="2400" b="1" i="1" dirty="0" smtClean="0"/>
              <a:t>certified staff, 	outcomes, handling tough cases, up-to-date 	technologies, evidence-based practices…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r>
              <a:rPr lang="en-US" smtClean="0"/>
              <a:t>What Do the Influencer’s Value?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772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What are &lt;&lt;target partner&gt;&gt; stakeholders looking for?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________________________________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________________________________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________________________________</a:t>
            </a:r>
          </a:p>
          <a:p>
            <a:pPr marL="0" indent="0">
              <a:buFontTx/>
              <a:buNone/>
              <a:defRPr/>
            </a:pPr>
            <a:r>
              <a:rPr lang="en-US" sz="2400" i="1" dirty="0"/>
              <a:t> </a:t>
            </a:r>
            <a:r>
              <a:rPr lang="en-US" sz="2400" i="1" dirty="0" smtClean="0"/>
              <a:t>       </a:t>
            </a:r>
            <a:endParaRPr lang="en-US" sz="2400" b="1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\\vmware-host\Shared Folders\Desktop\ChuckWest\Audio\Slide07.mp3"/>
  <p:tag name="AUDIO_ID" val="620"/>
  <p:tag name="ELAPSEDTIME" val="30.878"/>
  <p:tag name="ARTICULATE_SLIDE_GUID" val="aa04b35d-f685-4b20-acf7-43eb440eba69"/>
  <p:tag name="ARTICULATE_SLIDE_PAUSE" val="0"/>
  <p:tag name="ARTICULATE_NAV_LEVEL" val="1"/>
  <p:tag name="ARTICULATE_PLAYLIST_ID" val="-1"/>
  <p:tag name="ARTICULATE_LOCK_SLIDE" val="0"/>
  <p:tag name="ARTICULATE_SLIDE_NAV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\\vmware-host\Shared Folders\Desktop\ChuckWest\Audio\Slide09.mp3"/>
  <p:tag name="AUDIO_ID" val="697"/>
  <p:tag name="ELAPSEDTIME" val="21.066"/>
  <p:tag name="ARTICULATE_SLIDE_GUID" val="09062cc9-2281-410d-a43e-729af9f498aa"/>
  <p:tag name="ARTICULATE_SLIDE_PAUSE" val="0"/>
  <p:tag name="ARTICULATE_NAV_LEVEL" val="1"/>
  <p:tag name="ARTICULATE_PLAYLIST_ID" val="-1"/>
  <p:tag name="ARTICULATE_LOCK_SLIDE" val="0"/>
  <p:tag name="ARTICULATE_SLIDE_NAV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da3657e-67f4-4818-8423-8e2c7c913dda"/>
  <p:tag name="AUDIO_IMPORT" val="\\vmware-host\Shared Folders\Desktop\Slide03.mp3"/>
  <p:tag name="AUDIO_ID" val="680"/>
  <p:tag name="ELAPSEDTIME" val="22.053"/>
  <p:tag name="TIMELINE" val="0.6/4.0/12.2"/>
  <p:tag name="ARTICULATE_TITLE_TAG" val="Course Contents"/>
  <p:tag name="ARTICULATE_SLIDE_PAUSE" val="0"/>
  <p:tag name="ARTICULATE_NAV_LEVEL" val="1"/>
  <p:tag name="ARTICULATE_PLAYLIST_ID" val="-1"/>
  <p:tag name="ARTICULATE_LOCK_SLIDE" val="0"/>
  <p:tag name="ARTICULATE_SLIDE_NAV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da3657e-67f4-4818-8423-8e2c7c913dda"/>
  <p:tag name="AUDIO_IMPORT" val="\\vmware-host\Shared Folders\Desktop\Slide03.mp3"/>
  <p:tag name="AUDIO_ID" val="680"/>
  <p:tag name="ELAPSEDTIME" val="22.053"/>
  <p:tag name="TIMELINE" val="0.6/4.0/12.2"/>
  <p:tag name="ARTICULATE_TITLE_TAG" val="Course Contents"/>
  <p:tag name="ARTICULATE_SLIDE_PAUSE" val="0"/>
  <p:tag name="ARTICULATE_NAV_LEVEL" val="1"/>
  <p:tag name="ARTICULATE_PLAYLIST_ID" val="-1"/>
  <p:tag name="ARTICULATE_LOCK_SLIDE" val="0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da3657e-67f4-4818-8423-8e2c7c913dda"/>
  <p:tag name="AUDIO_IMPORT" val="\\vmware-host\Shared Folders\Desktop\Slide03.mp3"/>
  <p:tag name="AUDIO_ID" val="680"/>
  <p:tag name="ELAPSEDTIME" val="22.053"/>
  <p:tag name="TIMELINE" val="0.6/4.0/12.2"/>
  <p:tag name="ARTICULATE_TITLE_TAG" val="Course Contents"/>
  <p:tag name="ARTICULATE_SLIDE_PAUSE" val="0"/>
  <p:tag name="ARTICULATE_NAV_LEVEL" val="1"/>
  <p:tag name="ARTICULATE_PLAYLIST_ID" val="-1"/>
  <p:tag name="ARTICULATE_LOCK_SLIDE" val="0"/>
  <p:tag name="ARTICULATE_SLIDE_NAV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da3657e-67f4-4818-8423-8e2c7c913dda"/>
  <p:tag name="AUDIO_IMPORT" val="\\vmware-host\Shared Folders\Desktop\Slide03.mp3"/>
  <p:tag name="AUDIO_ID" val="680"/>
  <p:tag name="ELAPSEDTIME" val="22.053"/>
  <p:tag name="TIMELINE" val="0.6/4.0/12.2"/>
  <p:tag name="ARTICULATE_TITLE_TAG" val="Course Contents"/>
  <p:tag name="ARTICULATE_SLIDE_PAUSE" val="0"/>
  <p:tag name="ARTICULATE_NAV_LEVEL" val="1"/>
  <p:tag name="ARTICULATE_PLAYLIST_ID" val="-1"/>
  <p:tag name="ARTICULATE_LOCK_SLIDE" val="0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da3657e-67f4-4818-8423-8e2c7c913dda"/>
  <p:tag name="AUDIO_IMPORT" val="\\vmware-host\Shared Folders\Desktop\Slide03.mp3"/>
  <p:tag name="AUDIO_ID" val="680"/>
  <p:tag name="ELAPSEDTIME" val="22.053"/>
  <p:tag name="TIMELINE" val="0.6/4.0/12.2"/>
  <p:tag name="ARTICULATE_TITLE_TAG" val="Course Contents"/>
  <p:tag name="ARTICULATE_SLIDE_PAUSE" val="0"/>
  <p:tag name="ARTICULATE_NAV_LEVEL" val="1"/>
  <p:tag name="ARTICULATE_PLAYLIST_ID" val="-1"/>
  <p:tag name="ARTICULATE_LOCK_SLIDE" val="0"/>
  <p:tag name="ARTICULATE_SLIDE_NAV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0311589a-0f7d-4802-a1ca-15e42fdcff84"/>
  <p:tag name="AUDIO_IMPORT" val="\\vmware-host\Shared Folders\Desktop\Slide04.mp3"/>
  <p:tag name="AUDIO_ID" val="701"/>
  <p:tag name="ELAPSEDTIME" val="30.239"/>
  <p:tag name="TIMELINE" val="2.2/6.5/8.4"/>
  <p:tag name="ARTICULATE_SLIDE_PAUSE" val="0"/>
  <p:tag name="ARTICULATE_NAV_LEVEL" val="1"/>
  <p:tag name="ARTICULATE_PLAYLIST_ID" val="-1"/>
  <p:tag name="ARTICULATE_LOCK_SLIDE" val="0"/>
  <p:tag name="ARTICULATE_SLIDE_NA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52021edc-db21-4d9f-ac44-29e99c888633"/>
  <p:tag name="AUDIO_IMPORT" val="\\vmware-host\Shared Folders\Desktop\Slide05.mp3"/>
  <p:tag name="AUDIO_ID" val="618"/>
  <p:tag name="ELAPSEDTIME" val="68.125"/>
  <p:tag name="ARTICULATE_SLIDE_PAUSE" val="0"/>
  <p:tag name="ARTICULATE_NAV_LEVEL" val="1"/>
  <p:tag name="ARTICULATE_PLAYLIST_ID" val="-1"/>
  <p:tag name="ARTICULATE_LOCK_SLIDE" val="0"/>
  <p:tag name="ARTICULATE_SLIDE_NAV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7eaf7ca-2ab2-4b61-8835-41fba58532a9"/>
  <p:tag name="AUDIO_IMPORT" val="\\vmware-host\Shared Folders\Desktop\ChuckWest\Audio\Slide06.mp3"/>
  <p:tag name="AUDIO_ID" val="619"/>
  <p:tag name="ELAPSEDTIME" val="57.27"/>
  <p:tag name="ARTICULATE_SLIDE_PAUSE" val="0"/>
  <p:tag name="ARTICULATE_NAV_LEVEL" val="1"/>
  <p:tag name="ARTICULATE_PLAYLIST_ID" val="-1"/>
  <p:tag name="ARTICULATE_LOCK_SLIDE" val="0"/>
  <p:tag name="ARTICULATE_SLIDE_NAV" val="6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1229</TotalTime>
  <Words>171</Words>
  <Application>Microsoft Macintosh PowerPoint</Application>
  <PresentationFormat>On-screen Show (4:3)</PresentationFormat>
  <Paragraphs>54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Consortium template</vt:lpstr>
      <vt:lpstr>PowerPoint Presentation</vt:lpstr>
      <vt:lpstr>Key Ingredients</vt:lpstr>
      <vt:lpstr>Assessment</vt:lpstr>
      <vt:lpstr>Discussion</vt:lpstr>
      <vt:lpstr>Resource for Those Forming New Relationships</vt:lpstr>
      <vt:lpstr>Contents</vt:lpstr>
      <vt:lpstr>Developing Your Value Proposition</vt:lpstr>
      <vt:lpstr>What Does Your Customer Value?</vt:lpstr>
      <vt:lpstr>What Do the Influencer’s Value?</vt:lpstr>
      <vt:lpstr>List the 3 or 4 most important factors to &lt;&lt;target partner&gt;&gt;</vt:lpstr>
      <vt:lpstr>Your Best Competitor and  Second Best Competitor</vt:lpstr>
      <vt:lpstr>Other factors? ….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Dave Gustafson</cp:lastModifiedBy>
  <cp:revision>95</cp:revision>
  <cp:lastPrinted>2008-09-02T19:39:16Z</cp:lastPrinted>
  <dcterms:created xsi:type="dcterms:W3CDTF">2011-09-06T20:47:44Z</dcterms:created>
  <dcterms:modified xsi:type="dcterms:W3CDTF">2014-03-06T16:35:38Z</dcterms:modified>
</cp:coreProperties>
</file>