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0" r:id="rId3"/>
    <p:sldId id="290" r:id="rId4"/>
    <p:sldId id="276" r:id="rId5"/>
    <p:sldId id="258" r:id="rId6"/>
    <p:sldId id="260" r:id="rId7"/>
    <p:sldId id="261" r:id="rId8"/>
    <p:sldId id="263" r:id="rId9"/>
    <p:sldId id="264" r:id="rId10"/>
    <p:sldId id="284" r:id="rId11"/>
    <p:sldId id="287" r:id="rId12"/>
    <p:sldId id="288" r:id="rId13"/>
    <p:sldId id="289" r:id="rId14"/>
    <p:sldId id="265" r:id="rId15"/>
    <p:sldId id="259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28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6B817C-5B9C-AE42-9182-00657871ED49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26CEDB-7223-224C-858D-6D1A4E2E1095}">
      <dgm:prSet phldrT="[Text]"/>
      <dgm:spPr/>
      <dgm:t>
        <a:bodyPr/>
        <a:lstStyle/>
        <a:p>
          <a:r>
            <a:rPr lang="en-US" dirty="0" smtClean="0"/>
            <a:t>How does Data</a:t>
          </a:r>
          <a:endParaRPr lang="en-US" dirty="0"/>
        </a:p>
      </dgm:t>
    </dgm:pt>
    <dgm:pt modelId="{D2AFD8C1-C497-8D4B-89C4-5D78FA870C89}" type="parTrans" cxnId="{0E9872D8-5B59-F64C-95D8-502EFC6A7321}">
      <dgm:prSet/>
      <dgm:spPr/>
      <dgm:t>
        <a:bodyPr/>
        <a:lstStyle/>
        <a:p>
          <a:endParaRPr lang="en-US"/>
        </a:p>
      </dgm:t>
    </dgm:pt>
    <dgm:pt modelId="{A36FC194-B1DE-3943-AFA1-3F298DF22642}" type="sibTrans" cxnId="{0E9872D8-5B59-F64C-95D8-502EFC6A7321}">
      <dgm:prSet/>
      <dgm:spPr/>
      <dgm:t>
        <a:bodyPr/>
        <a:lstStyle/>
        <a:p>
          <a:endParaRPr lang="en-US"/>
        </a:p>
      </dgm:t>
    </dgm:pt>
    <dgm:pt modelId="{9B9E1908-D0E6-5B47-A38D-9705BADECD65}">
      <dgm:prSet phldrT="[Text]"/>
      <dgm:spPr/>
      <dgm:t>
        <a:bodyPr/>
        <a:lstStyle/>
        <a:p>
          <a:r>
            <a:rPr lang="en-US" dirty="0" smtClean="0"/>
            <a:t>Influence the Aim</a:t>
          </a:r>
          <a:endParaRPr lang="en-US" dirty="0"/>
        </a:p>
      </dgm:t>
    </dgm:pt>
    <dgm:pt modelId="{5332648E-422E-3B41-BCD9-59E4DCB569A5}" type="parTrans" cxnId="{2DA65FB9-F6C2-9F40-91E8-C0B6CF9F77C2}">
      <dgm:prSet/>
      <dgm:spPr/>
      <dgm:t>
        <a:bodyPr/>
        <a:lstStyle/>
        <a:p>
          <a:endParaRPr lang="en-US"/>
        </a:p>
      </dgm:t>
    </dgm:pt>
    <dgm:pt modelId="{E8692313-D20C-5D4E-8D27-966B0848E02E}" type="sibTrans" cxnId="{2DA65FB9-F6C2-9F40-91E8-C0B6CF9F77C2}">
      <dgm:prSet/>
      <dgm:spPr/>
      <dgm:t>
        <a:bodyPr/>
        <a:lstStyle/>
        <a:p>
          <a:endParaRPr lang="en-US"/>
        </a:p>
      </dgm:t>
    </dgm:pt>
    <dgm:pt modelId="{1AB5867D-C588-F743-B3DC-1E0AC37EE83C}">
      <dgm:prSet phldrT="[Text]"/>
      <dgm:spPr/>
      <dgm:t>
        <a:bodyPr/>
        <a:lstStyle/>
        <a:p>
          <a:r>
            <a:rPr lang="en-US" dirty="0" smtClean="0"/>
            <a:t>To Manage Change</a:t>
          </a:r>
          <a:endParaRPr lang="en-US" dirty="0"/>
        </a:p>
      </dgm:t>
    </dgm:pt>
    <dgm:pt modelId="{EF2BA923-5CFB-8B47-B7C4-E58DA05E9ACC}" type="parTrans" cxnId="{60CF653F-A539-A049-A443-7C935CC05EC5}">
      <dgm:prSet/>
      <dgm:spPr/>
      <dgm:t>
        <a:bodyPr/>
        <a:lstStyle/>
        <a:p>
          <a:endParaRPr lang="en-US"/>
        </a:p>
      </dgm:t>
    </dgm:pt>
    <dgm:pt modelId="{1ECA2711-4443-914F-9B20-E768A99330D1}" type="sibTrans" cxnId="{60CF653F-A539-A049-A443-7C935CC05EC5}">
      <dgm:prSet/>
      <dgm:spPr/>
      <dgm:t>
        <a:bodyPr/>
        <a:lstStyle/>
        <a:p>
          <a:endParaRPr lang="en-US"/>
        </a:p>
      </dgm:t>
    </dgm:pt>
    <dgm:pt modelId="{A4BF2C4B-291A-9044-B281-2BDEE9A6B49B}">
      <dgm:prSet phldrT="[Text]"/>
      <dgm:spPr/>
      <dgm:t>
        <a:bodyPr/>
        <a:lstStyle/>
        <a:p>
          <a:r>
            <a:rPr lang="en-US" dirty="0" smtClean="0"/>
            <a:t>To Impact the Aim</a:t>
          </a:r>
          <a:endParaRPr lang="en-US" dirty="0"/>
        </a:p>
      </dgm:t>
    </dgm:pt>
    <dgm:pt modelId="{34015EE8-2C6E-8040-A0CA-8E1DB82DC180}" type="parTrans" cxnId="{BB3FCCC4-9BAE-794C-A6F8-0433295BD0F8}">
      <dgm:prSet/>
      <dgm:spPr/>
      <dgm:t>
        <a:bodyPr/>
        <a:lstStyle/>
        <a:p>
          <a:endParaRPr lang="en-US"/>
        </a:p>
      </dgm:t>
    </dgm:pt>
    <dgm:pt modelId="{26C035ED-1DF3-6D4F-A69C-971AECB97B4D}" type="sibTrans" cxnId="{BB3FCCC4-9BAE-794C-A6F8-0433295BD0F8}">
      <dgm:prSet/>
      <dgm:spPr/>
      <dgm:t>
        <a:bodyPr/>
        <a:lstStyle/>
        <a:p>
          <a:endParaRPr lang="en-US"/>
        </a:p>
      </dgm:t>
    </dgm:pt>
    <dgm:pt modelId="{19B063C0-0C4A-E944-B462-987618DE2D32}">
      <dgm:prSet phldrT="[Text]"/>
      <dgm:spPr/>
      <dgm:t>
        <a:bodyPr/>
        <a:lstStyle/>
        <a:p>
          <a:r>
            <a:rPr lang="en-US" dirty="0" smtClean="0"/>
            <a:t>And Improve Process of Care</a:t>
          </a:r>
          <a:endParaRPr lang="en-US" dirty="0"/>
        </a:p>
      </dgm:t>
    </dgm:pt>
    <dgm:pt modelId="{51B240A1-786E-BA49-A358-AAF3C5E63000}" type="parTrans" cxnId="{51E79ADB-DC51-3847-893F-6B34E7441383}">
      <dgm:prSet/>
      <dgm:spPr/>
      <dgm:t>
        <a:bodyPr/>
        <a:lstStyle/>
        <a:p>
          <a:endParaRPr lang="en-US"/>
        </a:p>
      </dgm:t>
    </dgm:pt>
    <dgm:pt modelId="{719D0544-2C3D-DF4E-8984-76170251352C}" type="sibTrans" cxnId="{51E79ADB-DC51-3847-893F-6B34E7441383}">
      <dgm:prSet/>
      <dgm:spPr/>
      <dgm:t>
        <a:bodyPr/>
        <a:lstStyle/>
        <a:p>
          <a:endParaRPr lang="en-US"/>
        </a:p>
      </dgm:t>
    </dgm:pt>
    <dgm:pt modelId="{26F7B1F9-9657-3F4D-A2E7-7EDAD4992B5A}" type="pres">
      <dgm:prSet presAssocID="{FC6B817C-5B9C-AE42-9182-00657871ED4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DDDE73-E144-CC42-B945-9691DD02BD02}" type="pres">
      <dgm:prSet presAssocID="{3F26CEDB-7223-224C-858D-6D1A4E2E109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FB6E6-71AF-2C49-8B2A-CE2E08357F0D}" type="pres">
      <dgm:prSet presAssocID="{A36FC194-B1DE-3943-AFA1-3F298DF22642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C79434C-9321-7946-A335-1F89009699D7}" type="pres">
      <dgm:prSet presAssocID="{A36FC194-B1DE-3943-AFA1-3F298DF2264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A5E38A9-3205-DE4C-9D87-E4C30F7D4E89}" type="pres">
      <dgm:prSet presAssocID="{9B9E1908-D0E6-5B47-A38D-9705BADECD6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06162-41E1-104C-B020-FD36BFF970A8}" type="pres">
      <dgm:prSet presAssocID="{E8692313-D20C-5D4E-8D27-966B0848E02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AEF97A3-77C2-E746-8CE4-0E54CC3E822E}" type="pres">
      <dgm:prSet presAssocID="{E8692313-D20C-5D4E-8D27-966B0848E02E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5799790-8D70-5F48-B6A9-5C5A4F6E3627}" type="pres">
      <dgm:prSet presAssocID="{1AB5867D-C588-F743-B3DC-1E0AC37EE83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AD469-D3AB-4B4A-BF4F-C68EB97AC481}" type="pres">
      <dgm:prSet presAssocID="{1ECA2711-4443-914F-9B20-E768A99330D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BB47B354-48E0-D24C-8410-9D0AF7751506}" type="pres">
      <dgm:prSet presAssocID="{1ECA2711-4443-914F-9B20-E768A99330D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DFE3177-72B1-9846-845E-AF2BF398AF77}" type="pres">
      <dgm:prSet presAssocID="{A4BF2C4B-291A-9044-B281-2BDEE9A6B49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7BD29-7C9B-644A-86E0-8313965698C1}" type="pres">
      <dgm:prSet presAssocID="{26C035ED-1DF3-6D4F-A69C-971AECB97B4D}" presName="sibTrans" presStyleLbl="sibTrans2D1" presStyleIdx="3" presStyleCnt="5"/>
      <dgm:spPr/>
      <dgm:t>
        <a:bodyPr/>
        <a:lstStyle/>
        <a:p>
          <a:endParaRPr lang="en-US"/>
        </a:p>
      </dgm:t>
    </dgm:pt>
    <dgm:pt modelId="{99219A0F-CFC7-BC45-8118-FEF28B26375D}" type="pres">
      <dgm:prSet presAssocID="{26C035ED-1DF3-6D4F-A69C-971AECB97B4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0496FAE1-5E2F-AD40-8F9F-A6A9C8C22792}" type="pres">
      <dgm:prSet presAssocID="{19B063C0-0C4A-E944-B462-987618DE2D3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CAF0D-8991-0E4B-8BB2-337B9B1CFD63}" type="pres">
      <dgm:prSet presAssocID="{719D0544-2C3D-DF4E-8984-76170251352C}" presName="sibTrans" presStyleLbl="sibTrans2D1" presStyleIdx="4" presStyleCnt="5"/>
      <dgm:spPr/>
      <dgm:t>
        <a:bodyPr/>
        <a:lstStyle/>
        <a:p>
          <a:endParaRPr lang="en-US"/>
        </a:p>
      </dgm:t>
    </dgm:pt>
    <dgm:pt modelId="{83DB1E00-886D-C74E-91E8-1190F079AFC4}" type="pres">
      <dgm:prSet presAssocID="{719D0544-2C3D-DF4E-8984-76170251352C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32B28655-09BE-9243-B4D1-67AFAD0B4062}" type="presOf" srcId="{26C035ED-1DF3-6D4F-A69C-971AECB97B4D}" destId="{BF97BD29-7C9B-644A-86E0-8313965698C1}" srcOrd="0" destOrd="0" presId="urn:microsoft.com/office/officeart/2005/8/layout/cycle2"/>
    <dgm:cxn modelId="{49D5D170-4230-434E-A11A-BCB527164EF2}" type="presOf" srcId="{1ECA2711-4443-914F-9B20-E768A99330D1}" destId="{BB47B354-48E0-D24C-8410-9D0AF7751506}" srcOrd="1" destOrd="0" presId="urn:microsoft.com/office/officeart/2005/8/layout/cycle2"/>
    <dgm:cxn modelId="{BB3FCCC4-9BAE-794C-A6F8-0433295BD0F8}" srcId="{FC6B817C-5B9C-AE42-9182-00657871ED49}" destId="{A4BF2C4B-291A-9044-B281-2BDEE9A6B49B}" srcOrd="3" destOrd="0" parTransId="{34015EE8-2C6E-8040-A0CA-8E1DB82DC180}" sibTransId="{26C035ED-1DF3-6D4F-A69C-971AECB97B4D}"/>
    <dgm:cxn modelId="{60CF653F-A539-A049-A443-7C935CC05EC5}" srcId="{FC6B817C-5B9C-AE42-9182-00657871ED49}" destId="{1AB5867D-C588-F743-B3DC-1E0AC37EE83C}" srcOrd="2" destOrd="0" parTransId="{EF2BA923-5CFB-8B47-B7C4-E58DA05E9ACC}" sibTransId="{1ECA2711-4443-914F-9B20-E768A99330D1}"/>
    <dgm:cxn modelId="{0E9872D8-5B59-F64C-95D8-502EFC6A7321}" srcId="{FC6B817C-5B9C-AE42-9182-00657871ED49}" destId="{3F26CEDB-7223-224C-858D-6D1A4E2E1095}" srcOrd="0" destOrd="0" parTransId="{D2AFD8C1-C497-8D4B-89C4-5D78FA870C89}" sibTransId="{A36FC194-B1DE-3943-AFA1-3F298DF22642}"/>
    <dgm:cxn modelId="{0E019B00-1006-4F41-82B8-BF5B7778734C}" type="presOf" srcId="{E8692313-D20C-5D4E-8D27-966B0848E02E}" destId="{5BF06162-41E1-104C-B020-FD36BFF970A8}" srcOrd="0" destOrd="0" presId="urn:microsoft.com/office/officeart/2005/8/layout/cycle2"/>
    <dgm:cxn modelId="{BDC438A5-B3E9-6443-B2E5-7E29F90DCC30}" type="presOf" srcId="{A4BF2C4B-291A-9044-B281-2BDEE9A6B49B}" destId="{8DFE3177-72B1-9846-845E-AF2BF398AF77}" srcOrd="0" destOrd="0" presId="urn:microsoft.com/office/officeart/2005/8/layout/cycle2"/>
    <dgm:cxn modelId="{51E79ADB-DC51-3847-893F-6B34E7441383}" srcId="{FC6B817C-5B9C-AE42-9182-00657871ED49}" destId="{19B063C0-0C4A-E944-B462-987618DE2D32}" srcOrd="4" destOrd="0" parTransId="{51B240A1-786E-BA49-A358-AAF3C5E63000}" sibTransId="{719D0544-2C3D-DF4E-8984-76170251352C}"/>
    <dgm:cxn modelId="{38A89509-5842-4348-B477-C11D00990B58}" type="presOf" srcId="{A36FC194-B1DE-3943-AFA1-3F298DF22642}" destId="{BC79434C-9321-7946-A335-1F89009699D7}" srcOrd="1" destOrd="0" presId="urn:microsoft.com/office/officeart/2005/8/layout/cycle2"/>
    <dgm:cxn modelId="{944706F5-26A5-6948-ABBB-5F4774DE09D5}" type="presOf" srcId="{3F26CEDB-7223-224C-858D-6D1A4E2E1095}" destId="{1FDDDE73-E144-CC42-B945-9691DD02BD02}" srcOrd="0" destOrd="0" presId="urn:microsoft.com/office/officeart/2005/8/layout/cycle2"/>
    <dgm:cxn modelId="{B6316770-4E03-E24E-8125-5E3EA031DB29}" type="presOf" srcId="{1AB5867D-C588-F743-B3DC-1E0AC37EE83C}" destId="{65799790-8D70-5F48-B6A9-5C5A4F6E3627}" srcOrd="0" destOrd="0" presId="urn:microsoft.com/office/officeart/2005/8/layout/cycle2"/>
    <dgm:cxn modelId="{694A95DD-72B8-4340-85A1-0DFD50B8666A}" type="presOf" srcId="{9B9E1908-D0E6-5B47-A38D-9705BADECD65}" destId="{4A5E38A9-3205-DE4C-9D87-E4C30F7D4E89}" srcOrd="0" destOrd="0" presId="urn:microsoft.com/office/officeart/2005/8/layout/cycle2"/>
    <dgm:cxn modelId="{04FA5FEC-CECE-8F4D-AE4F-A00D844937D1}" type="presOf" srcId="{A36FC194-B1DE-3943-AFA1-3F298DF22642}" destId="{355FB6E6-71AF-2C49-8B2A-CE2E08357F0D}" srcOrd="0" destOrd="0" presId="urn:microsoft.com/office/officeart/2005/8/layout/cycle2"/>
    <dgm:cxn modelId="{0CBB7479-42A8-6E45-B2E8-DEF5826436A1}" type="presOf" srcId="{719D0544-2C3D-DF4E-8984-76170251352C}" destId="{83DB1E00-886D-C74E-91E8-1190F079AFC4}" srcOrd="1" destOrd="0" presId="urn:microsoft.com/office/officeart/2005/8/layout/cycle2"/>
    <dgm:cxn modelId="{EB7492BC-B52D-DD46-BB6E-10D107F8A382}" type="presOf" srcId="{1ECA2711-4443-914F-9B20-E768A99330D1}" destId="{28EAD469-D3AB-4B4A-BF4F-C68EB97AC481}" srcOrd="0" destOrd="0" presId="urn:microsoft.com/office/officeart/2005/8/layout/cycle2"/>
    <dgm:cxn modelId="{4D180E13-213D-1540-89AE-3996E490613C}" type="presOf" srcId="{26C035ED-1DF3-6D4F-A69C-971AECB97B4D}" destId="{99219A0F-CFC7-BC45-8118-FEF28B26375D}" srcOrd="1" destOrd="0" presId="urn:microsoft.com/office/officeart/2005/8/layout/cycle2"/>
    <dgm:cxn modelId="{0F455B11-C89C-4E46-835E-E878CA92F928}" type="presOf" srcId="{719D0544-2C3D-DF4E-8984-76170251352C}" destId="{390CAF0D-8991-0E4B-8BB2-337B9B1CFD63}" srcOrd="0" destOrd="0" presId="urn:microsoft.com/office/officeart/2005/8/layout/cycle2"/>
    <dgm:cxn modelId="{E5370873-49E7-C44B-9A0E-1DBDA60408C5}" type="presOf" srcId="{E8692313-D20C-5D4E-8D27-966B0848E02E}" destId="{9AEF97A3-77C2-E746-8CE4-0E54CC3E822E}" srcOrd="1" destOrd="0" presId="urn:microsoft.com/office/officeart/2005/8/layout/cycle2"/>
    <dgm:cxn modelId="{E7F1846D-2B04-594C-934E-DDAE5DD13A3B}" type="presOf" srcId="{FC6B817C-5B9C-AE42-9182-00657871ED49}" destId="{26F7B1F9-9657-3F4D-A2E7-7EDAD4992B5A}" srcOrd="0" destOrd="0" presId="urn:microsoft.com/office/officeart/2005/8/layout/cycle2"/>
    <dgm:cxn modelId="{BFDE0C0F-2255-A04E-9BF5-D543718306FB}" type="presOf" srcId="{19B063C0-0C4A-E944-B462-987618DE2D32}" destId="{0496FAE1-5E2F-AD40-8F9F-A6A9C8C22792}" srcOrd="0" destOrd="0" presId="urn:microsoft.com/office/officeart/2005/8/layout/cycle2"/>
    <dgm:cxn modelId="{2DA65FB9-F6C2-9F40-91E8-C0B6CF9F77C2}" srcId="{FC6B817C-5B9C-AE42-9182-00657871ED49}" destId="{9B9E1908-D0E6-5B47-A38D-9705BADECD65}" srcOrd="1" destOrd="0" parTransId="{5332648E-422E-3B41-BCD9-59E4DCB569A5}" sibTransId="{E8692313-D20C-5D4E-8D27-966B0848E02E}"/>
    <dgm:cxn modelId="{36BBE937-4637-1C47-9E9E-B1D254DBDA3D}" type="presParOf" srcId="{26F7B1F9-9657-3F4D-A2E7-7EDAD4992B5A}" destId="{1FDDDE73-E144-CC42-B945-9691DD02BD02}" srcOrd="0" destOrd="0" presId="urn:microsoft.com/office/officeart/2005/8/layout/cycle2"/>
    <dgm:cxn modelId="{2F9B32DD-F25A-6448-B547-EDB636B01462}" type="presParOf" srcId="{26F7B1F9-9657-3F4D-A2E7-7EDAD4992B5A}" destId="{355FB6E6-71AF-2C49-8B2A-CE2E08357F0D}" srcOrd="1" destOrd="0" presId="urn:microsoft.com/office/officeart/2005/8/layout/cycle2"/>
    <dgm:cxn modelId="{6D23D277-3273-0E4B-8F4A-09B1B9BF3192}" type="presParOf" srcId="{355FB6E6-71AF-2C49-8B2A-CE2E08357F0D}" destId="{BC79434C-9321-7946-A335-1F89009699D7}" srcOrd="0" destOrd="0" presId="urn:microsoft.com/office/officeart/2005/8/layout/cycle2"/>
    <dgm:cxn modelId="{BE94600D-0B65-6644-9B76-27EC2901C7B7}" type="presParOf" srcId="{26F7B1F9-9657-3F4D-A2E7-7EDAD4992B5A}" destId="{4A5E38A9-3205-DE4C-9D87-E4C30F7D4E89}" srcOrd="2" destOrd="0" presId="urn:microsoft.com/office/officeart/2005/8/layout/cycle2"/>
    <dgm:cxn modelId="{FB2D0064-1B06-814F-856B-E8411B1A3081}" type="presParOf" srcId="{26F7B1F9-9657-3F4D-A2E7-7EDAD4992B5A}" destId="{5BF06162-41E1-104C-B020-FD36BFF970A8}" srcOrd="3" destOrd="0" presId="urn:microsoft.com/office/officeart/2005/8/layout/cycle2"/>
    <dgm:cxn modelId="{902DC7F3-B824-0D4E-9620-5B0A45A38208}" type="presParOf" srcId="{5BF06162-41E1-104C-B020-FD36BFF970A8}" destId="{9AEF97A3-77C2-E746-8CE4-0E54CC3E822E}" srcOrd="0" destOrd="0" presId="urn:microsoft.com/office/officeart/2005/8/layout/cycle2"/>
    <dgm:cxn modelId="{3B1A50CA-3862-BC4C-8554-9C68F946FCB9}" type="presParOf" srcId="{26F7B1F9-9657-3F4D-A2E7-7EDAD4992B5A}" destId="{65799790-8D70-5F48-B6A9-5C5A4F6E3627}" srcOrd="4" destOrd="0" presId="urn:microsoft.com/office/officeart/2005/8/layout/cycle2"/>
    <dgm:cxn modelId="{EEE862EB-E969-604E-9006-598CA1BE09CB}" type="presParOf" srcId="{26F7B1F9-9657-3F4D-A2E7-7EDAD4992B5A}" destId="{28EAD469-D3AB-4B4A-BF4F-C68EB97AC481}" srcOrd="5" destOrd="0" presId="urn:microsoft.com/office/officeart/2005/8/layout/cycle2"/>
    <dgm:cxn modelId="{46E5B7E8-2591-5140-AA23-6649CA1B88FD}" type="presParOf" srcId="{28EAD469-D3AB-4B4A-BF4F-C68EB97AC481}" destId="{BB47B354-48E0-D24C-8410-9D0AF7751506}" srcOrd="0" destOrd="0" presId="urn:microsoft.com/office/officeart/2005/8/layout/cycle2"/>
    <dgm:cxn modelId="{4B58D378-A569-5F46-8E25-4EAC8FCC20AE}" type="presParOf" srcId="{26F7B1F9-9657-3F4D-A2E7-7EDAD4992B5A}" destId="{8DFE3177-72B1-9846-845E-AF2BF398AF77}" srcOrd="6" destOrd="0" presId="urn:microsoft.com/office/officeart/2005/8/layout/cycle2"/>
    <dgm:cxn modelId="{F8DBF407-8052-2443-A935-57D3CAF070A4}" type="presParOf" srcId="{26F7B1F9-9657-3F4D-A2E7-7EDAD4992B5A}" destId="{BF97BD29-7C9B-644A-86E0-8313965698C1}" srcOrd="7" destOrd="0" presId="urn:microsoft.com/office/officeart/2005/8/layout/cycle2"/>
    <dgm:cxn modelId="{39E0FA51-62A6-EF4F-82BA-408A8270A358}" type="presParOf" srcId="{BF97BD29-7C9B-644A-86E0-8313965698C1}" destId="{99219A0F-CFC7-BC45-8118-FEF28B26375D}" srcOrd="0" destOrd="0" presId="urn:microsoft.com/office/officeart/2005/8/layout/cycle2"/>
    <dgm:cxn modelId="{3BFFB521-CBFE-7946-9A09-82C2B1EFF10E}" type="presParOf" srcId="{26F7B1F9-9657-3F4D-A2E7-7EDAD4992B5A}" destId="{0496FAE1-5E2F-AD40-8F9F-A6A9C8C22792}" srcOrd="8" destOrd="0" presId="urn:microsoft.com/office/officeart/2005/8/layout/cycle2"/>
    <dgm:cxn modelId="{2F53B6F0-F20D-4E43-BD9D-DAF4EAB9A8F1}" type="presParOf" srcId="{26F7B1F9-9657-3F4D-A2E7-7EDAD4992B5A}" destId="{390CAF0D-8991-0E4B-8BB2-337B9B1CFD63}" srcOrd="9" destOrd="0" presId="urn:microsoft.com/office/officeart/2005/8/layout/cycle2"/>
    <dgm:cxn modelId="{0F51B7C7-0BE5-1E45-A140-F780ABAFC970}" type="presParOf" srcId="{390CAF0D-8991-0E4B-8BB2-337B9B1CFD63}" destId="{83DB1E00-886D-C74E-91E8-1190F079AFC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BE5208-B97D-464D-A5F2-540D15473A35}" type="doc">
      <dgm:prSet loTypeId="urn:microsoft.com/office/officeart/2005/8/layout/equation2" loCatId="relationship" qsTypeId="urn:microsoft.com/office/officeart/2005/8/quickstyle/simple4" qsCatId="simple" csTypeId="urn:microsoft.com/office/officeart/2005/8/colors/accent1_2" csCatId="accent1" phldr="1"/>
      <dgm:spPr/>
    </dgm:pt>
    <dgm:pt modelId="{E8DBD2F1-7897-014E-95DA-7505D9F44DA9}">
      <dgm:prSet phldrT="[Text]"/>
      <dgm:spPr/>
      <dgm:t>
        <a:bodyPr/>
        <a:lstStyle/>
        <a:p>
          <a:r>
            <a:rPr lang="en-US" dirty="0" smtClean="0"/>
            <a:t>What data is important</a:t>
          </a:r>
          <a:endParaRPr lang="en-US" dirty="0"/>
        </a:p>
      </dgm:t>
    </dgm:pt>
    <dgm:pt modelId="{E15F63BA-725D-E946-B4CB-FE3E2B588524}" type="parTrans" cxnId="{5D7FB887-1A60-1A4A-ACBC-412D9BA31A80}">
      <dgm:prSet/>
      <dgm:spPr/>
      <dgm:t>
        <a:bodyPr/>
        <a:lstStyle/>
        <a:p>
          <a:endParaRPr lang="en-US"/>
        </a:p>
      </dgm:t>
    </dgm:pt>
    <dgm:pt modelId="{C6D21F81-A4B4-B44B-A2E8-8552FB7F82EC}" type="sibTrans" cxnId="{5D7FB887-1A60-1A4A-ACBC-412D9BA31A80}">
      <dgm:prSet/>
      <dgm:spPr/>
      <dgm:t>
        <a:bodyPr/>
        <a:lstStyle/>
        <a:p>
          <a:endParaRPr lang="en-US"/>
        </a:p>
      </dgm:t>
    </dgm:pt>
    <dgm:pt modelId="{B5984643-8035-344B-9BFD-1443F995B9FE}">
      <dgm:prSet phldrT="[Text]"/>
      <dgm:spPr/>
      <dgm:t>
        <a:bodyPr/>
        <a:lstStyle/>
        <a:p>
          <a:r>
            <a:rPr lang="en-US" dirty="0" smtClean="0"/>
            <a:t>Who uses this data?</a:t>
          </a:r>
          <a:endParaRPr lang="en-US" dirty="0"/>
        </a:p>
      </dgm:t>
    </dgm:pt>
    <dgm:pt modelId="{D04B4A4A-FC63-ED4B-8FA7-8F65D6306C01}" type="parTrans" cxnId="{935FB0B3-E190-4B42-973F-28811B0331D7}">
      <dgm:prSet/>
      <dgm:spPr/>
      <dgm:t>
        <a:bodyPr/>
        <a:lstStyle/>
        <a:p>
          <a:endParaRPr lang="en-US"/>
        </a:p>
      </dgm:t>
    </dgm:pt>
    <dgm:pt modelId="{F60B04A7-3E62-8E49-8F54-EECD027867C7}" type="sibTrans" cxnId="{935FB0B3-E190-4B42-973F-28811B0331D7}">
      <dgm:prSet/>
      <dgm:spPr/>
      <dgm:t>
        <a:bodyPr/>
        <a:lstStyle/>
        <a:p>
          <a:endParaRPr lang="en-US"/>
        </a:p>
      </dgm:t>
    </dgm:pt>
    <dgm:pt modelId="{36E3DF4E-9C7C-1D49-B085-0C260BC42116}">
      <dgm:prSet phldrT="[Text]"/>
      <dgm:spPr/>
      <dgm:t>
        <a:bodyPr/>
        <a:lstStyle/>
        <a:p>
          <a:r>
            <a:rPr lang="en-US" dirty="0" smtClean="0"/>
            <a:t>Make Key Decisions</a:t>
          </a:r>
          <a:endParaRPr lang="en-US" dirty="0"/>
        </a:p>
      </dgm:t>
    </dgm:pt>
    <dgm:pt modelId="{D7B7839F-0EA3-3C41-90F6-EAB539548701}" type="parTrans" cxnId="{F632DDD9-56AF-9B4A-A7B1-5111AFF01FC2}">
      <dgm:prSet/>
      <dgm:spPr/>
      <dgm:t>
        <a:bodyPr/>
        <a:lstStyle/>
        <a:p>
          <a:endParaRPr lang="en-US"/>
        </a:p>
      </dgm:t>
    </dgm:pt>
    <dgm:pt modelId="{596319BD-8102-9F41-A627-EE5EAF38D714}" type="sibTrans" cxnId="{F632DDD9-56AF-9B4A-A7B1-5111AFF01FC2}">
      <dgm:prSet/>
      <dgm:spPr/>
      <dgm:t>
        <a:bodyPr/>
        <a:lstStyle/>
        <a:p>
          <a:endParaRPr lang="en-US"/>
        </a:p>
      </dgm:t>
    </dgm:pt>
    <dgm:pt modelId="{5C65AF0C-927D-2348-9B34-BB2E607A0D21}">
      <dgm:prSet phldrT="[Text]"/>
      <dgm:spPr/>
      <dgm:t>
        <a:bodyPr/>
        <a:lstStyle/>
        <a:p>
          <a:r>
            <a:rPr lang="en-US" dirty="0" smtClean="0"/>
            <a:t>How is this data utilized?</a:t>
          </a:r>
          <a:endParaRPr lang="en-US" dirty="0"/>
        </a:p>
      </dgm:t>
    </dgm:pt>
    <dgm:pt modelId="{935AE5BD-980F-0E45-B626-1E238BD7CCB8}" type="parTrans" cxnId="{4EC7D7A4-AD74-E84D-A7C8-E6D764EBD407}">
      <dgm:prSet/>
      <dgm:spPr/>
      <dgm:t>
        <a:bodyPr/>
        <a:lstStyle/>
        <a:p>
          <a:endParaRPr lang="en-US"/>
        </a:p>
      </dgm:t>
    </dgm:pt>
    <dgm:pt modelId="{0FB927BC-693F-F246-BA08-447C74D3F0E7}" type="sibTrans" cxnId="{4EC7D7A4-AD74-E84D-A7C8-E6D764EBD407}">
      <dgm:prSet/>
      <dgm:spPr/>
      <dgm:t>
        <a:bodyPr/>
        <a:lstStyle/>
        <a:p>
          <a:endParaRPr lang="en-US"/>
        </a:p>
      </dgm:t>
    </dgm:pt>
    <dgm:pt modelId="{C89C0616-03EF-3247-A77F-17F674D9889F}">
      <dgm:prSet phldrT="[Text]"/>
      <dgm:spPr/>
      <dgm:t>
        <a:bodyPr/>
        <a:lstStyle/>
        <a:p>
          <a:r>
            <a:rPr lang="en-US" dirty="0" smtClean="0"/>
            <a:t>Provide Comparisons</a:t>
          </a:r>
          <a:endParaRPr lang="en-US" dirty="0"/>
        </a:p>
      </dgm:t>
    </dgm:pt>
    <dgm:pt modelId="{C765E5A2-310E-4B4E-9B7B-1A121BE3C617}" type="parTrans" cxnId="{23329740-A028-0B48-948D-163DEC951C60}">
      <dgm:prSet/>
      <dgm:spPr/>
      <dgm:t>
        <a:bodyPr/>
        <a:lstStyle/>
        <a:p>
          <a:endParaRPr lang="en-US"/>
        </a:p>
      </dgm:t>
    </dgm:pt>
    <dgm:pt modelId="{3691554A-CD48-FE4E-BC19-8D5AB51930C4}" type="sibTrans" cxnId="{23329740-A028-0B48-948D-163DEC951C60}">
      <dgm:prSet/>
      <dgm:spPr/>
      <dgm:t>
        <a:bodyPr/>
        <a:lstStyle/>
        <a:p>
          <a:endParaRPr lang="en-US"/>
        </a:p>
      </dgm:t>
    </dgm:pt>
    <dgm:pt modelId="{DBF07CF9-1F4D-9A49-81E4-16B46C8097FD}">
      <dgm:prSet phldrT="[Text]"/>
      <dgm:spPr/>
      <dgm:t>
        <a:bodyPr/>
        <a:lstStyle/>
        <a:p>
          <a:r>
            <a:rPr lang="en-US" dirty="0" smtClean="0"/>
            <a:t>Identify Gaps/Problems</a:t>
          </a:r>
          <a:endParaRPr lang="en-US" dirty="0"/>
        </a:p>
      </dgm:t>
    </dgm:pt>
    <dgm:pt modelId="{31EF2BAC-C89A-2149-BF46-0721C3891853}" type="parTrans" cxnId="{B62D4D8D-40C5-1643-85D5-6419BD1B0BA8}">
      <dgm:prSet/>
      <dgm:spPr/>
      <dgm:t>
        <a:bodyPr/>
        <a:lstStyle/>
        <a:p>
          <a:endParaRPr lang="en-US"/>
        </a:p>
      </dgm:t>
    </dgm:pt>
    <dgm:pt modelId="{2D55E593-9635-6F44-8684-28BB24B3EC0A}" type="sibTrans" cxnId="{B62D4D8D-40C5-1643-85D5-6419BD1B0BA8}">
      <dgm:prSet/>
      <dgm:spPr/>
      <dgm:t>
        <a:bodyPr/>
        <a:lstStyle/>
        <a:p>
          <a:endParaRPr lang="en-US"/>
        </a:p>
      </dgm:t>
    </dgm:pt>
    <dgm:pt modelId="{F10043BC-D009-114E-B9A7-94A783D1DA1B}">
      <dgm:prSet phldrT="[Text]"/>
      <dgm:spPr/>
      <dgm:t>
        <a:bodyPr/>
        <a:lstStyle/>
        <a:p>
          <a:r>
            <a:rPr lang="en-US" dirty="0" smtClean="0"/>
            <a:t>Assess direction</a:t>
          </a:r>
          <a:endParaRPr lang="en-US" dirty="0"/>
        </a:p>
      </dgm:t>
    </dgm:pt>
    <dgm:pt modelId="{BEA89127-535D-F743-B929-3AC531CA56FC}" type="parTrans" cxnId="{6954CD11-D2E2-9542-9D08-74239F2DAD7D}">
      <dgm:prSet/>
      <dgm:spPr/>
      <dgm:t>
        <a:bodyPr/>
        <a:lstStyle/>
        <a:p>
          <a:endParaRPr lang="en-US"/>
        </a:p>
      </dgm:t>
    </dgm:pt>
    <dgm:pt modelId="{211CC372-608B-7F46-A731-EDF59DE7589A}" type="sibTrans" cxnId="{6954CD11-D2E2-9542-9D08-74239F2DAD7D}">
      <dgm:prSet/>
      <dgm:spPr/>
      <dgm:t>
        <a:bodyPr/>
        <a:lstStyle/>
        <a:p>
          <a:endParaRPr lang="en-US"/>
        </a:p>
      </dgm:t>
    </dgm:pt>
    <dgm:pt modelId="{1E4ADD1D-BA12-624B-8179-76F60E688C54}">
      <dgm:prSet phldrT="[Text]"/>
      <dgm:spPr/>
      <dgm:t>
        <a:bodyPr/>
        <a:lstStyle/>
        <a:p>
          <a:r>
            <a:rPr lang="en-US" dirty="0" smtClean="0"/>
            <a:t>Measure impact of change</a:t>
          </a:r>
          <a:endParaRPr lang="en-US" dirty="0"/>
        </a:p>
      </dgm:t>
    </dgm:pt>
    <dgm:pt modelId="{28FBC03D-290E-9346-B6F3-AB64B25FDF7E}" type="parTrans" cxnId="{E7D38284-397C-9E40-8E90-55AA9618C6DD}">
      <dgm:prSet/>
      <dgm:spPr/>
      <dgm:t>
        <a:bodyPr/>
        <a:lstStyle/>
        <a:p>
          <a:endParaRPr lang="en-US"/>
        </a:p>
      </dgm:t>
    </dgm:pt>
    <dgm:pt modelId="{CADF17E1-7D36-E845-8649-700214AF31A0}" type="sibTrans" cxnId="{E7D38284-397C-9E40-8E90-55AA9618C6DD}">
      <dgm:prSet/>
      <dgm:spPr/>
      <dgm:t>
        <a:bodyPr/>
        <a:lstStyle/>
        <a:p>
          <a:endParaRPr lang="en-US"/>
        </a:p>
      </dgm:t>
    </dgm:pt>
    <dgm:pt modelId="{0813D867-6B58-674C-B334-6193D95B0A36}" type="pres">
      <dgm:prSet presAssocID="{81BE5208-B97D-464D-A5F2-540D15473A35}" presName="Name0" presStyleCnt="0">
        <dgm:presLayoutVars>
          <dgm:dir/>
          <dgm:resizeHandles val="exact"/>
        </dgm:presLayoutVars>
      </dgm:prSet>
      <dgm:spPr/>
    </dgm:pt>
    <dgm:pt modelId="{DB65D89A-13A1-234D-A19A-39D299EEA735}" type="pres">
      <dgm:prSet presAssocID="{81BE5208-B97D-464D-A5F2-540D15473A35}" presName="vNodes" presStyleCnt="0"/>
      <dgm:spPr/>
    </dgm:pt>
    <dgm:pt modelId="{805F95F2-BD4A-0C4C-86E1-8DC633680CF4}" type="pres">
      <dgm:prSet presAssocID="{E8DBD2F1-7897-014E-95DA-7505D9F44DA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30CC7-BBEC-6E43-8549-04F25D7E3FB4}" type="pres">
      <dgm:prSet presAssocID="{C6D21F81-A4B4-B44B-A2E8-8552FB7F82EC}" presName="spacerT" presStyleCnt="0"/>
      <dgm:spPr/>
    </dgm:pt>
    <dgm:pt modelId="{F37B7B30-7B9D-F544-A05F-36321CE10793}" type="pres">
      <dgm:prSet presAssocID="{C6D21F81-A4B4-B44B-A2E8-8552FB7F82E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DF3E69E-3FBB-984F-808A-66DDA3EFC472}" type="pres">
      <dgm:prSet presAssocID="{C6D21F81-A4B4-B44B-A2E8-8552FB7F82EC}" presName="spacerB" presStyleCnt="0"/>
      <dgm:spPr/>
    </dgm:pt>
    <dgm:pt modelId="{D1869272-30F1-AC40-B62F-A9BDD77CE90B}" type="pres">
      <dgm:prSet presAssocID="{B5984643-8035-344B-9BFD-1443F995B9F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8DD7A-DC3A-A440-A2CA-0D706D27E1C3}" type="pres">
      <dgm:prSet presAssocID="{F60B04A7-3E62-8E49-8F54-EECD027867C7}" presName="spacerT" presStyleCnt="0"/>
      <dgm:spPr/>
    </dgm:pt>
    <dgm:pt modelId="{F08E40FA-CA7C-4344-BC91-83C8E6732051}" type="pres">
      <dgm:prSet presAssocID="{F60B04A7-3E62-8E49-8F54-EECD027867C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B4EDD0E-DD21-C14B-BD92-FEF8894F4F28}" type="pres">
      <dgm:prSet presAssocID="{F60B04A7-3E62-8E49-8F54-EECD027867C7}" presName="spacerB" presStyleCnt="0"/>
      <dgm:spPr/>
    </dgm:pt>
    <dgm:pt modelId="{BDF151C1-54C0-324C-BA97-797DBB4A196C}" type="pres">
      <dgm:prSet presAssocID="{5C65AF0C-927D-2348-9B34-BB2E607A0D2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4B662-C673-2444-9E31-2D11D57F2DEE}" type="pres">
      <dgm:prSet presAssocID="{81BE5208-B97D-464D-A5F2-540D15473A35}" presName="sibTransLast" presStyleLbl="sibTrans2D1" presStyleIdx="2" presStyleCnt="3"/>
      <dgm:spPr/>
      <dgm:t>
        <a:bodyPr/>
        <a:lstStyle/>
        <a:p>
          <a:endParaRPr lang="en-US"/>
        </a:p>
      </dgm:t>
    </dgm:pt>
    <dgm:pt modelId="{98DC284B-E0E0-FD44-BE73-2E41760B8AF9}" type="pres">
      <dgm:prSet presAssocID="{81BE5208-B97D-464D-A5F2-540D15473A3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4FF37CA-6BC2-7443-960C-728A5CA86932}" type="pres">
      <dgm:prSet presAssocID="{81BE5208-B97D-464D-A5F2-540D15473A35}" presName="lastNode" presStyleLbl="node1" presStyleIdx="3" presStyleCnt="4" custScaleX="199302" custScaleY="168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2D4D8D-40C5-1643-85D5-6419BD1B0BA8}" srcId="{36E3DF4E-9C7C-1D49-B085-0C260BC42116}" destId="{DBF07CF9-1F4D-9A49-81E4-16B46C8097FD}" srcOrd="1" destOrd="0" parTransId="{31EF2BAC-C89A-2149-BF46-0721C3891853}" sibTransId="{2D55E593-9635-6F44-8684-28BB24B3EC0A}"/>
    <dgm:cxn modelId="{FAB6A4E9-F6C8-7249-8003-4FB167632FD9}" type="presOf" srcId="{0FB927BC-693F-F246-BA08-447C74D3F0E7}" destId="{98DC284B-E0E0-FD44-BE73-2E41760B8AF9}" srcOrd="1" destOrd="0" presId="urn:microsoft.com/office/officeart/2005/8/layout/equation2"/>
    <dgm:cxn modelId="{E739A82B-F81E-8642-BAC9-E7D11FC83E96}" type="presOf" srcId="{C89C0616-03EF-3247-A77F-17F674D9889F}" destId="{14FF37CA-6BC2-7443-960C-728A5CA86932}" srcOrd="0" destOrd="1" presId="urn:microsoft.com/office/officeart/2005/8/layout/equation2"/>
    <dgm:cxn modelId="{FAEF8392-9361-7F4B-992C-6FC32D52BB97}" type="presOf" srcId="{DBF07CF9-1F4D-9A49-81E4-16B46C8097FD}" destId="{14FF37CA-6BC2-7443-960C-728A5CA86932}" srcOrd="0" destOrd="2" presId="urn:microsoft.com/office/officeart/2005/8/layout/equation2"/>
    <dgm:cxn modelId="{B9388A8A-7053-6C4D-A184-66300762002A}" type="presOf" srcId="{F10043BC-D009-114E-B9A7-94A783D1DA1B}" destId="{14FF37CA-6BC2-7443-960C-728A5CA86932}" srcOrd="0" destOrd="3" presId="urn:microsoft.com/office/officeart/2005/8/layout/equation2"/>
    <dgm:cxn modelId="{5D7FB887-1A60-1A4A-ACBC-412D9BA31A80}" srcId="{81BE5208-B97D-464D-A5F2-540D15473A35}" destId="{E8DBD2F1-7897-014E-95DA-7505D9F44DA9}" srcOrd="0" destOrd="0" parTransId="{E15F63BA-725D-E946-B4CB-FE3E2B588524}" sibTransId="{C6D21F81-A4B4-B44B-A2E8-8552FB7F82EC}"/>
    <dgm:cxn modelId="{CA98E43D-046F-C94E-B933-F758C4DD1837}" type="presOf" srcId="{36E3DF4E-9C7C-1D49-B085-0C260BC42116}" destId="{14FF37CA-6BC2-7443-960C-728A5CA86932}" srcOrd="0" destOrd="0" presId="urn:microsoft.com/office/officeart/2005/8/layout/equation2"/>
    <dgm:cxn modelId="{494C7078-9DE1-F845-962A-8ABBA1AA4F43}" type="presOf" srcId="{B5984643-8035-344B-9BFD-1443F995B9FE}" destId="{D1869272-30F1-AC40-B62F-A9BDD77CE90B}" srcOrd="0" destOrd="0" presId="urn:microsoft.com/office/officeart/2005/8/layout/equation2"/>
    <dgm:cxn modelId="{F632DDD9-56AF-9B4A-A7B1-5111AFF01FC2}" srcId="{81BE5208-B97D-464D-A5F2-540D15473A35}" destId="{36E3DF4E-9C7C-1D49-B085-0C260BC42116}" srcOrd="3" destOrd="0" parTransId="{D7B7839F-0EA3-3C41-90F6-EAB539548701}" sibTransId="{596319BD-8102-9F41-A627-EE5EAF38D714}"/>
    <dgm:cxn modelId="{E7D38284-397C-9E40-8E90-55AA9618C6DD}" srcId="{36E3DF4E-9C7C-1D49-B085-0C260BC42116}" destId="{1E4ADD1D-BA12-624B-8179-76F60E688C54}" srcOrd="3" destOrd="0" parTransId="{28FBC03D-290E-9346-B6F3-AB64B25FDF7E}" sibTransId="{CADF17E1-7D36-E845-8649-700214AF31A0}"/>
    <dgm:cxn modelId="{23329740-A028-0B48-948D-163DEC951C60}" srcId="{36E3DF4E-9C7C-1D49-B085-0C260BC42116}" destId="{C89C0616-03EF-3247-A77F-17F674D9889F}" srcOrd="0" destOrd="0" parTransId="{C765E5A2-310E-4B4E-9B7B-1A121BE3C617}" sibTransId="{3691554A-CD48-FE4E-BC19-8D5AB51930C4}"/>
    <dgm:cxn modelId="{AD9CE1D3-2A99-5441-AF2A-242691BF915B}" type="presOf" srcId="{5C65AF0C-927D-2348-9B34-BB2E607A0D21}" destId="{BDF151C1-54C0-324C-BA97-797DBB4A196C}" srcOrd="0" destOrd="0" presId="urn:microsoft.com/office/officeart/2005/8/layout/equation2"/>
    <dgm:cxn modelId="{6954CD11-D2E2-9542-9D08-74239F2DAD7D}" srcId="{36E3DF4E-9C7C-1D49-B085-0C260BC42116}" destId="{F10043BC-D009-114E-B9A7-94A783D1DA1B}" srcOrd="2" destOrd="0" parTransId="{BEA89127-535D-F743-B929-3AC531CA56FC}" sibTransId="{211CC372-608B-7F46-A731-EDF59DE7589A}"/>
    <dgm:cxn modelId="{DF1B86ED-4DB7-FC4C-86B3-6601FD657C8B}" type="presOf" srcId="{81BE5208-B97D-464D-A5F2-540D15473A35}" destId="{0813D867-6B58-674C-B334-6193D95B0A36}" srcOrd="0" destOrd="0" presId="urn:microsoft.com/office/officeart/2005/8/layout/equation2"/>
    <dgm:cxn modelId="{93EDECEF-B1F4-BE45-906B-F48AB7C66207}" type="presOf" srcId="{C6D21F81-A4B4-B44B-A2E8-8552FB7F82EC}" destId="{F37B7B30-7B9D-F544-A05F-36321CE10793}" srcOrd="0" destOrd="0" presId="urn:microsoft.com/office/officeart/2005/8/layout/equation2"/>
    <dgm:cxn modelId="{77CB17DE-D8BA-3846-ADC8-77222B96CC1D}" type="presOf" srcId="{1E4ADD1D-BA12-624B-8179-76F60E688C54}" destId="{14FF37CA-6BC2-7443-960C-728A5CA86932}" srcOrd="0" destOrd="4" presId="urn:microsoft.com/office/officeart/2005/8/layout/equation2"/>
    <dgm:cxn modelId="{935FB0B3-E190-4B42-973F-28811B0331D7}" srcId="{81BE5208-B97D-464D-A5F2-540D15473A35}" destId="{B5984643-8035-344B-9BFD-1443F995B9FE}" srcOrd="1" destOrd="0" parTransId="{D04B4A4A-FC63-ED4B-8FA7-8F65D6306C01}" sibTransId="{F60B04A7-3E62-8E49-8F54-EECD027867C7}"/>
    <dgm:cxn modelId="{445F13A4-96AF-4D4A-ACB3-5A47B61755F6}" type="presOf" srcId="{0FB927BC-693F-F246-BA08-447C74D3F0E7}" destId="{8FF4B662-C673-2444-9E31-2D11D57F2DEE}" srcOrd="0" destOrd="0" presId="urn:microsoft.com/office/officeart/2005/8/layout/equation2"/>
    <dgm:cxn modelId="{D733F209-E200-2C43-A07E-AAFBF55E589F}" type="presOf" srcId="{F60B04A7-3E62-8E49-8F54-EECD027867C7}" destId="{F08E40FA-CA7C-4344-BC91-83C8E6732051}" srcOrd="0" destOrd="0" presId="urn:microsoft.com/office/officeart/2005/8/layout/equation2"/>
    <dgm:cxn modelId="{26FDAC02-F09E-FE43-8280-A56CC798CE6F}" type="presOf" srcId="{E8DBD2F1-7897-014E-95DA-7505D9F44DA9}" destId="{805F95F2-BD4A-0C4C-86E1-8DC633680CF4}" srcOrd="0" destOrd="0" presId="urn:microsoft.com/office/officeart/2005/8/layout/equation2"/>
    <dgm:cxn modelId="{4EC7D7A4-AD74-E84D-A7C8-E6D764EBD407}" srcId="{81BE5208-B97D-464D-A5F2-540D15473A35}" destId="{5C65AF0C-927D-2348-9B34-BB2E607A0D21}" srcOrd="2" destOrd="0" parTransId="{935AE5BD-980F-0E45-B626-1E238BD7CCB8}" sibTransId="{0FB927BC-693F-F246-BA08-447C74D3F0E7}"/>
    <dgm:cxn modelId="{FC82F73C-2249-B748-99CC-BC07083B6843}" type="presParOf" srcId="{0813D867-6B58-674C-B334-6193D95B0A36}" destId="{DB65D89A-13A1-234D-A19A-39D299EEA735}" srcOrd="0" destOrd="0" presId="urn:microsoft.com/office/officeart/2005/8/layout/equation2"/>
    <dgm:cxn modelId="{095074FC-07B5-B247-A69A-03D01CB15D84}" type="presParOf" srcId="{DB65D89A-13A1-234D-A19A-39D299EEA735}" destId="{805F95F2-BD4A-0C4C-86E1-8DC633680CF4}" srcOrd="0" destOrd="0" presId="urn:microsoft.com/office/officeart/2005/8/layout/equation2"/>
    <dgm:cxn modelId="{E6021A10-635E-1F44-BAE6-74F635D26BCF}" type="presParOf" srcId="{DB65D89A-13A1-234D-A19A-39D299EEA735}" destId="{9C130CC7-BBEC-6E43-8549-04F25D7E3FB4}" srcOrd="1" destOrd="0" presId="urn:microsoft.com/office/officeart/2005/8/layout/equation2"/>
    <dgm:cxn modelId="{BAD03FED-E083-F942-84EE-5D2D97675532}" type="presParOf" srcId="{DB65D89A-13A1-234D-A19A-39D299EEA735}" destId="{F37B7B30-7B9D-F544-A05F-36321CE10793}" srcOrd="2" destOrd="0" presId="urn:microsoft.com/office/officeart/2005/8/layout/equation2"/>
    <dgm:cxn modelId="{81A7A86B-4C11-7841-AB07-CB8155DBADD5}" type="presParOf" srcId="{DB65D89A-13A1-234D-A19A-39D299EEA735}" destId="{7DF3E69E-3FBB-984F-808A-66DDA3EFC472}" srcOrd="3" destOrd="0" presId="urn:microsoft.com/office/officeart/2005/8/layout/equation2"/>
    <dgm:cxn modelId="{F881F8F8-A5BF-4C4B-A85E-1A751E1E1F75}" type="presParOf" srcId="{DB65D89A-13A1-234D-A19A-39D299EEA735}" destId="{D1869272-30F1-AC40-B62F-A9BDD77CE90B}" srcOrd="4" destOrd="0" presId="urn:microsoft.com/office/officeart/2005/8/layout/equation2"/>
    <dgm:cxn modelId="{878BE224-6768-4446-8FE3-24FC996C510A}" type="presParOf" srcId="{DB65D89A-13A1-234D-A19A-39D299EEA735}" destId="{2FC8DD7A-DC3A-A440-A2CA-0D706D27E1C3}" srcOrd="5" destOrd="0" presId="urn:microsoft.com/office/officeart/2005/8/layout/equation2"/>
    <dgm:cxn modelId="{1098EE17-2ACB-544B-8C13-9B0B43048CBC}" type="presParOf" srcId="{DB65D89A-13A1-234D-A19A-39D299EEA735}" destId="{F08E40FA-CA7C-4344-BC91-83C8E6732051}" srcOrd="6" destOrd="0" presId="urn:microsoft.com/office/officeart/2005/8/layout/equation2"/>
    <dgm:cxn modelId="{058D3280-1918-8F46-9653-78A84255F2CD}" type="presParOf" srcId="{DB65D89A-13A1-234D-A19A-39D299EEA735}" destId="{CB4EDD0E-DD21-C14B-BD92-FEF8894F4F28}" srcOrd="7" destOrd="0" presId="urn:microsoft.com/office/officeart/2005/8/layout/equation2"/>
    <dgm:cxn modelId="{E7D22DDF-3573-2E4A-9F8D-2238826A8C04}" type="presParOf" srcId="{DB65D89A-13A1-234D-A19A-39D299EEA735}" destId="{BDF151C1-54C0-324C-BA97-797DBB4A196C}" srcOrd="8" destOrd="0" presId="urn:microsoft.com/office/officeart/2005/8/layout/equation2"/>
    <dgm:cxn modelId="{C6B84406-F6E2-854D-A6E5-7C6EFC5E1796}" type="presParOf" srcId="{0813D867-6B58-674C-B334-6193D95B0A36}" destId="{8FF4B662-C673-2444-9E31-2D11D57F2DEE}" srcOrd="1" destOrd="0" presId="urn:microsoft.com/office/officeart/2005/8/layout/equation2"/>
    <dgm:cxn modelId="{93901133-D41A-3A4B-BE3C-86F64F6B605D}" type="presParOf" srcId="{8FF4B662-C673-2444-9E31-2D11D57F2DEE}" destId="{98DC284B-E0E0-FD44-BE73-2E41760B8AF9}" srcOrd="0" destOrd="0" presId="urn:microsoft.com/office/officeart/2005/8/layout/equation2"/>
    <dgm:cxn modelId="{49AF4C98-5B76-9947-A8FF-7F47CDDD7273}" type="presParOf" srcId="{0813D867-6B58-674C-B334-6193D95B0A36}" destId="{14FF37CA-6BC2-7443-960C-728A5CA8693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DDE73-E144-CC42-B945-9691DD02BD02}">
      <dsp:nvSpPr>
        <dsp:cNvPr id="0" name=""/>
        <dsp:cNvSpPr/>
      </dsp:nvSpPr>
      <dsp:spPr>
        <a:xfrm>
          <a:off x="2434828" y="401"/>
          <a:ext cx="1226343" cy="12263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How does Data</a:t>
          </a:r>
          <a:endParaRPr lang="en-US" sz="1500" kern="1200" dirty="0"/>
        </a:p>
      </dsp:txBody>
      <dsp:txXfrm>
        <a:off x="2614422" y="179995"/>
        <a:ext cx="867155" cy="867155"/>
      </dsp:txXfrm>
    </dsp:sp>
    <dsp:sp modelId="{355FB6E6-71AF-2C49-8B2A-CE2E08357F0D}">
      <dsp:nvSpPr>
        <dsp:cNvPr id="0" name=""/>
        <dsp:cNvSpPr/>
      </dsp:nvSpPr>
      <dsp:spPr>
        <a:xfrm rot="2160000">
          <a:off x="3622675" y="942976"/>
          <a:ext cx="327092" cy="413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632045" y="996915"/>
        <a:ext cx="228964" cy="248335"/>
      </dsp:txXfrm>
    </dsp:sp>
    <dsp:sp modelId="{4A5E38A9-3205-DE4C-9D87-E4C30F7D4E89}">
      <dsp:nvSpPr>
        <dsp:cNvPr id="0" name=""/>
        <dsp:cNvSpPr/>
      </dsp:nvSpPr>
      <dsp:spPr>
        <a:xfrm>
          <a:off x="3926250" y="1083982"/>
          <a:ext cx="1226343" cy="12263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Influence the Aim</a:t>
          </a:r>
          <a:endParaRPr lang="en-US" sz="1500" kern="1200" dirty="0"/>
        </a:p>
      </dsp:txBody>
      <dsp:txXfrm>
        <a:off x="4105844" y="1263576"/>
        <a:ext cx="867155" cy="867155"/>
      </dsp:txXfrm>
    </dsp:sp>
    <dsp:sp modelId="{5BF06162-41E1-104C-B020-FD36BFF970A8}">
      <dsp:nvSpPr>
        <dsp:cNvPr id="0" name=""/>
        <dsp:cNvSpPr/>
      </dsp:nvSpPr>
      <dsp:spPr>
        <a:xfrm rot="6480000">
          <a:off x="4093900" y="2358041"/>
          <a:ext cx="327092" cy="413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4158126" y="2394156"/>
        <a:ext cx="228964" cy="248335"/>
      </dsp:txXfrm>
    </dsp:sp>
    <dsp:sp modelId="{65799790-8D70-5F48-B6A9-5C5A4F6E3627}">
      <dsp:nvSpPr>
        <dsp:cNvPr id="0" name=""/>
        <dsp:cNvSpPr/>
      </dsp:nvSpPr>
      <dsp:spPr>
        <a:xfrm>
          <a:off x="3356577" y="2837255"/>
          <a:ext cx="1226343" cy="12263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To Manage Change</a:t>
          </a:r>
          <a:endParaRPr lang="en-US" sz="1500" kern="1200" dirty="0"/>
        </a:p>
      </dsp:txBody>
      <dsp:txXfrm>
        <a:off x="3536171" y="3016849"/>
        <a:ext cx="867155" cy="867155"/>
      </dsp:txXfrm>
    </dsp:sp>
    <dsp:sp modelId="{28EAD469-D3AB-4B4A-BF4F-C68EB97AC481}">
      <dsp:nvSpPr>
        <dsp:cNvPr id="0" name=""/>
        <dsp:cNvSpPr/>
      </dsp:nvSpPr>
      <dsp:spPr>
        <a:xfrm rot="10800000">
          <a:off x="2893711" y="3243481"/>
          <a:ext cx="327092" cy="413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991839" y="3326259"/>
        <a:ext cx="228964" cy="248335"/>
      </dsp:txXfrm>
    </dsp:sp>
    <dsp:sp modelId="{8DFE3177-72B1-9846-845E-AF2BF398AF77}">
      <dsp:nvSpPr>
        <dsp:cNvPr id="0" name=""/>
        <dsp:cNvSpPr/>
      </dsp:nvSpPr>
      <dsp:spPr>
        <a:xfrm>
          <a:off x="1513078" y="2837255"/>
          <a:ext cx="1226343" cy="12263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To Impact the Aim</a:t>
          </a:r>
          <a:endParaRPr lang="en-US" sz="1500" kern="1200" dirty="0"/>
        </a:p>
      </dsp:txBody>
      <dsp:txXfrm>
        <a:off x="1692672" y="3016849"/>
        <a:ext cx="867155" cy="867155"/>
      </dsp:txXfrm>
    </dsp:sp>
    <dsp:sp modelId="{BF97BD29-7C9B-644A-86E0-8313965698C1}">
      <dsp:nvSpPr>
        <dsp:cNvPr id="0" name=""/>
        <dsp:cNvSpPr/>
      </dsp:nvSpPr>
      <dsp:spPr>
        <a:xfrm rot="15120000">
          <a:off x="1680728" y="2375649"/>
          <a:ext cx="327092" cy="413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1744954" y="2505090"/>
        <a:ext cx="228964" cy="248335"/>
      </dsp:txXfrm>
    </dsp:sp>
    <dsp:sp modelId="{0496FAE1-5E2F-AD40-8F9F-A6A9C8C22792}">
      <dsp:nvSpPr>
        <dsp:cNvPr id="0" name=""/>
        <dsp:cNvSpPr/>
      </dsp:nvSpPr>
      <dsp:spPr>
        <a:xfrm>
          <a:off x="943405" y="1083982"/>
          <a:ext cx="1226343" cy="12263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And Improve Process of Care</a:t>
          </a:r>
          <a:endParaRPr lang="en-US" sz="1500" kern="1200" dirty="0"/>
        </a:p>
      </dsp:txBody>
      <dsp:txXfrm>
        <a:off x="1122999" y="1263576"/>
        <a:ext cx="867155" cy="867155"/>
      </dsp:txXfrm>
    </dsp:sp>
    <dsp:sp modelId="{390CAF0D-8991-0E4B-8BB2-337B9B1CFD63}">
      <dsp:nvSpPr>
        <dsp:cNvPr id="0" name=""/>
        <dsp:cNvSpPr/>
      </dsp:nvSpPr>
      <dsp:spPr>
        <a:xfrm rot="19440000">
          <a:off x="2131253" y="953859"/>
          <a:ext cx="327092" cy="413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140623" y="1065476"/>
        <a:ext cx="228964" cy="248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F95F2-BD4A-0C4C-86E1-8DC633680CF4}">
      <dsp:nvSpPr>
        <dsp:cNvPr id="0" name=""/>
        <dsp:cNvSpPr/>
      </dsp:nvSpPr>
      <dsp:spPr>
        <a:xfrm>
          <a:off x="687918" y="1130"/>
          <a:ext cx="1184126" cy="11841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What data is important</a:t>
          </a:r>
          <a:endParaRPr lang="en-US" sz="1500" kern="1200" dirty="0"/>
        </a:p>
      </dsp:txBody>
      <dsp:txXfrm>
        <a:off x="861329" y="174541"/>
        <a:ext cx="837304" cy="837304"/>
      </dsp:txXfrm>
    </dsp:sp>
    <dsp:sp modelId="{F37B7B30-7B9D-F544-A05F-36321CE10793}">
      <dsp:nvSpPr>
        <dsp:cNvPr id="0" name=""/>
        <dsp:cNvSpPr/>
      </dsp:nvSpPr>
      <dsp:spPr>
        <a:xfrm>
          <a:off x="936585" y="1281408"/>
          <a:ext cx="686793" cy="686793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027619" y="1544038"/>
        <a:ext cx="504725" cy="161533"/>
      </dsp:txXfrm>
    </dsp:sp>
    <dsp:sp modelId="{D1869272-30F1-AC40-B62F-A9BDD77CE90B}">
      <dsp:nvSpPr>
        <dsp:cNvPr id="0" name=""/>
        <dsp:cNvSpPr/>
      </dsp:nvSpPr>
      <dsp:spPr>
        <a:xfrm>
          <a:off x="687918" y="2064353"/>
          <a:ext cx="1184126" cy="11841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Who uses this data?</a:t>
          </a:r>
          <a:endParaRPr lang="en-US" sz="1500" kern="1200" dirty="0"/>
        </a:p>
      </dsp:txBody>
      <dsp:txXfrm>
        <a:off x="861329" y="2237764"/>
        <a:ext cx="837304" cy="837304"/>
      </dsp:txXfrm>
    </dsp:sp>
    <dsp:sp modelId="{F08E40FA-CA7C-4344-BC91-83C8E6732051}">
      <dsp:nvSpPr>
        <dsp:cNvPr id="0" name=""/>
        <dsp:cNvSpPr/>
      </dsp:nvSpPr>
      <dsp:spPr>
        <a:xfrm>
          <a:off x="936585" y="3344630"/>
          <a:ext cx="686793" cy="686793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027619" y="3607260"/>
        <a:ext cx="504725" cy="161533"/>
      </dsp:txXfrm>
    </dsp:sp>
    <dsp:sp modelId="{BDF151C1-54C0-324C-BA97-797DBB4A196C}">
      <dsp:nvSpPr>
        <dsp:cNvPr id="0" name=""/>
        <dsp:cNvSpPr/>
      </dsp:nvSpPr>
      <dsp:spPr>
        <a:xfrm>
          <a:off x="687918" y="4127575"/>
          <a:ext cx="1184126" cy="11841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How is this data utilized?</a:t>
          </a:r>
          <a:endParaRPr lang="en-US" sz="1500" kern="1200" dirty="0"/>
        </a:p>
      </dsp:txBody>
      <dsp:txXfrm>
        <a:off x="861329" y="4300986"/>
        <a:ext cx="837304" cy="837304"/>
      </dsp:txXfrm>
    </dsp:sp>
    <dsp:sp modelId="{8FF4B662-C673-2444-9E31-2D11D57F2DEE}">
      <dsp:nvSpPr>
        <dsp:cNvPr id="0" name=""/>
        <dsp:cNvSpPr/>
      </dsp:nvSpPr>
      <dsp:spPr>
        <a:xfrm>
          <a:off x="2049664" y="2436168"/>
          <a:ext cx="376552" cy="4404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049664" y="2524267"/>
        <a:ext cx="263586" cy="264297"/>
      </dsp:txXfrm>
    </dsp:sp>
    <dsp:sp modelId="{14FF37CA-6BC2-7443-960C-728A5CA86932}">
      <dsp:nvSpPr>
        <dsp:cNvPr id="0" name=""/>
        <dsp:cNvSpPr/>
      </dsp:nvSpPr>
      <dsp:spPr>
        <a:xfrm>
          <a:off x="2582521" y="656165"/>
          <a:ext cx="4719976" cy="40005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Make Key Decisions</a:t>
          </a:r>
          <a:endParaRPr lang="en-US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Provide Comparisons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Identify Gaps/Problems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Assess direction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Measure impact of change</a:t>
          </a:r>
          <a:endParaRPr lang="en-US" sz="2400" kern="1200" dirty="0"/>
        </a:p>
      </dsp:txBody>
      <dsp:txXfrm>
        <a:off x="3273745" y="1242025"/>
        <a:ext cx="3337528" cy="2828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93E3E-01E3-C04D-A828-2F19C9ADE508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CF4FA-6280-774F-B614-4924B699EE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27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24B0FB-EE29-435E-83BB-93B21812691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400" smtClean="0"/>
              <a:t>The 4</a:t>
            </a:r>
            <a:r>
              <a:rPr lang="en-US" sz="1400" baseline="30000" smtClean="0"/>
              <a:t>th</a:t>
            </a:r>
            <a:r>
              <a:rPr lang="en-US" sz="1400" smtClean="0"/>
              <a:t> &amp; 5</a:t>
            </a:r>
            <a:r>
              <a:rPr lang="en-US" sz="1400" baseline="30000" smtClean="0"/>
              <a:t>th</a:t>
            </a:r>
            <a:r>
              <a:rPr lang="en-US" sz="1400" smtClean="0"/>
              <a:t> principles, Seeking change ideas outside the organization and Do rapid cycle testing, are address thru the PDSA Process Improvement model.</a:t>
            </a:r>
          </a:p>
          <a:p>
            <a:endParaRPr lang="en-US" sz="1400" smtClean="0"/>
          </a:p>
          <a:p>
            <a:r>
              <a:rPr lang="en-US" sz="1400" smtClean="0"/>
              <a:t>Ask three fundamental questions:</a:t>
            </a:r>
          </a:p>
          <a:p>
            <a:r>
              <a:rPr lang="en-US" sz="1400" smtClean="0"/>
              <a:t>1. What are we trying to accomplish? </a:t>
            </a:r>
          </a:p>
          <a:p>
            <a:r>
              <a:rPr lang="en-US" sz="1400" smtClean="0"/>
              <a:t>2. How will we know if a change is an improvement? </a:t>
            </a:r>
          </a:p>
          <a:p>
            <a:r>
              <a:rPr lang="en-US" sz="1400" smtClean="0"/>
              <a:t>3. What changes can we test that may result in an improvement? </a:t>
            </a:r>
          </a:p>
          <a:p>
            <a:r>
              <a:rPr lang="en-US" sz="1400" smtClean="0"/>
              <a:t>    This is where we engage in idea generation - use the Nominal Group technique, looking at customer suggestions, try looking outside the agency for ideas, etc.</a:t>
            </a:r>
          </a:p>
          <a:p>
            <a:r>
              <a:rPr lang="en-US" sz="1400" smtClean="0"/>
              <a:t>And once a promising change has been identified, rapidly use the Plan-Do-Study-Act (PDSA) cycle to turn a change idea into action:</a:t>
            </a:r>
          </a:p>
          <a:p>
            <a:endParaRPr lang="en-US" sz="1400" smtClean="0"/>
          </a:p>
          <a:p>
            <a:endParaRPr lang="en-US" sz="14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CE1E57-16C7-B347-99AA-9AAFCC374033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636F7-BF80-0F43-A718-BCF1DA607AAF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Wingdings" pitchFamily="1" charset="2"/>
              <a:buNone/>
            </a:pPr>
            <a:r>
              <a:rPr lang="en-US" dirty="0">
                <a:latin typeface="Arial" pitchFamily="1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600" dirty="0">
              <a:latin typeface="Arial" pitchFamily="1" charset="0"/>
              <a:ea typeface="Arial" pitchFamily="1" charset="0"/>
              <a:cs typeface="Arial" pitchFamily="1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EC58C3-466B-924B-8586-D2EBB0158402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4DF98-E5B3-F443-A0D3-7129CE12166A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866BB3-CEF8-5A4C-8755-666FFB78AFFA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pitchFamily="1" charset="0"/>
              </a:rPr>
              <a:t>Why a dash board and not an Aging Report? Or the profit and loss statement?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E79E1-440B-6C46-9C48-92CF384C1F97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456D6-1635-7545-8AB9-FE059D500FF0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901F3E-A4B7-964D-B2FE-EA08E79BB9B4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58573-84DD-564E-9687-1797D211700C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6465B6-1D59-8B48-B092-436722DDF98E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u="sng" smtClean="0"/>
              <a:t>Outcome measures</a:t>
            </a:r>
            <a:r>
              <a:rPr lang="en-US" smtClean="0"/>
              <a:t>: inform the agency if changes are actually leading to improvement and achieving the stated aim.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Process measures</a:t>
            </a:r>
            <a:r>
              <a:rPr lang="en-US" smtClean="0"/>
              <a:t>: indicate to the team if a specific process change was accomplished and if it had the intended effect.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Mission Measures</a:t>
            </a:r>
            <a:r>
              <a:rPr lang="en-US" smtClean="0"/>
              <a:t>: support the agency mission.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What do we want to accomplish?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How does it support the agency mission?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Outcome measures</a:t>
            </a:r>
            <a:r>
              <a:rPr lang="en-US" smtClean="0"/>
              <a:t>: voice of the customer or patient.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How is the system performing?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What are the results?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Process measures</a:t>
            </a:r>
            <a:r>
              <a:rPr lang="en-US" smtClean="0"/>
              <a:t>: voice of the workings of the system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Are the parts/steps in the system performing as planned?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How will we know a change is an improvement?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Balancing Measures</a:t>
            </a:r>
            <a:r>
              <a:rPr lang="en-US" smtClean="0"/>
              <a:t>: looks at the system from different directions/dimensions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Is a change in one part of the organization impacting other process?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4875"/>
            <a:fld id="{BDAE92D4-730C-42E1-8040-7D109C4DB052}" type="slidenum">
              <a:rPr lang="en-US" smtClean="0"/>
              <a:pPr defTabSz="904875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u="sng" smtClean="0"/>
              <a:t>Outcome measures</a:t>
            </a:r>
            <a:r>
              <a:rPr lang="en-US" smtClean="0"/>
              <a:t>: inform the agency if changes are actually leading to improvement and achieving the stated aim.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Process measures</a:t>
            </a:r>
            <a:r>
              <a:rPr lang="en-US" smtClean="0"/>
              <a:t>: indicate to the team if a specific process change was accomplished and if it had the intended effect.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Mission Measures</a:t>
            </a:r>
            <a:r>
              <a:rPr lang="en-US" smtClean="0"/>
              <a:t>: support the agency mission.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What do we want to accomplish?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How does it support the agency mission?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Outcome measures</a:t>
            </a:r>
            <a:r>
              <a:rPr lang="en-US" smtClean="0"/>
              <a:t>: voice of the customer or patient.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How is the system performing?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What are the results?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Process measures</a:t>
            </a:r>
            <a:r>
              <a:rPr lang="en-US" smtClean="0"/>
              <a:t>: voice of the workings of the system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Are the parts/steps in the system performing as planned?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How will we know a change is an improvement?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Balancing Measures</a:t>
            </a:r>
            <a:r>
              <a:rPr lang="en-US" smtClean="0"/>
              <a:t>: looks at the system from different directions/dimensions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Is a change in one part of the organization impacting other process?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4875"/>
            <a:fld id="{31CEFEEB-D11E-4EE9-9754-15FF98D63243}" type="slidenum">
              <a:rPr lang="en-US" smtClean="0"/>
              <a:pPr defTabSz="904875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u="sng" smtClean="0"/>
              <a:t>Outcome measures</a:t>
            </a:r>
            <a:r>
              <a:rPr lang="en-US" smtClean="0"/>
              <a:t>: inform the agency if changes are actually leading to improvement and achieving the stated aim.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Process measures</a:t>
            </a:r>
            <a:r>
              <a:rPr lang="en-US" smtClean="0"/>
              <a:t>: indicate to the team if a specific process change was accomplished and if it had the intended effect.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Mission Measures</a:t>
            </a:r>
            <a:r>
              <a:rPr lang="en-US" smtClean="0"/>
              <a:t>: support the agency mission.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What do we want to accomplish?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How does it support the agency mission?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Outcome measures</a:t>
            </a:r>
            <a:r>
              <a:rPr lang="en-US" smtClean="0"/>
              <a:t>: voice of the customer or patient.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How is the system performing?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What are the results?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Process measures</a:t>
            </a:r>
            <a:r>
              <a:rPr lang="en-US" smtClean="0"/>
              <a:t>: voice of the workings of the system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Are the parts/steps in the system performing as planned?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How will we know a change is an improvement?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Balancing Measures</a:t>
            </a:r>
            <a:r>
              <a:rPr lang="en-US" smtClean="0"/>
              <a:t>: looks at the system from different directions/dimensions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Is a change in one part of the organization impacting other process?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4875"/>
            <a:fld id="{30D9CD8B-F745-44B7-9D0E-F82DC8D3C7BC}" type="slidenum">
              <a:rPr lang="en-US" smtClean="0"/>
              <a:pPr defTabSz="904875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F213C-09DF-E24A-8789-5F3CB54F2B68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794E5-21B8-A944-BD52-F49685D7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05943" y="8952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959230"/>
            <a:ext cx="6400800" cy="679570"/>
          </a:xfrm>
        </p:spPr>
        <p:txBody>
          <a:bodyPr/>
          <a:lstStyle/>
          <a:p>
            <a:r>
              <a:rPr lang="en-US" dirty="0" smtClean="0"/>
              <a:t>Jay Ford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72400" cy="1143000"/>
          </a:xfrm>
        </p:spPr>
        <p:txBody>
          <a:bodyPr/>
          <a:lstStyle/>
          <a:p>
            <a:r>
              <a:rPr lang="en-US" smtClean="0"/>
              <a:t>What are your aims?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4267200" cy="43434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smtClean="0"/>
              <a:t>Big A (for aim)</a:t>
            </a:r>
          </a:p>
          <a:p>
            <a:r>
              <a:rPr lang="en-US" sz="2800" smtClean="0"/>
              <a:t>Reduce readmissions</a:t>
            </a:r>
          </a:p>
          <a:p>
            <a:pPr>
              <a:buFontTx/>
              <a:buNone/>
            </a:pPr>
            <a:endParaRPr lang="en-US" sz="2800" smtClean="0"/>
          </a:p>
          <a:p>
            <a:pPr>
              <a:buFontTx/>
              <a:buNone/>
            </a:pPr>
            <a:r>
              <a:rPr lang="en-US" sz="2800" b="1" smtClean="0"/>
              <a:t>Little A (for aim)</a:t>
            </a:r>
          </a:p>
          <a:p>
            <a:r>
              <a:rPr lang="en-US" sz="2800" smtClean="0"/>
              <a:t>Intermediate measure</a:t>
            </a:r>
          </a:p>
        </p:txBody>
      </p:sp>
      <p:pic>
        <p:nvPicPr>
          <p:cNvPr id="12902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752600"/>
            <a:ext cx="359410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/>
          <a:lstStyle/>
          <a:p>
            <a:pPr eaLnBrk="1" hangingPunct="1"/>
            <a:r>
              <a:rPr lang="en-US" smtClean="0"/>
              <a:t>Cycle Measures</a:t>
            </a:r>
          </a:p>
        </p:txBody>
      </p:sp>
      <p:sp>
        <p:nvSpPr>
          <p:cNvPr id="132099" name="Content Placeholder 2"/>
          <p:cNvSpPr>
            <a:spLocks noGrp="1"/>
          </p:cNvSpPr>
          <p:nvPr>
            <p:ph idx="1"/>
          </p:nvPr>
        </p:nvSpPr>
        <p:spPr>
          <a:xfrm>
            <a:off x="55083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u="sng" dirty="0" smtClean="0"/>
              <a:t>Cycle Measures</a:t>
            </a:r>
            <a:r>
              <a:rPr lang="en-US" dirty="0" smtClean="0"/>
              <a:t>: examine incremental impact of the PDSA change cycle</a:t>
            </a:r>
          </a:p>
          <a:p>
            <a:pPr eaLnBrk="1" hangingPunct="1"/>
            <a:r>
              <a:rPr lang="en-US" dirty="0" smtClean="0"/>
              <a:t>Two scenarios</a:t>
            </a:r>
          </a:p>
          <a:p>
            <a:pPr lvl="1" eaLnBrk="1" hangingPunct="1"/>
            <a:r>
              <a:rPr lang="en-US" dirty="0" smtClean="0"/>
              <a:t>No shows</a:t>
            </a:r>
          </a:p>
          <a:p>
            <a:pPr lvl="1" eaLnBrk="1" hangingPunct="1"/>
            <a:r>
              <a:rPr lang="en-US" dirty="0" smtClean="0"/>
              <a:t>Transitions between levels of care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Cycle Measures – No Shows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229600" cy="4525963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Number of Missing Phone Numbers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Number of Connected Calls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Number of calls required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% of persons called who come the next day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Cycle Measures - Transfers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285750"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/>
              <a:t>Scheduled appointment within 48 hours of discharge</a:t>
            </a:r>
          </a:p>
          <a:p>
            <a:pPr marL="285750"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/>
              <a:t>Number of Calls required</a:t>
            </a:r>
          </a:p>
          <a:p>
            <a:pPr marL="285750"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/>
              <a:t>Number of Days between Discharge and Admission</a:t>
            </a:r>
          </a:p>
          <a:p>
            <a:pPr marL="285750"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/>
              <a:t>Number of clients offered to attend pre-discharge OP session</a:t>
            </a:r>
          </a:p>
          <a:p>
            <a:pPr marL="285750"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/>
              <a:t>Number of clients actually attending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71628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b="1" i="1">
                <a:solidFill>
                  <a:srgbClr val="004C74"/>
                </a:solidFill>
              </a:rPr>
              <a:t>4. Consistently collect data.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240213" y="2608263"/>
            <a:ext cx="5038725" cy="3640137"/>
            <a:chOff x="4240150" y="895350"/>
            <a:chExt cx="5038876" cy="3639966"/>
          </a:xfrm>
        </p:grpSpPr>
        <p:pic>
          <p:nvPicPr>
            <p:cNvPr id="10035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95875" y="895350"/>
              <a:ext cx="4048125" cy="268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 rot="20574376">
              <a:off x="4240150" y="2764716"/>
              <a:ext cx="1665841" cy="584775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3200" dirty="0">
                  <a:latin typeface="Prestige Elite Std" pitchFamily="49" charset="0"/>
                  <a:ea typeface="ＭＳ Ｐゴシック" pitchFamily="-107" charset="-128"/>
                  <a:cs typeface="+mn-cs"/>
                </a:rPr>
                <a:t>Monday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20574376">
              <a:off x="5072897" y="3185635"/>
              <a:ext cx="1912703" cy="584775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3200" dirty="0">
                  <a:latin typeface="Prestige Elite Std" pitchFamily="49" charset="0"/>
                  <a:ea typeface="ＭＳ Ｐゴシック" pitchFamily="-107" charset="-128"/>
                  <a:cs typeface="+mn-cs"/>
                </a:rPr>
                <a:t>Tuesday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20390168">
              <a:off x="5796128" y="3666589"/>
              <a:ext cx="2406428" cy="584775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3200" dirty="0">
                  <a:latin typeface="Prestige Elite Std" pitchFamily="49" charset="0"/>
                  <a:ea typeface="ＭＳ Ｐゴシック" pitchFamily="-107" charset="-128"/>
                  <a:cs typeface="+mn-cs"/>
                </a:rPr>
                <a:t>Wednesday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20333903">
              <a:off x="7119460" y="3950541"/>
              <a:ext cx="2159566" cy="584775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3200" dirty="0">
                  <a:latin typeface="Prestige Elite Std" pitchFamily="49" charset="0"/>
                  <a:ea typeface="ＭＳ Ｐゴシック" pitchFamily="-107" charset="-128"/>
                  <a:cs typeface="+mn-cs"/>
                </a:rPr>
                <a:t>Thursday</a:t>
              </a: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5029200"/>
            <a:ext cx="3810000" cy="13843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Regular data collection is a crucial part of the change process.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00200" y="1219200"/>
            <a:ext cx="52578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 i="0" dirty="0">
                <a:solidFill>
                  <a:srgbClr val="004C74"/>
                </a:solidFill>
                <a:latin typeface="+mn-lt"/>
                <a:ea typeface="ＭＳ Ｐゴシック" pitchFamily="-107" charset="-128"/>
                <a:cs typeface="+mn-cs"/>
              </a:rPr>
              <a:t>As a team, decide:</a:t>
            </a:r>
          </a:p>
          <a:p>
            <a:pPr eaLnBrk="0" hangingPunct="0">
              <a:defRPr/>
            </a:pPr>
            <a:r>
              <a:rPr lang="en-US" sz="2800" dirty="0">
                <a:solidFill>
                  <a:srgbClr val="004C74"/>
                </a:solidFill>
                <a:latin typeface="+mn-lt"/>
                <a:ea typeface="ＭＳ Ｐゴシック" pitchFamily="-107" charset="-128"/>
                <a:cs typeface="+mn-cs"/>
              </a:rPr>
              <a:t>Who will collect the data?</a:t>
            </a:r>
          </a:p>
          <a:p>
            <a:pPr eaLnBrk="0" hangingPunct="0">
              <a:defRPr/>
            </a:pPr>
            <a:r>
              <a:rPr lang="en-US" sz="2800" dirty="0">
                <a:solidFill>
                  <a:srgbClr val="004C74"/>
                </a:solidFill>
                <a:latin typeface="+mn-lt"/>
                <a:ea typeface="ＭＳ Ｐゴシック" pitchFamily="-107" charset="-128"/>
                <a:cs typeface="+mn-cs"/>
              </a:rPr>
              <a:t>How will they collect it?</a:t>
            </a:r>
          </a:p>
          <a:p>
            <a:pPr eaLnBrk="0" hangingPunct="0">
              <a:defRPr/>
            </a:pPr>
            <a:r>
              <a:rPr lang="en-US" sz="2800" dirty="0">
                <a:solidFill>
                  <a:srgbClr val="004C74"/>
                </a:solidFill>
                <a:latin typeface="+mn-lt"/>
                <a:ea typeface="ＭＳ Ｐゴシック" pitchFamily="-107" charset="-128"/>
                <a:cs typeface="+mn-cs"/>
              </a:rPr>
              <a:t>Where will the data be stored?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0"/>
            <a:ext cx="9172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4495800"/>
            <a:ext cx="6172200" cy="954088"/>
          </a:xfrm>
          <a:prstGeom prst="rect">
            <a:avLst/>
          </a:prstGeom>
          <a:solidFill>
            <a:srgbClr val="FFFFCC">
              <a:alpha val="94901"/>
            </a:srgbClr>
          </a:solidFill>
          <a:ln w="9525">
            <a:solidFill>
              <a:srgbClr val="005684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Keep data collection and reporting as </a:t>
            </a:r>
            <a:r>
              <a:rPr lang="en-US" sz="2800" b="1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simple</a:t>
            </a: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 as possible, but be </a:t>
            </a:r>
            <a:r>
              <a:rPr lang="en-US" sz="2800" b="1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specific</a:t>
            </a: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009775"/>
            <a:ext cx="32004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64008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b="1" i="1">
                <a:solidFill>
                  <a:srgbClr val="004C74"/>
                </a:solidFill>
              </a:rPr>
              <a:t>5. Chart your progress.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50528" y="4114800"/>
            <a:ext cx="4959615" cy="52322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Use </a:t>
            </a:r>
            <a:r>
              <a:rPr lang="en-US" sz="2800" b="1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visual aids</a:t>
            </a: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 </a:t>
            </a:r>
            <a:r>
              <a:rPr lang="en-US" sz="2800" i="0" dirty="0" smtClean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for sharing data</a:t>
            </a: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.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3276600" y="1295400"/>
            <a:ext cx="5867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Share</a:t>
            </a:r>
            <a:r>
              <a:rPr lang="en-US" sz="2800" b="1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 pre-change </a:t>
            </a:r>
            <a:r>
              <a:rPr lang="en-US" sz="2800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(baseline)</a:t>
            </a:r>
          </a:p>
          <a:p>
            <a:pPr eaLnBrk="0" hangingPunct="0"/>
            <a:r>
              <a:rPr lang="en-US" sz="2800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and </a:t>
            </a:r>
            <a:r>
              <a:rPr lang="en-US" sz="2800" b="1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post-change </a:t>
            </a:r>
            <a:r>
              <a:rPr lang="en-US" sz="2800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data with:</a:t>
            </a:r>
          </a:p>
          <a:p>
            <a:pPr lvl="1" eaLnBrk="0" hangingPunct="0">
              <a:buFontTx/>
              <a:buChar char="-"/>
            </a:pPr>
            <a:r>
              <a:rPr lang="en-US" sz="2800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 Change Team</a:t>
            </a:r>
          </a:p>
          <a:p>
            <a:pPr lvl="1" eaLnBrk="0" hangingPunct="0">
              <a:buFontTx/>
              <a:buChar char="-"/>
            </a:pPr>
            <a:r>
              <a:rPr lang="en-US" sz="2800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 Executive Sponsor</a:t>
            </a:r>
          </a:p>
          <a:p>
            <a:pPr lvl="1" eaLnBrk="0" hangingPunct="0">
              <a:buFontTx/>
              <a:buChar char="-"/>
            </a:pPr>
            <a:r>
              <a:rPr lang="en-US" sz="2800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 Others in the organization</a:t>
            </a:r>
            <a:r>
              <a:rPr lang="en-US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	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6019800"/>
            <a:ext cx="3276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  <a:ea typeface="ＭＳ Ｐゴシック" pitchFamily="-107" charset="-128"/>
                <a:cs typeface="+mn-cs"/>
              </a:rPr>
              <a:t>Line graph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7" descr="https://www.niatx.net/Images/Misc/demo_ch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538" y="838200"/>
            <a:ext cx="791686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64008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b="1" i="1">
                <a:solidFill>
                  <a:srgbClr val="004C74"/>
                </a:solidFill>
              </a:rPr>
              <a:t>A simple line graph example</a:t>
            </a:r>
          </a:p>
        </p:txBody>
      </p:sp>
      <p:sp>
        <p:nvSpPr>
          <p:cNvPr id="104452" name="Rectangle 5"/>
          <p:cNvSpPr>
            <a:spLocks noChangeArrowheads="1"/>
          </p:cNvSpPr>
          <p:nvPr/>
        </p:nvSpPr>
        <p:spPr bwMode="auto">
          <a:xfrm>
            <a:off x="1447800" y="5889625"/>
            <a:ext cx="6477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>
                <a:solidFill>
                  <a:srgbClr val="C00000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Remember: One graph, one message.</a:t>
            </a:r>
            <a:r>
              <a:rPr lang="en-US">
                <a:solidFill>
                  <a:srgbClr val="C00000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71628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b="1" i="1">
                <a:solidFill>
                  <a:srgbClr val="004C74"/>
                </a:solidFill>
              </a:rPr>
              <a:t>6. Ask questions.</a:t>
            </a:r>
          </a:p>
        </p:txBody>
      </p:sp>
      <p:sp>
        <p:nvSpPr>
          <p:cNvPr id="106499" name="Rectangle 10"/>
          <p:cNvSpPr>
            <a:spLocks noChangeArrowheads="1"/>
          </p:cNvSpPr>
          <p:nvPr/>
        </p:nvSpPr>
        <p:spPr bwMode="auto">
          <a:xfrm>
            <a:off x="381000" y="1219200"/>
            <a:ext cx="8763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200" i="0">
                <a:latin typeface="Arial" pitchFamily="1" charset="0"/>
                <a:ea typeface="Arial" pitchFamily="1" charset="0"/>
                <a:cs typeface="Arial" pitchFamily="1" charset="0"/>
              </a:rPr>
              <a:t>What is the information telling me about change in my organization?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514600"/>
            <a:ext cx="4762500" cy="3571875"/>
          </a:xfrm>
          <a:prstGeom prst="rect">
            <a:avLst/>
          </a:prstGeom>
          <a:noFill/>
          <a:ln w="25400">
            <a:solidFill>
              <a:srgbClr val="59595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106501" name="Rectangle 11"/>
          <p:cNvSpPr>
            <a:spLocks noChangeArrowheads="1"/>
          </p:cNvSpPr>
          <p:nvPr/>
        </p:nvSpPr>
        <p:spPr bwMode="auto">
          <a:xfrm>
            <a:off x="381000" y="1676400"/>
            <a:ext cx="8382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200" i="0">
                <a:latin typeface="Arial" pitchFamily="1" charset="0"/>
                <a:ea typeface="Arial" pitchFamily="1" charset="0"/>
                <a:cs typeface="Arial" pitchFamily="1" charset="0"/>
              </a:rPr>
              <a:t>Why was one change successful and another unsuccessful?</a:t>
            </a:r>
            <a:r>
              <a:rPr lang="en-US" sz="2200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8400" y="5257800"/>
            <a:ext cx="30226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 i="0" dirty="0">
                <a:solidFill>
                  <a:schemeClr val="bg1"/>
                </a:solidFill>
                <a:latin typeface="+mj-lt"/>
                <a:ea typeface="ＭＳ Ｐゴシック" pitchFamily="-107" charset="-128"/>
                <a:cs typeface="+mn-cs"/>
              </a:rPr>
              <a:t>Always ask </a:t>
            </a:r>
            <a:r>
              <a:rPr lang="en-US" sz="2800" b="1" i="0" u="sng" dirty="0">
                <a:solidFill>
                  <a:schemeClr val="bg1"/>
                </a:solidFill>
                <a:latin typeface="+mj-lt"/>
                <a:ea typeface="ＭＳ Ｐゴシック" pitchFamily="-107" charset="-128"/>
                <a:cs typeface="+mn-cs"/>
              </a:rPr>
              <a:t>why</a:t>
            </a:r>
            <a:r>
              <a:rPr lang="en-US" sz="2800" b="1" dirty="0">
                <a:solidFill>
                  <a:schemeClr val="bg1"/>
                </a:solidFill>
                <a:latin typeface="+mj-lt"/>
                <a:ea typeface="ＭＳ Ｐゴシック" pitchFamily="-107" charset="-128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Box 1"/>
          <p:cNvSpPr txBox="1">
            <a:spLocks noChangeArrowheads="1"/>
          </p:cNvSpPr>
          <p:nvPr/>
        </p:nvSpPr>
        <p:spPr bwMode="auto">
          <a:xfrm>
            <a:off x="914400" y="1219200"/>
            <a:ext cx="807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>
                <a:latin typeface="Calibri" pitchFamily="34" charset="0"/>
              </a:rPr>
              <a:t>Some is not a number, soon is not a time.</a:t>
            </a:r>
          </a:p>
          <a:p>
            <a:r>
              <a:rPr lang="en-US" sz="6600">
                <a:latin typeface="Calibri" pitchFamily="34" charset="0"/>
              </a:rPr>
              <a:t>		</a:t>
            </a:r>
            <a:r>
              <a:rPr lang="en-US" sz="5400">
                <a:latin typeface="Calibri" pitchFamily="34" charset="0"/>
              </a:rPr>
              <a:t>-- Don Berwick, MD</a:t>
            </a:r>
            <a:endParaRPr lang="en-US" sz="6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77332" y="910167"/>
          <a:ext cx="7990417" cy="5312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15832" y="274638"/>
            <a:ext cx="4770967" cy="984779"/>
          </a:xfrm>
        </p:spPr>
        <p:txBody>
          <a:bodyPr/>
          <a:lstStyle/>
          <a:p>
            <a:r>
              <a:rPr lang="en-US" dirty="0" smtClean="0"/>
              <a:t>Data Framework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153400" cy="1828800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en-US" sz="5400" dirty="0" smtClean="0"/>
              <a:t>WHY IS THIS IMPORTANT?</a:t>
            </a:r>
            <a:br>
              <a:rPr lang="en-US" sz="5400" dirty="0" smtClean="0"/>
            </a:br>
            <a:r>
              <a:rPr lang="en-US" sz="4900" dirty="0" smtClean="0"/>
              <a:t>Principle #5 - Rapid Cycle Testing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597" y="2286000"/>
            <a:ext cx="8110003" cy="3124200"/>
          </a:xfrm>
        </p:spPr>
        <p:txBody>
          <a:bodyPr/>
          <a:lstStyle/>
          <a:p>
            <a:r>
              <a:rPr lang="en-US" dirty="0" smtClean="0"/>
              <a:t>What are we trying to accomplish?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How will we know a change is an improvement?</a:t>
            </a:r>
          </a:p>
          <a:p>
            <a:r>
              <a:rPr lang="en-US" dirty="0" smtClean="0"/>
              <a:t>What changes can we test that will result in an improvement?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4267200"/>
            <a:ext cx="83058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07" charset="-128"/>
                <a:cs typeface="Arial" pitchFamily="34" charset="0"/>
              </a:rPr>
              <a:t>Data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07" charset="-128"/>
                <a:cs typeface="Arial" pitchFamily="34" charset="0"/>
              </a:rPr>
              <a:t> directs the action steps toward a change project improvement goal.</a:t>
            </a:r>
          </a:p>
        </p:txBody>
      </p:sp>
      <p:sp>
        <p:nvSpPr>
          <p:cNvPr id="86020" name="Rectangle 3"/>
          <p:cNvSpPr>
            <a:spLocks noChangeArrowheads="1"/>
          </p:cNvSpPr>
          <p:nvPr/>
        </p:nvSpPr>
        <p:spPr bwMode="auto">
          <a:xfrm rot="-2604348">
            <a:off x="1495425" y="3225800"/>
            <a:ext cx="892175" cy="60325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86021" name="Rectangle 4"/>
          <p:cNvSpPr>
            <a:spLocks noChangeArrowheads="1"/>
          </p:cNvSpPr>
          <p:nvPr/>
        </p:nvSpPr>
        <p:spPr bwMode="auto">
          <a:xfrm rot="-2604348">
            <a:off x="5548313" y="3275013"/>
            <a:ext cx="866775" cy="82550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cxnSp>
        <p:nvCxnSpPr>
          <p:cNvPr id="86022" name="Straight Connector 7"/>
          <p:cNvCxnSpPr>
            <a:cxnSpLocks noChangeShapeType="1"/>
          </p:cNvCxnSpPr>
          <p:nvPr/>
        </p:nvCxnSpPr>
        <p:spPr bwMode="auto">
          <a:xfrm rot="16200000" flipV="1">
            <a:off x="1866900" y="2171700"/>
            <a:ext cx="762000" cy="2286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diamond" w="sm" len="sm"/>
          </a:ln>
        </p:spPr>
      </p:cxnSp>
      <p:cxnSp>
        <p:nvCxnSpPr>
          <p:cNvPr id="86023" name="Straight Connector 16"/>
          <p:cNvCxnSpPr>
            <a:cxnSpLocks noChangeShapeType="1"/>
          </p:cNvCxnSpPr>
          <p:nvPr/>
        </p:nvCxnSpPr>
        <p:spPr bwMode="auto">
          <a:xfrm rot="10800000">
            <a:off x="5867400" y="2514600"/>
            <a:ext cx="457200" cy="3048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diamond" w="sm" len="sm"/>
          </a:ln>
        </p:spPr>
      </p:cxnSp>
      <p:cxnSp>
        <p:nvCxnSpPr>
          <p:cNvPr id="86024" name="Straight Connector 19"/>
          <p:cNvCxnSpPr>
            <a:cxnSpLocks noChangeShapeType="1"/>
          </p:cNvCxnSpPr>
          <p:nvPr/>
        </p:nvCxnSpPr>
        <p:spPr bwMode="auto">
          <a:xfrm rot="16200000" flipV="1">
            <a:off x="4762500" y="1638300"/>
            <a:ext cx="228600" cy="152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diamond" w="sm" len="sm"/>
          </a:ln>
        </p:spPr>
      </p:cxnSp>
      <p:cxnSp>
        <p:nvCxnSpPr>
          <p:cNvPr id="86025" name="Straight Connector 22"/>
          <p:cNvCxnSpPr>
            <a:cxnSpLocks noChangeShapeType="1"/>
          </p:cNvCxnSpPr>
          <p:nvPr/>
        </p:nvCxnSpPr>
        <p:spPr bwMode="auto">
          <a:xfrm rot="5400000" flipH="1" flipV="1">
            <a:off x="3810000" y="1676400"/>
            <a:ext cx="228600" cy="76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diamond" w="sm" len="sm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-304800"/>
            <a:ext cx="5032375" cy="736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876800" y="2590800"/>
            <a:ext cx="40386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3200" b="1" i="1">
                <a:solidFill>
                  <a:srgbClr val="004C74"/>
                </a:solidFill>
              </a:rPr>
              <a:t>A        Step Process for Measuring the Impact of Change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99088" y="2743200"/>
            <a:ext cx="620712" cy="6096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4000" b="1" i="0" dirty="0">
                <a:solidFill>
                  <a:srgbClr val="C00000"/>
                </a:solidFill>
                <a:latin typeface="+mj-lt"/>
                <a:ea typeface="ＭＳ Ｐゴシック" pitchFamily="-107" charset="-128"/>
                <a:cs typeface="+mn-cs"/>
              </a:rPr>
              <a:t>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8153400" cy="883884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i="1" dirty="0">
                <a:solidFill>
                  <a:srgbClr val="004C74"/>
                </a:solidFill>
              </a:rPr>
              <a:t>6 Steps for Measuring the Impact of Change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609600" y="1981200"/>
            <a:ext cx="7918450" cy="4267200"/>
            <a:chOff x="609600" y="1981200"/>
            <a:chExt cx="7918450" cy="4267200"/>
          </a:xfrm>
        </p:grpSpPr>
        <p:sp>
          <p:nvSpPr>
            <p:cNvPr id="13" name="TextBox 12"/>
            <p:cNvSpPr txBox="1"/>
            <p:nvPr/>
          </p:nvSpPr>
          <p:spPr>
            <a:xfrm>
              <a:off x="2438400" y="5257800"/>
              <a:ext cx="3022600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800" b="1" i="0" dirty="0">
                  <a:solidFill>
                    <a:schemeClr val="bg1"/>
                  </a:solidFill>
                  <a:latin typeface="+mj-lt"/>
                  <a:ea typeface="ＭＳ Ｐゴシック" pitchFamily="-107" charset="-128"/>
                  <a:cs typeface="+mn-cs"/>
                </a:rPr>
                <a:t>Always ask </a:t>
              </a:r>
              <a:r>
                <a:rPr lang="en-US" sz="2800" b="1" i="0" u="sng" dirty="0">
                  <a:solidFill>
                    <a:schemeClr val="bg1"/>
                  </a:solidFill>
                  <a:latin typeface="+mj-lt"/>
                  <a:ea typeface="ＭＳ Ｐゴシック" pitchFamily="-107" charset="-128"/>
                  <a:cs typeface="+mn-cs"/>
                </a:rPr>
                <a:t>why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ea typeface="ＭＳ Ｐゴシック" pitchFamily="-107" charset="-128"/>
                  <a:cs typeface="+mn-cs"/>
                </a:rPr>
                <a:t>.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09600" y="1981200"/>
              <a:ext cx="2051050" cy="1295400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4C74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r>
                <a:rPr lang="en-US" sz="1800" b="1" i="0" dirty="0">
                  <a:latin typeface="+mn-lt"/>
                  <a:ea typeface="ＭＳ Ｐゴシック" pitchFamily="-107" charset="-128"/>
                  <a:cs typeface="+mn-cs"/>
                </a:rPr>
                <a:t>1</a:t>
              </a:r>
            </a:p>
            <a:p>
              <a:pPr algn="ctr" eaLnBrk="0" hangingPunct="0">
                <a:defRPr/>
              </a:pPr>
              <a:r>
                <a:rPr lang="en-US" sz="1800" i="0" dirty="0">
                  <a:latin typeface="+mn-lt"/>
                  <a:ea typeface="ＭＳ Ｐゴシック" pitchFamily="-107" charset="-128"/>
                  <a:cs typeface="+mn-cs"/>
                </a:rPr>
                <a:t>DEFINE YOUR AIM &amp; MEASURES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505200" y="1981200"/>
              <a:ext cx="2051050" cy="1295400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4C74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r>
                <a:rPr lang="en-US" sz="1800" b="1" i="0" dirty="0">
                  <a:latin typeface="+mn-lt"/>
                  <a:ea typeface="ＭＳ Ｐゴシック" pitchFamily="-107" charset="-128"/>
                  <a:cs typeface="+mn-cs"/>
                </a:rPr>
                <a:t>2</a:t>
              </a:r>
            </a:p>
            <a:p>
              <a:pPr algn="ctr" eaLnBrk="0" hangingPunct="0">
                <a:defRPr/>
              </a:pPr>
              <a:r>
                <a:rPr lang="en-US" sz="1800" i="0" dirty="0">
                  <a:latin typeface="+mn-lt"/>
                  <a:ea typeface="ＭＳ Ｐゴシック" pitchFamily="-107" charset="-128"/>
                  <a:cs typeface="+mn-cs"/>
                </a:rPr>
                <a:t>COLLECT BASELINE DATA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6477000" y="1981200"/>
              <a:ext cx="2051050" cy="1295400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4C74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r>
                <a:rPr lang="en-US" sz="1800" b="1" i="0" dirty="0">
                  <a:latin typeface="+mn-lt"/>
                  <a:ea typeface="ＭＳ Ｐゴシック" pitchFamily="-107" charset="-128"/>
                  <a:cs typeface="+mn-cs"/>
                </a:rPr>
                <a:t>3</a:t>
              </a:r>
            </a:p>
            <a:p>
              <a:pPr algn="ctr" eaLnBrk="0" hangingPunct="0">
                <a:defRPr/>
              </a:pPr>
              <a:r>
                <a:rPr lang="en-US" sz="1800" i="0" dirty="0">
                  <a:latin typeface="+mn-lt"/>
                  <a:ea typeface="ＭＳ Ｐゴシック" pitchFamily="-107" charset="-128"/>
                  <a:cs typeface="+mn-cs"/>
                </a:rPr>
                <a:t>ESTABLISH A CLEAR GOAL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609600" y="4953000"/>
              <a:ext cx="2051050" cy="1295400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4C74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r>
                <a:rPr lang="en-US" sz="1800" b="1" i="0" dirty="0">
                  <a:latin typeface="+mn-lt"/>
                  <a:ea typeface="ＭＳ Ｐゴシック" pitchFamily="-107" charset="-128"/>
                  <a:cs typeface="+mn-cs"/>
                </a:rPr>
                <a:t>4</a:t>
              </a:r>
            </a:p>
            <a:p>
              <a:pPr algn="ctr" eaLnBrk="0" hangingPunct="0">
                <a:defRPr/>
              </a:pPr>
              <a:r>
                <a:rPr lang="en-US" sz="1800" i="0" dirty="0">
                  <a:latin typeface="+mn-lt"/>
                  <a:ea typeface="ＭＳ Ｐゴシック" pitchFamily="-107" charset="-128"/>
                  <a:cs typeface="+mn-cs"/>
                </a:rPr>
                <a:t>CONSISTENTLY COLLECT DATA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505200" y="4953000"/>
              <a:ext cx="2051050" cy="1295400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4C74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r>
                <a:rPr lang="en-US" sz="1800" b="1" i="0" dirty="0">
                  <a:latin typeface="+mn-lt"/>
                  <a:ea typeface="ＭＳ Ｐゴシック" pitchFamily="-107" charset="-128"/>
                  <a:cs typeface="+mn-cs"/>
                </a:rPr>
                <a:t>5</a:t>
              </a:r>
            </a:p>
            <a:p>
              <a:pPr algn="ctr" eaLnBrk="0" hangingPunct="0">
                <a:defRPr/>
              </a:pPr>
              <a:r>
                <a:rPr lang="en-US" sz="1800" i="0" dirty="0">
                  <a:latin typeface="+mn-lt"/>
                  <a:ea typeface="ＭＳ Ｐゴシック" pitchFamily="-107" charset="-128"/>
                  <a:cs typeface="+mn-cs"/>
                </a:rPr>
                <a:t>CHART YOUR PROGRESS</a:t>
              </a: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6477000" y="4953000"/>
              <a:ext cx="2051050" cy="1295400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4C74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r>
                <a:rPr lang="en-US" sz="1800" b="1" i="0" dirty="0">
                  <a:latin typeface="+mn-lt"/>
                  <a:ea typeface="ＭＳ Ｐゴシック" pitchFamily="-107" charset="-128"/>
                  <a:cs typeface="+mn-cs"/>
                </a:rPr>
                <a:t>6</a:t>
              </a:r>
            </a:p>
            <a:p>
              <a:pPr algn="ctr" eaLnBrk="0" hangingPunct="0">
                <a:defRPr/>
              </a:pPr>
              <a:r>
                <a:rPr lang="en-US" sz="1800" i="0" dirty="0">
                  <a:latin typeface="+mn-lt"/>
                  <a:ea typeface="ＭＳ Ｐゴシック" pitchFamily="-107" charset="-128"/>
                  <a:cs typeface="+mn-cs"/>
                </a:rPr>
                <a:t>ASK</a:t>
              </a:r>
            </a:p>
            <a:p>
              <a:pPr algn="ctr" eaLnBrk="0" hangingPunct="0">
                <a:defRPr/>
              </a:pPr>
              <a:r>
                <a:rPr lang="en-US" sz="1800" i="0" dirty="0">
                  <a:latin typeface="+mn-lt"/>
                  <a:ea typeface="ＭＳ Ｐゴシック" pitchFamily="-107" charset="-128"/>
                  <a:cs typeface="+mn-cs"/>
                </a:rPr>
                <a:t>QUESTIONS</a:t>
              </a:r>
            </a:p>
          </p:txBody>
        </p:sp>
        <p:cxnSp>
          <p:nvCxnSpPr>
            <p:cNvPr id="92172" name="Straight Arrow Connector 22"/>
            <p:cNvCxnSpPr>
              <a:cxnSpLocks noChangeShapeType="1"/>
              <a:stCxn id="8" idx="3"/>
              <a:endCxn id="17" idx="1"/>
            </p:cNvCxnSpPr>
            <p:nvPr/>
          </p:nvCxnSpPr>
          <p:spPr bwMode="auto">
            <a:xfrm>
              <a:off x="2660650" y="2628900"/>
              <a:ext cx="844550" cy="1588"/>
            </a:xfrm>
            <a:prstGeom prst="straightConnector1">
              <a:avLst/>
            </a:prstGeom>
            <a:noFill/>
            <a:ln w="41275">
              <a:solidFill>
                <a:srgbClr val="005684"/>
              </a:solidFill>
              <a:round/>
              <a:headEnd/>
              <a:tailEnd type="arrow" w="med" len="med"/>
            </a:ln>
          </p:spPr>
        </p:cxnSp>
        <p:cxnSp>
          <p:nvCxnSpPr>
            <p:cNvPr id="92173" name="Straight Arrow Connector 23"/>
            <p:cNvCxnSpPr>
              <a:cxnSpLocks noChangeShapeType="1"/>
              <a:stCxn id="17" idx="3"/>
              <a:endCxn id="18" idx="1"/>
            </p:cNvCxnSpPr>
            <p:nvPr/>
          </p:nvCxnSpPr>
          <p:spPr bwMode="auto">
            <a:xfrm>
              <a:off x="5556250" y="2628900"/>
              <a:ext cx="920750" cy="1588"/>
            </a:xfrm>
            <a:prstGeom prst="straightConnector1">
              <a:avLst/>
            </a:prstGeom>
            <a:noFill/>
            <a:ln w="41275">
              <a:solidFill>
                <a:srgbClr val="005684"/>
              </a:solidFill>
              <a:round/>
              <a:headEnd/>
              <a:tailEnd type="arrow" w="med" len="med"/>
            </a:ln>
          </p:spPr>
        </p:cxnSp>
        <p:cxnSp>
          <p:nvCxnSpPr>
            <p:cNvPr id="92174" name="Straight Arrow Connector 29"/>
            <p:cNvCxnSpPr>
              <a:cxnSpLocks noChangeShapeType="1"/>
              <a:stCxn id="19" idx="3"/>
              <a:endCxn id="20" idx="1"/>
            </p:cNvCxnSpPr>
            <p:nvPr/>
          </p:nvCxnSpPr>
          <p:spPr bwMode="auto">
            <a:xfrm>
              <a:off x="2660650" y="5600700"/>
              <a:ext cx="844550" cy="1588"/>
            </a:xfrm>
            <a:prstGeom prst="straightConnector1">
              <a:avLst/>
            </a:prstGeom>
            <a:noFill/>
            <a:ln w="41275">
              <a:solidFill>
                <a:srgbClr val="005684"/>
              </a:solidFill>
              <a:round/>
              <a:headEnd/>
              <a:tailEnd type="arrow" w="med" len="med"/>
            </a:ln>
          </p:spPr>
        </p:cxnSp>
        <p:cxnSp>
          <p:nvCxnSpPr>
            <p:cNvPr id="92175" name="Straight Arrow Connector 32"/>
            <p:cNvCxnSpPr>
              <a:cxnSpLocks noChangeShapeType="1"/>
              <a:stCxn id="20" idx="3"/>
              <a:endCxn id="21" idx="1"/>
            </p:cNvCxnSpPr>
            <p:nvPr/>
          </p:nvCxnSpPr>
          <p:spPr bwMode="auto">
            <a:xfrm>
              <a:off x="5556250" y="5600700"/>
              <a:ext cx="920750" cy="1588"/>
            </a:xfrm>
            <a:prstGeom prst="straightConnector1">
              <a:avLst/>
            </a:prstGeom>
            <a:noFill/>
            <a:ln w="41275">
              <a:solidFill>
                <a:srgbClr val="005684"/>
              </a:solidFill>
              <a:round/>
              <a:headEnd/>
              <a:tailEnd type="arrow" w="med" len="med"/>
            </a:ln>
          </p:spPr>
        </p:cxnSp>
        <p:cxnSp>
          <p:nvCxnSpPr>
            <p:cNvPr id="92176" name="Elbow Connector 36"/>
            <p:cNvCxnSpPr>
              <a:cxnSpLocks noChangeShapeType="1"/>
              <a:stCxn id="18" idx="2"/>
              <a:endCxn id="19" idx="0"/>
            </p:cNvCxnSpPr>
            <p:nvPr/>
          </p:nvCxnSpPr>
          <p:spPr bwMode="auto">
            <a:xfrm rot="5400000">
              <a:off x="3730625" y="1181100"/>
              <a:ext cx="1676400" cy="5867400"/>
            </a:xfrm>
            <a:prstGeom prst="bentConnector3">
              <a:avLst>
                <a:gd name="adj1" fmla="val 50000"/>
              </a:avLst>
            </a:prstGeom>
            <a:noFill/>
            <a:ln w="41275">
              <a:solidFill>
                <a:srgbClr val="004C74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458200" cy="1143000"/>
          </a:xfrm>
        </p:spPr>
        <p:txBody>
          <a:bodyPr anchor="t"/>
          <a:lstStyle/>
          <a:p>
            <a:pPr algn="l">
              <a:defRPr/>
            </a:pPr>
            <a:r>
              <a:rPr lang="en-US" sz="4000" b="1" i="1" dirty="0" smtClean="0">
                <a:solidFill>
                  <a:schemeClr val="accent3">
                    <a:lumMod val="95000"/>
                  </a:schemeClr>
                </a:solidFill>
                <a:ea typeface="ＭＳ Ｐゴシック" pitchFamily="-107" charset="-128"/>
                <a:cs typeface="ＭＳ Ｐゴシック" pitchFamily="-65" charset="-128"/>
              </a:rPr>
              <a:t>2. Collect baseline data.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245" y="1946847"/>
            <a:ext cx="8003955" cy="3477875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QUESTIONS TO ASK:</a:t>
            </a:r>
          </a:p>
          <a:p>
            <a:pPr eaLnBrk="0" hangingPunct="0">
              <a:buFont typeface="Arial" pitchFamily="1" charset="0"/>
              <a:buAutoNum type="alphaUcPeriod"/>
              <a:defRPr/>
            </a:pPr>
            <a:r>
              <a:rPr lang="en-US" sz="2000" dirty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Was the data defined to ensure that we collect exactly the information needed</a:t>
            </a:r>
            <a:r>
              <a:rPr lang="en-US" sz="2000" dirty="0" smtClean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?</a:t>
            </a:r>
          </a:p>
          <a:p>
            <a:pPr eaLnBrk="0" hangingPunct="0">
              <a:buFont typeface="Arial" pitchFamily="1" charset="0"/>
              <a:buAutoNum type="alphaUcPeriod"/>
              <a:defRPr/>
            </a:pPr>
            <a:endParaRPr lang="en-US" sz="2000" dirty="0" smtClean="0">
              <a:solidFill>
                <a:srgbClr val="004C74"/>
              </a:solidFill>
              <a:latin typeface="Arial" pitchFamily="1" charset="0"/>
              <a:ea typeface="Arial" pitchFamily="1" charset="0"/>
              <a:cs typeface="Arial" pitchFamily="1" charset="0"/>
            </a:endParaRPr>
          </a:p>
          <a:p>
            <a:pPr eaLnBrk="0" hangingPunct="0">
              <a:buFont typeface="Arial" pitchFamily="1" charset="0"/>
              <a:buAutoNum type="alphaUcPeriod"/>
              <a:defRPr/>
            </a:pPr>
            <a:r>
              <a:rPr lang="en-US" sz="2000" dirty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How accurate is the data? Does accuracy matter</a:t>
            </a:r>
            <a:r>
              <a:rPr lang="en-US" sz="2000" dirty="0" smtClean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?</a:t>
            </a:r>
          </a:p>
          <a:p>
            <a:pPr eaLnBrk="0" hangingPunct="0">
              <a:buFont typeface="Arial" pitchFamily="1" charset="0"/>
              <a:buAutoNum type="alphaUcPeriod"/>
              <a:defRPr/>
            </a:pPr>
            <a:endParaRPr lang="en-US" sz="2000" dirty="0" smtClean="0">
              <a:solidFill>
                <a:srgbClr val="004C74"/>
              </a:solidFill>
              <a:latin typeface="Arial" pitchFamily="1" charset="0"/>
              <a:ea typeface="Arial" pitchFamily="1" charset="0"/>
              <a:cs typeface="Arial" pitchFamily="1" charset="0"/>
            </a:endParaRPr>
          </a:p>
          <a:p>
            <a:pPr eaLnBrk="0" hangingPunct="0">
              <a:buFont typeface="Arial" pitchFamily="1" charset="0"/>
              <a:buAutoNum type="alphaUcPeriod"/>
              <a:defRPr/>
            </a:pPr>
            <a:r>
              <a:rPr lang="en-US" sz="2000" dirty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Does the process ensure that the measures will be collected consistently</a:t>
            </a:r>
            <a:r>
              <a:rPr lang="en-US" sz="2000" dirty="0" smtClean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?</a:t>
            </a:r>
          </a:p>
          <a:p>
            <a:pPr eaLnBrk="0" hangingPunct="0">
              <a:buFont typeface="Arial" pitchFamily="1" charset="0"/>
              <a:buAutoNum type="alphaUcPeriod"/>
              <a:defRPr/>
            </a:pPr>
            <a:endParaRPr lang="en-US" sz="2000" dirty="0" smtClean="0">
              <a:solidFill>
                <a:srgbClr val="004C74"/>
              </a:solidFill>
              <a:latin typeface="Arial" pitchFamily="1" charset="0"/>
              <a:ea typeface="Arial" pitchFamily="1" charset="0"/>
              <a:cs typeface="Arial" pitchFamily="1" charset="0"/>
            </a:endParaRPr>
          </a:p>
          <a:p>
            <a:pPr eaLnBrk="0" hangingPunct="0">
              <a:buFont typeface="Arial" pitchFamily="1" charset="0"/>
              <a:buAutoNum type="alphaUcPeriod"/>
              <a:defRPr/>
            </a:pPr>
            <a:r>
              <a:rPr lang="en-US" sz="2000" dirty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Do trade-offs exist? Is quality more important than the time required to collect data?</a:t>
            </a:r>
            <a:endParaRPr lang="en-US" sz="2000" i="0" dirty="0">
              <a:solidFill>
                <a:srgbClr val="004C74"/>
              </a:solidFill>
              <a:latin typeface="Arial" pitchFamily="1" charset="0"/>
              <a:ea typeface="Arial" pitchFamily="1" charset="0"/>
              <a:cs typeface="Arial" pitchFamily="1" charset="0"/>
            </a:endParaRP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1279302" y="990600"/>
            <a:ext cx="700835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Never start a </a:t>
            </a:r>
            <a:r>
              <a:rPr lang="en-US" sz="2800" b="1" dirty="0" smtClean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change project </a:t>
            </a:r>
            <a:r>
              <a:rPr lang="en-US" sz="2800" b="1" dirty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without it.</a:t>
            </a:r>
          </a:p>
          <a:p>
            <a:pPr eaLnBrk="0" hangingPunct="0"/>
            <a:r>
              <a:rPr lang="en-US" dirty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380523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64008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b="1" i="1">
                <a:solidFill>
                  <a:srgbClr val="004C74"/>
                </a:solidFill>
              </a:rPr>
              <a:t>3. Establish a clear goal.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66800" y="4495800"/>
            <a:ext cx="7696200" cy="954088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This ensures that the </a:t>
            </a:r>
            <a:r>
              <a:rPr lang="en-US" sz="2800" b="1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results</a:t>
            </a: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 are </a:t>
            </a:r>
            <a:r>
              <a:rPr lang="en-US" sz="280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interpretable</a:t>
            </a: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 and </a:t>
            </a:r>
            <a:r>
              <a:rPr lang="en-US" sz="280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accepted</a:t>
            </a: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 within the organization.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3596879" y="1295400"/>
            <a:ext cx="516612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 i="0" dirty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A goal should:</a:t>
            </a:r>
          </a:p>
          <a:p>
            <a:pPr eaLnBrk="0" hangingPunct="0">
              <a:buFontTx/>
              <a:buChar char="-"/>
            </a:pPr>
            <a:r>
              <a:rPr lang="en-US" sz="2800" i="0" dirty="0">
                <a:latin typeface="Arial" pitchFamily="1" charset="0"/>
                <a:ea typeface="Arial" pitchFamily="1" charset="0"/>
                <a:cs typeface="Arial" pitchFamily="1" charset="0"/>
              </a:rPr>
              <a:t> Be realistic yet ambitious</a:t>
            </a:r>
          </a:p>
          <a:p>
            <a:pPr eaLnBrk="0" hangingPunct="0">
              <a:buFontTx/>
              <a:buChar char="-"/>
            </a:pPr>
            <a:r>
              <a:rPr lang="en-US" sz="2800" i="0" dirty="0">
                <a:latin typeface="Arial" pitchFamily="1" charset="0"/>
                <a:ea typeface="Arial" pitchFamily="1" charset="0"/>
                <a:cs typeface="Arial" pitchFamily="1" charset="0"/>
              </a:rPr>
              <a:t> Be linked to project objectives</a:t>
            </a:r>
          </a:p>
          <a:p>
            <a:pPr eaLnBrk="0" hangingPunct="0">
              <a:buFontTx/>
              <a:buChar char="-"/>
            </a:pPr>
            <a:r>
              <a:rPr lang="en-US" sz="2800" i="0" dirty="0">
                <a:latin typeface="Arial" pitchFamily="1" charset="0"/>
                <a:ea typeface="Arial" pitchFamily="1" charset="0"/>
                <a:cs typeface="Arial" pitchFamily="1" charset="0"/>
              </a:rPr>
              <a:t> Avoid confusion</a:t>
            </a:r>
            <a:r>
              <a:rPr lang="en-US" i="0" dirty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1108</Words>
  <Application>Microsoft Macintosh PowerPoint</Application>
  <PresentationFormat>On-screen Show (4:3)</PresentationFormat>
  <Paragraphs>169</Paragraphs>
  <Slides>18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Data Framework </vt:lpstr>
      <vt:lpstr>WHY IS THIS IMPORTANT? Principle #5 - Rapid Cycle Testing </vt:lpstr>
      <vt:lpstr>PowerPoint Presentation</vt:lpstr>
      <vt:lpstr>A        Step Process for Measuring the Impact of Change</vt:lpstr>
      <vt:lpstr>6 Steps for Measuring the Impact of Change</vt:lpstr>
      <vt:lpstr>2. Collect baseline data.</vt:lpstr>
      <vt:lpstr>3. Establish a clear goal.</vt:lpstr>
      <vt:lpstr>What are your aims?</vt:lpstr>
      <vt:lpstr>Cycle Measures</vt:lpstr>
      <vt:lpstr>Cycle Measures – No Shows</vt:lpstr>
      <vt:lpstr>Cycle Measures - Transfers</vt:lpstr>
      <vt:lpstr>4. Consistently collect data.</vt:lpstr>
      <vt:lpstr>PowerPoint Presentation</vt:lpstr>
      <vt:lpstr>5. Chart your progress.</vt:lpstr>
      <vt:lpstr>A simple line graph example</vt:lpstr>
      <vt:lpstr>6. Ask questions.</vt:lpstr>
    </vt:vector>
  </TitlesOfParts>
  <Company>UW Madison - CHESS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Jay Ford</dc:creator>
  <cp:lastModifiedBy>Dave Gustafson</cp:lastModifiedBy>
  <cp:revision>3</cp:revision>
  <dcterms:created xsi:type="dcterms:W3CDTF">2014-02-26T17:02:06Z</dcterms:created>
  <dcterms:modified xsi:type="dcterms:W3CDTF">2014-03-06T16:40:14Z</dcterms:modified>
</cp:coreProperties>
</file>