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5" r:id="rId2"/>
    <p:sldId id="312" r:id="rId3"/>
    <p:sldId id="314" r:id="rId4"/>
    <p:sldId id="315" r:id="rId5"/>
    <p:sldId id="316" r:id="rId6"/>
    <p:sldId id="334" r:id="rId7"/>
    <p:sldId id="318" r:id="rId8"/>
    <p:sldId id="319" r:id="rId9"/>
    <p:sldId id="320" r:id="rId10"/>
    <p:sldId id="321" r:id="rId11"/>
    <p:sldId id="322" r:id="rId12"/>
    <p:sldId id="311" r:id="rId13"/>
    <p:sldId id="323" r:id="rId14"/>
    <p:sldId id="305" r:id="rId15"/>
    <p:sldId id="343" r:id="rId16"/>
    <p:sldId id="344" r:id="rId17"/>
    <p:sldId id="324" r:id="rId18"/>
    <p:sldId id="325" r:id="rId19"/>
    <p:sldId id="335" r:id="rId20"/>
    <p:sldId id="309" r:id="rId21"/>
    <p:sldId id="337" r:id="rId22"/>
    <p:sldId id="327" r:id="rId23"/>
    <p:sldId id="351" r:id="rId24"/>
    <p:sldId id="350" r:id="rId25"/>
  </p:sldIdLst>
  <p:sldSz cx="9144000" cy="6858000" type="screen4x3"/>
  <p:notesSz cx="7315200" cy="96012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4D4D"/>
    <a:srgbClr val="3D3DB9"/>
    <a:srgbClr val="007FC4"/>
    <a:srgbClr val="005684"/>
    <a:srgbClr val="004C74"/>
    <a:srgbClr val="4B4B4B"/>
    <a:srgbClr val="5E5E5E"/>
    <a:srgbClr val="292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264" y="-1544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BABB7E8E-EE23-4121-97D9-3AF476838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i="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i="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i="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i="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9C4586EF-6A93-46CB-9CF2-4DA9E049A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7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A5722-B832-4B6F-B473-16B354AFA104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3-5  staff members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90C8E-A2EB-B748-B918-F5DD68731864}" type="slidenum"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15</a:t>
            </a:fld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D3AD7-252B-1C48-997D-E2D119922B76}" type="slidenum"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16</a:t>
            </a:fld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</p:spPr>
        <p:txBody>
          <a:bodyPr/>
          <a:lstStyle/>
          <a:p>
            <a:r>
              <a:rPr lang="en-US" b="1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Standard slide – please do not modify.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4145059" y="9121967"/>
            <a:ext cx="3170141" cy="4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28E24411-8E66-5E4A-B10D-A392CB20E9CE}" type="slidenum">
              <a:rPr lang="en-US" sz="1300" i="0"/>
              <a:pPr algn="r"/>
              <a:t>17</a:t>
            </a:fld>
            <a:endParaRPr lang="en-US" sz="1300" i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Standard slide – please do not modify.</a:t>
            </a:r>
          </a:p>
          <a:p>
            <a:endParaRPr lang="en-US" b="1"/>
          </a:p>
          <a:p>
            <a:r>
              <a:rPr lang="en-US"/>
              <a:t>Importance of looking outside for ideas for solving problems.</a:t>
            </a:r>
          </a:p>
          <a:p>
            <a:r>
              <a:rPr lang="en-US"/>
              <a:t>Engage the audience by asking for ideas from outside the field—though beware that the audience may not respond.</a:t>
            </a:r>
          </a:p>
          <a:p>
            <a:endParaRPr lang="en-US"/>
          </a:p>
          <a:p>
            <a:r>
              <a:rPr lang="en-US"/>
              <a:t>Specific examples:</a:t>
            </a:r>
          </a:p>
          <a:p>
            <a:pPr>
              <a:buFontTx/>
              <a:buChar char="•"/>
            </a:pPr>
            <a:r>
              <a:rPr lang="en-US"/>
              <a:t>Northwest Airlines: automatic notification of cancellations and delays via telephone (confirmation calls).</a:t>
            </a:r>
          </a:p>
          <a:p>
            <a:pPr>
              <a:buFontTx/>
              <a:buChar char="•"/>
            </a:pPr>
            <a:r>
              <a:rPr lang="en-US"/>
              <a:t>Ford: Their sales approach varies depending on the model that they are selling (individualized services).</a:t>
            </a:r>
          </a:p>
          <a:p>
            <a:pPr>
              <a:buFontTx/>
              <a:buChar char="•"/>
            </a:pPr>
            <a:r>
              <a:rPr lang="en-US"/>
              <a:t>Dentist and Library: confirmation calls with automated voice processing.</a:t>
            </a:r>
          </a:p>
          <a:p>
            <a:pPr>
              <a:buFontTx/>
              <a:buChar char="•"/>
            </a:pPr>
            <a:r>
              <a:rPr lang="en-US"/>
              <a:t>National Rental Car: seamless transitions from the airport to checkout of the car to return the car to airport.</a:t>
            </a:r>
          </a:p>
          <a:p>
            <a:pPr>
              <a:buFontTx/>
              <a:buChar char="•"/>
            </a:pPr>
            <a:r>
              <a:rPr lang="en-US"/>
              <a:t>Hyatt Place Hotels: automated check-in and checkout by credit card to get key without personal interaction.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4145059" y="9121967"/>
            <a:ext cx="3170141" cy="4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29525387-80C8-7241-AA46-7AA3D1291EE9}" type="slidenum">
              <a:rPr lang="en-US" sz="1300" i="0"/>
              <a:pPr algn="r"/>
              <a:t>18</a:t>
            </a:fld>
            <a:endParaRPr lang="en-US" sz="1300" i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293" indent="-238293"/>
            <a:r>
              <a:rPr lang="en-US" b="1"/>
              <a:t>Standard slide – please do not modify.</a:t>
            </a:r>
          </a:p>
          <a:p>
            <a:pPr marL="238293" indent="-238293"/>
            <a:endParaRPr lang="en-US" b="1"/>
          </a:p>
          <a:p>
            <a:pPr marL="238293" indent="-238293"/>
            <a:r>
              <a:rPr lang="en-US"/>
              <a:t>These are the basic questions to ask at the beginning of any Change Project.</a:t>
            </a:r>
          </a:p>
          <a:p>
            <a:pPr marL="238293" indent="-238293"/>
            <a:endParaRPr lang="en-US"/>
          </a:p>
          <a:p>
            <a:pPr marL="238293" indent="-238293"/>
            <a:r>
              <a:rPr lang="en-US"/>
              <a:t>Examples of Answers:</a:t>
            </a:r>
          </a:p>
          <a:p>
            <a:pPr marL="238293" indent="-238293">
              <a:buFontTx/>
              <a:buAutoNum type="arabicPeriod"/>
            </a:pPr>
            <a:r>
              <a:rPr lang="en-US"/>
              <a:t> Reduce waiting times from 30 days to less than 10 days.</a:t>
            </a:r>
          </a:p>
          <a:p>
            <a:pPr marL="238293" indent="-238293">
              <a:buFontTx/>
              <a:buAutoNum type="arabicPeriod"/>
            </a:pPr>
            <a:r>
              <a:rPr lang="en-US"/>
              <a:t> By measuring the number of days until the next available appointment.</a:t>
            </a:r>
          </a:p>
          <a:p>
            <a:pPr marL="238293" indent="-238293">
              <a:buFontTx/>
              <a:buAutoNum type="arabicPeriod"/>
            </a:pPr>
            <a:r>
              <a:rPr lang="en-US"/>
              <a:t> Identify possible changes: this is a good time to refer  back to problems identified by the CEO or the walk-through.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A8677-3D7A-1B44-8471-BA05E102A0A8}" type="slidenum"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19</a:t>
            </a:fld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</p:spPr>
        <p:txBody>
          <a:bodyPr/>
          <a:lstStyle/>
          <a:p>
            <a:r>
              <a:rPr lang="en-US" b="1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Standard slide – please do not modify.</a:t>
            </a:r>
          </a:p>
          <a:p>
            <a:endParaRPr lang="en-US" b="1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Pick a concrete example of a PDSA cycle and walk the audience through the story.</a:t>
            </a:r>
          </a:p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Example:</a:t>
            </a:r>
          </a:p>
          <a:p>
            <a:pPr>
              <a:buFontTx/>
              <a:buChar char="•"/>
            </a:pPr>
            <a:r>
              <a:rPr lang="en-US" b="1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Plan</a:t>
            </a:r>
            <a:r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: An agency decides to offer walk-in service on Wednesday afternoons</a:t>
            </a:r>
          </a:p>
          <a:p>
            <a:pPr>
              <a:buFontTx/>
              <a:buChar char="•"/>
            </a:pPr>
            <a:r>
              <a:rPr lang="en-US" b="1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Do</a:t>
            </a:r>
            <a:r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: The agency offers the walk-in hours on Wednesday afternoon for two weeks.</a:t>
            </a:r>
          </a:p>
          <a:p>
            <a:pPr>
              <a:buFontTx/>
              <a:buChar char="•"/>
            </a:pPr>
            <a:r>
              <a:rPr lang="en-US" b="1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Study</a:t>
            </a:r>
            <a:r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: No clients showed up for service during the walk-in hours—because the agency forget to notify their community that they were open for walk-ins.</a:t>
            </a:r>
          </a:p>
          <a:p>
            <a:pPr>
              <a:buFontTx/>
              <a:buChar char="•"/>
            </a:pPr>
            <a:r>
              <a:rPr lang="en-US" b="1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Act</a:t>
            </a:r>
            <a:r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: Adapt by continuing to offer walk-ins and by advertising the walk-in hours to their community.</a:t>
            </a:r>
          </a:p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Emphasis on short cycles—two or three weeks at the most.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85BD3-9FE6-124E-8A5C-CCE7FEF28B55}" type="slidenum"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21</a:t>
            </a:fld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</p:spPr>
        <p:txBody>
          <a:bodyPr/>
          <a:lstStyle/>
          <a:p>
            <a:r>
              <a:rPr lang="en-US" b="1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Standard slide – please do not modify.</a:t>
            </a:r>
          </a:p>
          <a:p>
            <a:endParaRPr lang="en-US" b="1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Specific Examples:</a:t>
            </a:r>
          </a:p>
          <a:p>
            <a:pPr>
              <a:buFontTx/>
              <a:buChar char="•"/>
            </a:pPr>
            <a:r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The dates of the first request for service, the first appointment, the assessment appointment, and the first therapeutic session.</a:t>
            </a:r>
          </a:p>
          <a:p>
            <a:pPr>
              <a:buFontTx/>
              <a:buChar char="•"/>
            </a:pPr>
            <a:r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Adolescents in treatment at a particular clinic.</a:t>
            </a:r>
          </a:p>
          <a:p>
            <a:pPr>
              <a:buFontTx/>
              <a:buChar char="•"/>
            </a:pPr>
            <a:r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Reduce the number of days between first request for service to the first treatment session to less than 7 days.</a:t>
            </a:r>
          </a:p>
          <a:p>
            <a:pPr>
              <a:buFontTx/>
              <a:buChar char="•"/>
            </a:pPr>
            <a:r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A Change Leader and a Change Team constructed to focus on the selected aim.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C2105-AAE3-FA4A-B861-1679733632B4}" type="slidenum">
              <a:rPr lang="en-US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6</a:t>
            </a:fld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4145059" y="9121967"/>
            <a:ext cx="3170141" cy="4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8B3D5A4-6DEF-7D4E-B31E-65E2EB95FB9D}" type="slidenum">
              <a:rPr lang="en-US" sz="1300" i="0"/>
              <a:pPr algn="r"/>
              <a:t>7</a:t>
            </a:fld>
            <a:endParaRPr lang="en-US" sz="1300" i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Standard slide – please do not modify.</a:t>
            </a:r>
          </a:p>
          <a:p>
            <a:endParaRPr lang="en-US" b="1"/>
          </a:p>
          <a:p>
            <a:r>
              <a:rPr lang="en-US"/>
              <a:t>This is the most important factor of the Five Principles.  Organizations that involve the customer are 14 times more liked to be successful than those that do not.</a:t>
            </a:r>
          </a:p>
          <a:p>
            <a:r>
              <a:rPr lang="en-US"/>
              <a:t>The collective importance of the 79 other factors in Gustafson</a:t>
            </a:r>
            <a:r>
              <a:rPr lang="ja-JP" altLang="en-US"/>
              <a:t>’</a:t>
            </a:r>
            <a:r>
              <a:rPr lang="en-US" altLang="ja-JP"/>
              <a:t>s research is outweighed by the importance of this principle alone.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4145059" y="9121967"/>
            <a:ext cx="3170141" cy="4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A7A86561-57FC-794C-9872-D8D1D41901E3}" type="slidenum">
              <a:rPr lang="en-US" sz="1300" i="0"/>
              <a:pPr algn="r"/>
              <a:t>8</a:t>
            </a:fld>
            <a:endParaRPr lang="en-US" sz="1300" i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Standard slide – please do not modify.</a:t>
            </a:r>
          </a:p>
          <a:p>
            <a:endParaRPr lang="en-US" b="1"/>
          </a:p>
          <a:p>
            <a:r>
              <a:rPr lang="en-US"/>
              <a:t>Engage the audience: This is a good time to ask of anyone has done a walk-through before—and if so, what their experiences were.</a:t>
            </a:r>
          </a:p>
          <a:p>
            <a:r>
              <a:rPr lang="en-US"/>
              <a:t>If not, provide an example of your own from a recent walk-through experience.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4145059" y="9121967"/>
            <a:ext cx="3170141" cy="4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EDE1B0DE-EF9A-5A44-B5E6-71C0F899A2F0}" type="slidenum">
              <a:rPr lang="en-US" sz="1300" i="0"/>
              <a:pPr algn="r"/>
              <a:t>9</a:t>
            </a:fld>
            <a:endParaRPr lang="en-US" sz="1300" i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Standard slide – please do not modify.</a:t>
            </a:r>
          </a:p>
          <a:p>
            <a:endParaRPr lang="en-US" b="1"/>
          </a:p>
          <a:p>
            <a:r>
              <a:rPr lang="en-US"/>
              <a:t>Engage the audience: This is a good time to ask whether there are any CEOs in the audience.  If so, ask them what issues keep them awake at night.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4145059" y="9121967"/>
            <a:ext cx="3170141" cy="4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B3BFA5F1-9395-8249-9FF2-F3632A010A82}" type="slidenum">
              <a:rPr lang="en-US" sz="1300" i="0"/>
              <a:pPr algn="r"/>
              <a:t>10</a:t>
            </a:fld>
            <a:endParaRPr lang="en-US" sz="1300" i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Standard slide – please do not modify.</a:t>
            </a:r>
          </a:p>
          <a:p>
            <a:endParaRPr lang="en-US" b="1"/>
          </a:p>
          <a:p>
            <a:r>
              <a:rPr lang="en-US"/>
              <a:t>This is the role of the Executive Sponsor in a Change Project.</a:t>
            </a:r>
          </a:p>
          <a:p>
            <a:r>
              <a:rPr lang="en-US"/>
              <a:t>Give particular emphasis to the personal invitation to join the Change Team.</a:t>
            </a:r>
          </a:p>
          <a:p>
            <a:endParaRPr lang="en-US"/>
          </a:p>
          <a:p>
            <a:r>
              <a:rPr lang="en-US"/>
              <a:t>Example:</a:t>
            </a:r>
          </a:p>
          <a:p>
            <a:r>
              <a:rPr lang="en-US"/>
              <a:t>An invitation, using if possible the name of someone in the audience, to join a Change Project for a certain amount of time (two months, for example) to help achieve a clear goal (decrease waiting time from 30 days to 0 days, for example).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4145059" y="9121967"/>
            <a:ext cx="3170141" cy="4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3A1BBA0-E4BF-BD48-9A16-3D4E579CCB58}" type="slidenum">
              <a:rPr lang="en-US" sz="1300" i="0"/>
              <a:pPr algn="r"/>
              <a:t>11</a:t>
            </a:fld>
            <a:endParaRPr lang="en-US" sz="1300" i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Standard slide – please do not modify.</a:t>
            </a:r>
          </a:p>
          <a:p>
            <a:endParaRPr lang="en-US" b="1"/>
          </a:p>
          <a:p>
            <a:r>
              <a:rPr lang="en-US"/>
              <a:t>There are two aspects of the Change Leader that are particularly important:  the ability to make connections with both the CEO and the rest of the staff and the ability to devote time to the Change Project.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4145059" y="9121967"/>
            <a:ext cx="3170141" cy="4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1985BCF9-AAD6-9A48-AAAF-C638DC68D05E}" type="slidenum">
              <a:rPr lang="en-US" sz="1300" i="0"/>
              <a:pPr algn="r"/>
              <a:t>13</a:t>
            </a:fld>
            <a:endParaRPr lang="en-US" sz="1300" i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Standard slide – please do not modify.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966D8-7903-4AAD-9354-3618F9455785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e3FV1YoE-4&amp;feature=youtu.b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A_SS8heGBk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09600" y="2133600"/>
            <a:ext cx="792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8000" b="1" i="0">
                <a:solidFill>
                  <a:schemeClr val="bg1"/>
                </a:solidFill>
                <a:latin typeface="Arial" pitchFamily="34" charset="0"/>
              </a:rPr>
              <a:t>Overview</a:t>
            </a:r>
            <a:endParaRPr lang="en-US" sz="8000" b="1" i="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1843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533400" y="2133600"/>
            <a:ext cx="8077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6600" b="1" i="0" dirty="0" err="1" smtClean="0">
                <a:solidFill>
                  <a:schemeClr val="bg1"/>
                </a:solidFill>
                <a:latin typeface="Arial" pitchFamily="34" charset="0"/>
              </a:rPr>
              <a:t>NIATx</a:t>
            </a:r>
            <a:r>
              <a:rPr lang="en-US" sz="6600" b="1" i="0" dirty="0" smtClean="0">
                <a:solidFill>
                  <a:schemeClr val="bg1"/>
                </a:solidFill>
                <a:latin typeface="Arial" pitchFamily="34" charset="0"/>
              </a:rPr>
              <a:t> Model</a:t>
            </a:r>
            <a:endParaRPr lang="en-US" sz="6600" b="1" i="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Executive Sponsor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95400"/>
            <a:ext cx="8001000" cy="4419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>
                <a:latin typeface="Arial" charset="0"/>
              </a:rPr>
              <a:t>Vision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Provides a clear link to a strategic plan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Sets a clear aim for the Change Project</a:t>
            </a:r>
          </a:p>
          <a:p>
            <a:pPr>
              <a:lnSpc>
                <a:spcPct val="80000"/>
              </a:lnSpc>
              <a:defRPr/>
            </a:pPr>
            <a:r>
              <a:rPr lang="en-US" sz="2800">
                <a:latin typeface="Arial" charset="0"/>
              </a:rPr>
              <a:t>Engagement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Supports the change leader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Periodically attends change team meetings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Personally invites change team participants </a:t>
            </a:r>
          </a:p>
          <a:p>
            <a:pPr>
              <a:lnSpc>
                <a:spcPct val="80000"/>
              </a:lnSpc>
              <a:defRPr/>
            </a:pPr>
            <a:r>
              <a:rPr lang="en-US" sz="2800">
                <a:latin typeface="Arial" charset="0"/>
              </a:rPr>
              <a:t>Leadership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Removes barriers to change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Connects the dots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Communicates clearly, concisely, and constantly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457200"/>
            <a:ext cx="7677150" cy="1295400"/>
          </a:xfrm>
        </p:spPr>
        <p:txBody>
          <a:bodyPr/>
          <a:lstStyle/>
          <a:p>
            <a:pPr>
              <a:defRPr/>
            </a:pPr>
            <a:r>
              <a:rPr lang="en-US"/>
              <a:t>3. Powerful Change Leader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latin typeface="Arial" charset="0"/>
                <a:cs typeface="Times New Roman" charset="0"/>
              </a:rPr>
              <a:t>The Change Leader must have…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cs typeface="Times New Roman" charset="0"/>
              </a:rPr>
              <a:t>Influence and respect</a:t>
            </a:r>
            <a:r>
              <a:rPr lang="en-US" dirty="0">
                <a:latin typeface="Arial" charset="0"/>
                <a:cs typeface="Times New Roman" charset="0"/>
              </a:rPr>
              <a:t> </a:t>
            </a:r>
            <a:r>
              <a:rPr lang="en-US" dirty="0" smtClean="0">
                <a:latin typeface="Arial" charset="0"/>
                <a:cs typeface="Times New Roman" charset="0"/>
              </a:rPr>
              <a:t>across </a:t>
            </a:r>
            <a:r>
              <a:rPr lang="en-US" dirty="0">
                <a:latin typeface="Arial" charset="0"/>
                <a:cs typeface="Times New Roman" charset="0"/>
              </a:rPr>
              <a:t>levels of the organization</a:t>
            </a:r>
          </a:p>
          <a:p>
            <a:pPr lvl="1">
              <a:defRPr/>
            </a:pPr>
            <a:r>
              <a:rPr lang="en-US" dirty="0">
                <a:latin typeface="Arial" charset="0"/>
                <a:cs typeface="Times New Roman" charset="0"/>
              </a:rPr>
              <a:t>A direct line to the </a:t>
            </a:r>
            <a:r>
              <a:rPr lang="en-US" dirty="0" smtClean="0">
                <a:latin typeface="Arial" charset="0"/>
                <a:cs typeface="Times New Roman" charset="0"/>
              </a:rPr>
              <a:t>Executive Sponsor</a:t>
            </a:r>
            <a:endParaRPr lang="en-US" dirty="0">
              <a:latin typeface="Arial" charset="0"/>
              <a:cs typeface="Times New Roman" charset="0"/>
            </a:endParaRPr>
          </a:p>
          <a:p>
            <a:pPr lvl="1">
              <a:defRPr/>
            </a:pPr>
            <a:r>
              <a:rPr lang="en-US" dirty="0">
                <a:latin typeface="Arial" charset="0"/>
                <a:cs typeface="Times New Roman" charset="0"/>
              </a:rPr>
              <a:t>Empathy for all staff members</a:t>
            </a:r>
          </a:p>
          <a:p>
            <a:pPr lvl="1">
              <a:defRPr/>
            </a:pPr>
            <a:r>
              <a:rPr lang="en-US" dirty="0">
                <a:latin typeface="Arial" charset="0"/>
                <a:cs typeface="Times New Roman" charset="0"/>
              </a:rPr>
              <a:t>Time devoted to leading Change Projects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en-US"/>
              <a:t>What is a Change Leader?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A person who creates an environment </a:t>
            </a:r>
            <a:r>
              <a:rPr lang="en-US" sz="2800" dirty="0" smtClean="0">
                <a:latin typeface="Arial" charset="0"/>
              </a:rPr>
              <a:t>positive change can occur</a:t>
            </a:r>
          </a:p>
          <a:p>
            <a:pPr>
              <a:defRPr/>
            </a:pPr>
            <a:endParaRPr lang="en-US" sz="2800" dirty="0">
              <a:latin typeface="Arial" charset="0"/>
            </a:endParaRPr>
          </a:p>
          <a:p>
            <a:pPr lvl="1">
              <a:defRPr/>
            </a:pPr>
            <a:r>
              <a:rPr lang="en-US" sz="2400" dirty="0">
                <a:latin typeface="Arial" charset="0"/>
              </a:rPr>
              <a:t>Champions the use of </a:t>
            </a:r>
            <a:r>
              <a:rPr lang="en-US" sz="2400" dirty="0" smtClean="0">
                <a:latin typeface="Arial" charset="0"/>
              </a:rPr>
              <a:t>data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and process </a:t>
            </a:r>
            <a:r>
              <a:rPr lang="en-US" sz="2400" dirty="0">
                <a:latin typeface="Arial" charset="0"/>
              </a:rPr>
              <a:t>thinking, </a:t>
            </a:r>
            <a:r>
              <a:rPr lang="en-US" sz="2400" dirty="0" smtClean="0">
                <a:latin typeface="Arial" charset="0"/>
              </a:rPr>
              <a:t>as </a:t>
            </a:r>
            <a:r>
              <a:rPr lang="en-US" sz="2400" dirty="0">
                <a:latin typeface="Arial" charset="0"/>
              </a:rPr>
              <a:t>an effective means to achieve goals</a:t>
            </a:r>
          </a:p>
          <a:p>
            <a:pPr lvl="1">
              <a:defRPr/>
            </a:pPr>
            <a:r>
              <a:rPr lang="en-US" sz="2400" dirty="0">
                <a:latin typeface="Arial" charset="0"/>
              </a:rPr>
              <a:t>Allocates resources (time, personnel) within the bounds of their authority</a:t>
            </a:r>
          </a:p>
          <a:p>
            <a:pPr lvl="1">
              <a:defRPr/>
            </a:pPr>
            <a:r>
              <a:rPr lang="en-US" sz="2400" dirty="0">
                <a:latin typeface="Arial" charset="0"/>
              </a:rPr>
              <a:t>Sponsors and guides project teams</a:t>
            </a:r>
          </a:p>
          <a:p>
            <a:pPr lvl="1">
              <a:defRPr/>
            </a:pP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/>
              <a:t>Leadership Characteristics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143000"/>
            <a:ext cx="3733800" cy="5334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>
                <a:latin typeface="Arial" charset="0"/>
              </a:rPr>
              <a:t>Overall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Perspective</a:t>
            </a:r>
          </a:p>
          <a:p>
            <a:pPr lvl="1">
              <a:buFontTx/>
              <a:buNone/>
              <a:defRPr/>
            </a:pPr>
            <a:endParaRPr lang="en-US" sz="2400">
              <a:latin typeface="Arial" charset="0"/>
            </a:endParaRPr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908050" y="1676400"/>
          <a:ext cx="8159750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Chart" r:id="rId5" imgW="9690100" imgH="4216400" progId="Excel.Sheet.8">
                  <p:embed/>
                </p:oleObj>
              </mc:Choice>
              <mc:Fallback>
                <p:oleObj name="Chart" r:id="rId5" imgW="9690100" imgH="421640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676400"/>
                        <a:ext cx="8159750" cy="354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124200" y="5715000"/>
            <a:ext cx="43783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100" b="1" i="0">
                <a:cs typeface="Arial" charset="0"/>
              </a:rPr>
              <a:t>Change Leader Characteristic Survey</a:t>
            </a:r>
          </a:p>
          <a:p>
            <a:r>
              <a:rPr lang="en-US" sz="1100" i="0">
                <a:cs typeface="Arial" charset="0"/>
              </a:rPr>
              <a:t>29 Categories, 99 responses - Change leaders (n = 40)/Executive sponsors (n=20)/Change teams members (n=39)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SCI Change Tea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19200"/>
            <a:ext cx="6705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76200"/>
            <a:ext cx="7696200" cy="1189038"/>
          </a:xfrm>
        </p:spPr>
        <p:txBody>
          <a:bodyPr/>
          <a:lstStyle/>
          <a:p>
            <a:r>
              <a:rPr lang="en-US" sz="3600" smtClean="0">
                <a:solidFill>
                  <a:srgbClr val="0070C0"/>
                </a:solidFill>
                <a:ea typeface="ＭＳ Ｐゴシック"/>
                <a:cs typeface="ＭＳ Ｐゴシック"/>
              </a:rPr>
              <a:t>Key Roles: Change Team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848600" cy="11128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" charset="-128"/>
              </a:rPr>
              <a:t>What do Change Team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" charset="-128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" charset="-128"/>
              </a:rPr>
              <a:t>Members look like?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676400"/>
            <a:ext cx="8077200" cy="460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Front line workers and supervisors 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Key community stakeholders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Staff from other healthcare organizations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Representatives from the another county 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Members of the community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Others impacted by the change in your county or organization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Change Team Responsibilities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8486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Meet regularly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Ensure accountability </a:t>
            </a:r>
          </a:p>
          <a:p>
            <a:pPr lvl="1"/>
            <a:r>
              <a:rPr lang="en-US" dirty="0"/>
              <a:t>Record and distribute minutes</a:t>
            </a:r>
          </a:p>
          <a:p>
            <a:pPr lvl="1"/>
            <a:r>
              <a:rPr lang="en-US" dirty="0"/>
              <a:t>Assign tasks and responsibilities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Identify potential solutions</a:t>
            </a:r>
          </a:p>
          <a:p>
            <a:pPr lvl="1"/>
            <a:r>
              <a:rPr lang="en-US" dirty="0"/>
              <a:t>Quickly test one idea</a:t>
            </a:r>
          </a:p>
          <a:p>
            <a:pPr lvl="1"/>
            <a:r>
              <a:rPr lang="en-US" dirty="0"/>
              <a:t>Measure the impact of the change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600"/>
              <a:t>4. Ideas from Outside Organization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00200"/>
            <a:ext cx="8001000" cy="4419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>
                <a:latin typeface="Arial" charset="0"/>
              </a:rPr>
              <a:t>Real creative problem solving comes from looking beyond the familiar.</a:t>
            </a:r>
          </a:p>
          <a:p>
            <a:pPr>
              <a:lnSpc>
                <a:spcPct val="80000"/>
              </a:lnSpc>
              <a:defRPr/>
            </a:pPr>
            <a:r>
              <a:rPr lang="en-US" sz="2800">
                <a:latin typeface="Arial" charset="0"/>
              </a:rPr>
              <a:t>Provides a new way to look at the problem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Client Engagement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Northwest Airlines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Ford Motor Company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Reduce no-shows through reminders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Dentist Office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Public Libraries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Client Handoffs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National Rental Car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Hyatt Place Hotels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5. Rapid-cycle Testing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85800" indent="-685800">
              <a:buFontTx/>
              <a:buNone/>
              <a:defRPr/>
            </a:pPr>
            <a:r>
              <a:rPr lang="en-US">
                <a:latin typeface="Arial" charset="0"/>
              </a:rPr>
              <a:t>Start by asking three questions:</a:t>
            </a:r>
          </a:p>
          <a:p>
            <a:pPr marL="990600" lvl="1" indent="-533400">
              <a:buFont typeface="Wingdings" charset="0"/>
              <a:buAutoNum type="arabicPeriod"/>
              <a:defRPr/>
            </a:pPr>
            <a:r>
              <a:rPr lang="en-US" sz="3200">
                <a:latin typeface="Arial" charset="0"/>
              </a:rPr>
              <a:t>What are we trying to accomplish?</a:t>
            </a:r>
          </a:p>
          <a:p>
            <a:pPr marL="990600" lvl="1" indent="-533400">
              <a:buFont typeface="Wingdings" charset="0"/>
              <a:buAutoNum type="arabicPeriod"/>
              <a:defRPr/>
            </a:pPr>
            <a:r>
              <a:rPr lang="en-US" sz="3200">
                <a:latin typeface="Arial" charset="0"/>
              </a:rPr>
              <a:t>How will we know a change is an improvement?</a:t>
            </a:r>
          </a:p>
          <a:p>
            <a:pPr marL="990600" lvl="1" indent="-533400">
              <a:buFont typeface="Wingdings" charset="0"/>
              <a:buAutoNum type="arabicPeriod"/>
              <a:defRPr/>
            </a:pPr>
            <a:r>
              <a:rPr lang="en-US" sz="3200">
                <a:latin typeface="Arial" charset="0"/>
              </a:rPr>
              <a:t>What changes can we test?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810000" y="5715000"/>
            <a:ext cx="46863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1143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sz="1200" b="1" i="0">
                <a:solidFill>
                  <a:schemeClr val="tx2"/>
                </a:solidFill>
                <a:cs typeface="Arial" charset="0"/>
              </a:rPr>
              <a:t>Model for Improvement</a:t>
            </a:r>
            <a:r>
              <a:rPr lang="en-US" sz="1200" i="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1200" i="0">
                <a:solidFill>
                  <a:schemeClr val="tx2"/>
                </a:solidFill>
                <a:cs typeface="Arial" charset="0"/>
              </a:rPr>
            </a:br>
            <a:r>
              <a:rPr lang="en-US" sz="1200" i="0">
                <a:solidFill>
                  <a:schemeClr val="tx2"/>
                </a:solidFill>
                <a:cs typeface="Arial" charset="0"/>
              </a:rPr>
              <a:t>Langley, Nolan, Nolan, Norman, &amp; Provost. </a:t>
            </a:r>
            <a:r>
              <a:rPr lang="en-US" sz="1200">
                <a:solidFill>
                  <a:schemeClr val="tx2"/>
                </a:solidFill>
                <a:cs typeface="Arial" charset="0"/>
              </a:rPr>
              <a:t>The Improvement Guide, </a:t>
            </a:r>
            <a:r>
              <a:rPr lang="en-US" sz="1200" i="0">
                <a:solidFill>
                  <a:schemeClr val="tx2"/>
                </a:solidFill>
                <a:cs typeface="Arial" charset="0"/>
              </a:rPr>
              <a:t>San Francisco, Jossey-Bass Publishers, 1996</a:t>
            </a:r>
            <a:endParaRPr lang="en-US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Making Changes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38200" y="1676400"/>
            <a:ext cx="4800600" cy="419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>
                <a:ea typeface="ＭＳ Ｐゴシック" pitchFamily="-84" charset="-128"/>
                <a:cs typeface="ＭＳ Ｐゴシック" pitchFamily="-84" charset="-128"/>
              </a:rPr>
              <a:t>PDSA Cycles</a:t>
            </a:r>
            <a:r>
              <a:rPr lang="en-US" sz="280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/>
            <a:r>
              <a:rPr lang="en-US" sz="2400" b="1">
                <a:solidFill>
                  <a:srgbClr val="77278B"/>
                </a:solidFill>
              </a:rPr>
              <a:t>P</a:t>
            </a:r>
            <a:r>
              <a:rPr lang="en-US" sz="2400"/>
              <a:t>lan the change</a:t>
            </a:r>
          </a:p>
          <a:p>
            <a:pPr lvl="1"/>
            <a:r>
              <a:rPr lang="en-US" sz="2400" b="1">
                <a:solidFill>
                  <a:srgbClr val="77278B"/>
                </a:solidFill>
              </a:rPr>
              <a:t>D</a:t>
            </a:r>
            <a:r>
              <a:rPr lang="en-US" sz="2400"/>
              <a:t>o the plan</a:t>
            </a:r>
          </a:p>
          <a:p>
            <a:pPr lvl="1"/>
            <a:r>
              <a:rPr lang="en-US" sz="2400" b="1">
                <a:solidFill>
                  <a:srgbClr val="77278B"/>
                </a:solidFill>
              </a:rPr>
              <a:t>S</a:t>
            </a:r>
            <a:r>
              <a:rPr lang="en-US" sz="2400"/>
              <a:t>tudy the results</a:t>
            </a:r>
          </a:p>
          <a:p>
            <a:pPr lvl="1"/>
            <a:r>
              <a:rPr lang="en-US" sz="2400" b="1">
                <a:solidFill>
                  <a:srgbClr val="77278B"/>
                </a:solidFill>
              </a:rPr>
              <a:t>A</a:t>
            </a:r>
            <a:r>
              <a:rPr lang="en-US" sz="2400"/>
              <a:t>ct on the new knowledge</a:t>
            </a:r>
          </a:p>
          <a:p>
            <a:pPr lvl="2"/>
            <a:r>
              <a:rPr lang="en-US" sz="2000">
                <a:ea typeface="ＭＳ Ｐゴシック" pitchFamily="-84" charset="-128"/>
              </a:rPr>
              <a:t>Adapt</a:t>
            </a:r>
          </a:p>
          <a:p>
            <a:pPr lvl="2"/>
            <a:r>
              <a:rPr lang="en-US" sz="2000">
                <a:ea typeface="ＭＳ Ｐゴシック" pitchFamily="-84" charset="-128"/>
              </a:rPr>
              <a:t>Adopt</a:t>
            </a:r>
          </a:p>
          <a:p>
            <a:pPr lvl="2"/>
            <a:r>
              <a:rPr lang="en-US" sz="2000">
                <a:ea typeface="ＭＳ Ｐゴシック" pitchFamily="-84" charset="-128"/>
              </a:rPr>
              <a:t>Abandon</a:t>
            </a:r>
          </a:p>
          <a:p>
            <a:r>
              <a:rPr lang="en-US" sz="2800">
                <a:ea typeface="ＭＳ Ｐゴシック" pitchFamily="-84" charset="-128"/>
                <a:cs typeface="ＭＳ Ｐゴシック" pitchFamily="-84" charset="-128"/>
              </a:rPr>
              <a:t>Two-week-long cycles</a:t>
            </a:r>
          </a:p>
        </p:txBody>
      </p:sp>
      <p:pic>
        <p:nvPicPr>
          <p:cNvPr id="27652" name="Picture 4" descr="http://chsra.wisc.edu/exchange/Corey.Zetts/Inbox/PDSA%20Icons.EML/1_multipart_xF8FF_6_PDSA5.jpg?attach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752600"/>
            <a:ext cx="290195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NIATx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</a:rPr>
              <a:t>RWJF and SAMHSA Supported</a:t>
            </a:r>
          </a:p>
          <a:p>
            <a:pPr>
              <a:defRPr/>
            </a:pP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Evidence-based practices</a:t>
            </a:r>
          </a:p>
          <a:p>
            <a:pPr>
              <a:defRPr/>
            </a:pP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Easy to adopt methods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04800"/>
            <a:ext cx="7772400" cy="960438"/>
          </a:xfrm>
        </p:spPr>
        <p:txBody>
          <a:bodyPr/>
          <a:lstStyle/>
          <a:p>
            <a:pPr algn="l"/>
            <a:r>
              <a:rPr lang="en-US" sz="3600" smtClean="0">
                <a:solidFill>
                  <a:srgbClr val="0070C0"/>
                </a:solidFill>
                <a:ea typeface="ＭＳ Ｐゴシック"/>
                <a:cs typeface="ＭＳ Ｐゴシック"/>
              </a:rPr>
              <a:t>What makes this approach </a:t>
            </a:r>
            <a:br>
              <a:rPr lang="en-US" sz="3600" smtClean="0">
                <a:solidFill>
                  <a:srgbClr val="0070C0"/>
                </a:solidFill>
                <a:ea typeface="ＭＳ Ｐゴシック"/>
                <a:cs typeface="ＭＳ Ｐゴシック"/>
              </a:rPr>
            </a:br>
            <a:r>
              <a:rPr lang="en-US" sz="3600" smtClean="0">
                <a:solidFill>
                  <a:srgbClr val="0070C0"/>
                </a:solidFill>
                <a:ea typeface="ＭＳ Ｐゴシック"/>
                <a:cs typeface="ＭＳ Ｐゴシック"/>
              </a:rPr>
              <a:t>to change different?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0" y="1981200"/>
            <a:ext cx="7696200" cy="3886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Change is a big experiment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No mistakes, no right or wrong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Data tells you if the change was an improvement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Customer guides change ideas</a:t>
            </a:r>
          </a:p>
          <a:p>
            <a:pPr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Before Making Changes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1534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Collect baseline data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Determine the target population and location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Establish a clear aim</a:t>
            </a:r>
          </a:p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Select a Change Leader and the Change Team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sz="3800" b="0">
                <a:solidFill>
                  <a:srgbClr val="0099CC"/>
                </a:solidFill>
              </a:rPr>
              <a:t>PDSA Cycle for Improvement</a:t>
            </a:r>
          </a:p>
        </p:txBody>
      </p:sp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1676400" y="1143000"/>
            <a:ext cx="5918200" cy="53848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i="0">
              <a:solidFill>
                <a:srgbClr val="000000"/>
              </a:solidFill>
            </a:endParaRPr>
          </a:p>
        </p:txBody>
      </p:sp>
      <p:sp>
        <p:nvSpPr>
          <p:cNvPr id="30723" name="AutoShape 5"/>
          <p:cNvSpPr>
            <a:spLocks noChangeArrowheads="1"/>
          </p:cNvSpPr>
          <p:nvPr/>
        </p:nvSpPr>
        <p:spPr bwMode="auto">
          <a:xfrm>
            <a:off x="4224338" y="898525"/>
            <a:ext cx="804862" cy="473075"/>
          </a:xfrm>
          <a:prstGeom prst="rightArrow">
            <a:avLst>
              <a:gd name="adj1" fmla="val 50000"/>
              <a:gd name="adj2" fmla="val 85075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AutoShape 7"/>
          <p:cNvSpPr>
            <a:spLocks noChangeArrowheads="1"/>
          </p:cNvSpPr>
          <p:nvPr/>
        </p:nvSpPr>
        <p:spPr bwMode="auto">
          <a:xfrm>
            <a:off x="7318375" y="3505200"/>
            <a:ext cx="530225" cy="719138"/>
          </a:xfrm>
          <a:prstGeom prst="downArrow">
            <a:avLst>
              <a:gd name="adj1" fmla="val 50000"/>
              <a:gd name="adj2" fmla="val 6782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AutoShape 6"/>
          <p:cNvSpPr>
            <a:spLocks noChangeArrowheads="1"/>
          </p:cNvSpPr>
          <p:nvPr/>
        </p:nvSpPr>
        <p:spPr bwMode="auto">
          <a:xfrm>
            <a:off x="4224338" y="6232525"/>
            <a:ext cx="804862" cy="473075"/>
          </a:xfrm>
          <a:prstGeom prst="leftArrow">
            <a:avLst>
              <a:gd name="adj1" fmla="val 50000"/>
              <a:gd name="adj2" fmla="val 85059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AutoShape 8"/>
          <p:cNvSpPr>
            <a:spLocks noChangeArrowheads="1"/>
          </p:cNvSpPr>
          <p:nvPr/>
        </p:nvSpPr>
        <p:spPr bwMode="auto">
          <a:xfrm>
            <a:off x="1447800" y="3414713"/>
            <a:ext cx="530225" cy="719137"/>
          </a:xfrm>
          <a:prstGeom prst="upArrow">
            <a:avLst>
              <a:gd name="adj1" fmla="val 50000"/>
              <a:gd name="adj2" fmla="val 6780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3"/>
          <p:cNvSpPr>
            <a:spLocks noChangeShapeType="1"/>
          </p:cNvSpPr>
          <p:nvPr/>
        </p:nvSpPr>
        <p:spPr bwMode="auto">
          <a:xfrm>
            <a:off x="4648200" y="1219200"/>
            <a:ext cx="0" cy="5092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4"/>
          <p:cNvSpPr>
            <a:spLocks noChangeShapeType="1"/>
          </p:cNvSpPr>
          <p:nvPr/>
        </p:nvSpPr>
        <p:spPr bwMode="auto">
          <a:xfrm>
            <a:off x="1981200" y="3810000"/>
            <a:ext cx="54006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3413125" y="1431925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Act</a:t>
            </a:r>
          </a:p>
        </p:txBody>
      </p:sp>
      <p:sp>
        <p:nvSpPr>
          <p:cNvPr id="30730" name="Rectangle 12"/>
          <p:cNvSpPr>
            <a:spLocks noChangeArrowheads="1"/>
          </p:cNvSpPr>
          <p:nvPr/>
        </p:nvSpPr>
        <p:spPr bwMode="auto">
          <a:xfrm>
            <a:off x="4860925" y="14319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Plan</a:t>
            </a:r>
          </a:p>
        </p:txBody>
      </p:sp>
      <p:sp>
        <p:nvSpPr>
          <p:cNvPr id="30731" name="Rectangle 14"/>
          <p:cNvSpPr>
            <a:spLocks noChangeArrowheads="1"/>
          </p:cNvSpPr>
          <p:nvPr/>
        </p:nvSpPr>
        <p:spPr bwMode="auto">
          <a:xfrm>
            <a:off x="3108325" y="3794125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Study</a:t>
            </a:r>
          </a:p>
        </p:txBody>
      </p:sp>
      <p:sp>
        <p:nvSpPr>
          <p:cNvPr id="30732" name="Rectangle 16"/>
          <p:cNvSpPr>
            <a:spLocks noChangeArrowheads="1"/>
          </p:cNvSpPr>
          <p:nvPr/>
        </p:nvSpPr>
        <p:spPr bwMode="auto">
          <a:xfrm>
            <a:off x="4937125" y="3794125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Do</a:t>
            </a:r>
          </a:p>
        </p:txBody>
      </p:sp>
      <p:sp>
        <p:nvSpPr>
          <p:cNvPr id="30733" name="Rectangle 11"/>
          <p:cNvSpPr>
            <a:spLocks noChangeArrowheads="1"/>
          </p:cNvSpPr>
          <p:nvPr/>
        </p:nvSpPr>
        <p:spPr bwMode="auto">
          <a:xfrm>
            <a:off x="2282825" y="1981200"/>
            <a:ext cx="259397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 What improvement will we make next?</a:t>
            </a:r>
          </a:p>
          <a:p>
            <a:pPr>
              <a:buFontTx/>
              <a:buChar char="•"/>
            </a:pPr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Do we need to: Abandon? Adapt? Adopt?</a:t>
            </a:r>
          </a:p>
          <a:p>
            <a:pPr>
              <a:buFontTx/>
              <a:buChar char="•"/>
            </a:pPr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Sustain the gain</a:t>
            </a:r>
          </a:p>
          <a:p>
            <a:r>
              <a:rPr lang="en-US" sz="900" b="1" i="0">
                <a:solidFill>
                  <a:srgbClr val="000000"/>
                </a:solidFill>
                <a:latin typeface="Arial" charset="0"/>
              </a:rPr>
              <a:t>   </a:t>
            </a:r>
          </a:p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      </a:t>
            </a:r>
          </a:p>
        </p:txBody>
      </p:sp>
      <p:sp>
        <p:nvSpPr>
          <p:cNvPr id="30734" name="Rectangle 13"/>
          <p:cNvSpPr>
            <a:spLocks noChangeArrowheads="1"/>
          </p:cNvSpPr>
          <p:nvPr/>
        </p:nvSpPr>
        <p:spPr bwMode="auto">
          <a:xfrm>
            <a:off x="4648200" y="1905000"/>
            <a:ext cx="27955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Objective</a:t>
            </a:r>
          </a:p>
          <a:p>
            <a:pPr>
              <a:buFontTx/>
              <a:buChar char="•"/>
            </a:pPr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Questions and</a:t>
            </a:r>
          </a:p>
          <a:p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  predictions (why)</a:t>
            </a:r>
          </a:p>
          <a:p>
            <a:pPr>
              <a:buFontTx/>
              <a:buChar char="•"/>
            </a:pPr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Plan to carry out</a:t>
            </a:r>
          </a:p>
          <a:p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  the cycle (who,</a:t>
            </a:r>
          </a:p>
          <a:p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  what, where, when) 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905000" y="4114800"/>
            <a:ext cx="27432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b="1" i="0">
                <a:solidFill>
                  <a:srgbClr val="000000"/>
                </a:solidFill>
                <a:latin typeface="Arial" charset="0"/>
              </a:rPr>
              <a:t>Complete the analysis of the data</a:t>
            </a:r>
          </a:p>
          <a:p>
            <a:pPr marL="158750" lvl="1" indent="131763">
              <a:buFontTx/>
              <a:buChar char="•"/>
            </a:pPr>
            <a:r>
              <a:rPr lang="en-US" sz="1900" b="1" i="0">
                <a:solidFill>
                  <a:srgbClr val="000000"/>
                </a:solidFill>
                <a:latin typeface="Arial" charset="0"/>
              </a:rPr>
              <a:t>Compare data to    </a:t>
            </a:r>
          </a:p>
          <a:p>
            <a:pPr marL="158750" lvl="1" indent="131763"/>
            <a:r>
              <a:rPr lang="en-US" sz="1900" b="1" i="0">
                <a:solidFill>
                  <a:srgbClr val="000000"/>
                </a:solidFill>
                <a:latin typeface="Arial" charset="0"/>
              </a:rPr>
              <a:t>   predictions</a:t>
            </a:r>
          </a:p>
          <a:p>
            <a:pPr marL="449263" lvl="2" indent="133350">
              <a:buFontTx/>
              <a:buChar char="•"/>
            </a:pPr>
            <a:r>
              <a:rPr lang="en-US" sz="1900" b="1" i="0">
                <a:solidFill>
                  <a:srgbClr val="000000"/>
                </a:solidFill>
                <a:latin typeface="Arial" charset="0"/>
              </a:rPr>
              <a:t>Summarize</a:t>
            </a:r>
          </a:p>
          <a:p>
            <a:pPr marL="449263" lvl="2" indent="133350"/>
            <a:r>
              <a:rPr lang="en-US" sz="1900" b="1" i="0">
                <a:solidFill>
                  <a:srgbClr val="000000"/>
                </a:solidFill>
                <a:latin typeface="Arial" charset="0"/>
              </a:rPr>
              <a:t>        what was       </a:t>
            </a:r>
          </a:p>
          <a:p>
            <a:pPr marL="449263" lvl="2" indent="133350"/>
            <a:r>
              <a:rPr lang="en-US" sz="1900" b="1" i="0">
                <a:solidFill>
                  <a:srgbClr val="000000"/>
                </a:solidFill>
                <a:latin typeface="Arial" charset="0"/>
              </a:rPr>
              <a:t>              learned</a:t>
            </a:r>
          </a:p>
        </p:txBody>
      </p:sp>
      <p:sp>
        <p:nvSpPr>
          <p:cNvPr id="30736" name="Rectangle 17"/>
          <p:cNvSpPr>
            <a:spLocks noChangeArrowheads="1"/>
          </p:cNvSpPr>
          <p:nvPr/>
        </p:nvSpPr>
        <p:spPr bwMode="auto">
          <a:xfrm>
            <a:off x="4724400" y="4114800"/>
            <a:ext cx="27987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Carry out the plan</a:t>
            </a:r>
          </a:p>
          <a:p>
            <a:pPr>
              <a:buFontTx/>
              <a:buChar char="•"/>
            </a:pPr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Document problems</a:t>
            </a:r>
          </a:p>
          <a:p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  and unexpected</a:t>
            </a:r>
          </a:p>
          <a:p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  observations</a:t>
            </a:r>
          </a:p>
          <a:p>
            <a:pPr>
              <a:buFontTx/>
              <a:buChar char="•"/>
            </a:pPr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Begin analysis</a:t>
            </a:r>
          </a:p>
          <a:p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  of the data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NIATx on a Napkin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Questions</a:t>
            </a:r>
          </a:p>
        </p:txBody>
      </p:sp>
      <p:pic>
        <p:nvPicPr>
          <p:cNvPr id="5529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853" r="-14853"/>
          <a:stretch>
            <a:fillRect/>
          </a:stretch>
        </p:blipFill>
        <p:spPr bwMode="auto"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What is a process?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924800" cy="10668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The steps we take in order to do something.  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t="53072" r="54944" b="9837"/>
          <a:stretch>
            <a:fillRect/>
          </a:stretch>
        </p:blipFill>
        <p:spPr bwMode="auto">
          <a:xfrm>
            <a:off x="2743200" y="2667000"/>
            <a:ext cx="3733800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en-US"/>
              <a:t>Why Process Improvement?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type="body" idx="1"/>
          </p:nvPr>
        </p:nvSpPr>
        <p:spPr>
          <a:xfrm>
            <a:off x="1143000" y="1676400"/>
            <a:ext cx="7772400" cy="441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Everything we do is part of some </a:t>
            </a:r>
            <a:r>
              <a:rPr lang="en-US" sz="2800" dirty="0" smtClean="0">
                <a:latin typeface="Arial" charset="0"/>
              </a:rPr>
              <a:t>process</a:t>
            </a:r>
          </a:p>
          <a:p>
            <a:pPr>
              <a:defRPr/>
            </a:pP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>
                <a:latin typeface="Arial" charset="0"/>
              </a:rPr>
              <a:t>Each of us serves others, or is served by </a:t>
            </a:r>
            <a:r>
              <a:rPr lang="en-US" sz="2800" i="1" dirty="0">
                <a:latin typeface="Arial" charset="0"/>
              </a:rPr>
              <a:t>processes of work</a:t>
            </a:r>
            <a:r>
              <a:rPr lang="en-US" sz="2800" i="1" dirty="0" smtClean="0">
                <a:latin typeface="Arial" charset="0"/>
              </a:rPr>
              <a:t>.</a:t>
            </a:r>
          </a:p>
          <a:p>
            <a:pPr>
              <a:defRPr/>
            </a:pPr>
            <a:endParaRPr lang="en-US" sz="2800" i="1" dirty="0">
              <a:latin typeface="Arial" charset="0"/>
            </a:endParaRPr>
          </a:p>
          <a:p>
            <a:pPr>
              <a:defRPr/>
            </a:pPr>
            <a:r>
              <a:rPr lang="en-US" sz="2800" dirty="0">
                <a:latin typeface="Arial" charset="0"/>
              </a:rPr>
              <a:t>85 percent of problems are caused by </a:t>
            </a:r>
            <a:r>
              <a:rPr lang="en-US" sz="2800" i="1" dirty="0">
                <a:latin typeface="Arial" charset="0"/>
              </a:rPr>
              <a:t>processes – not people.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en-US"/>
              <a:t>Why Process Improvement?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447800" y="1676400"/>
            <a:ext cx="693420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b="1"/>
              <a:t>“</a:t>
            </a:r>
            <a:r>
              <a:rPr lang="en-US" sz="3200" b="1"/>
              <a:t>Your processes of work are perfect.  They are perfectly designed to give you the results you are getting.</a:t>
            </a:r>
            <a:r>
              <a:rPr lang="ja-JP" altLang="en-US" sz="3200" b="1"/>
              <a:t>”</a:t>
            </a:r>
            <a:endParaRPr lang="en-US" sz="3200" b="1"/>
          </a:p>
          <a:p>
            <a:pPr>
              <a:defRPr/>
            </a:pPr>
            <a:endParaRPr lang="en-US" sz="3200"/>
          </a:p>
          <a:p>
            <a:pPr>
              <a:defRPr/>
            </a:pPr>
            <a:r>
              <a:rPr lang="en-US"/>
              <a:t>- W. Edwards Deming, process improvement pioneer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0" y="152400"/>
            <a:ext cx="6324600" cy="1219200"/>
          </a:xfrm>
          <a:prstGeom prst="rect">
            <a:avLst/>
          </a:prstGeom>
          <a:noFill/>
          <a:ln>
            <a:noFill/>
          </a:ln>
          <a:extLst/>
        </p:spPr>
        <p:txBody>
          <a:bodyPr lIns="45720" tIns="0" rIns="45720" bIns="0"/>
          <a:lstStyle/>
          <a:p>
            <a:pPr algn="ctr">
              <a:defRPr/>
            </a:pPr>
            <a:r>
              <a:rPr lang="en-US" sz="4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Five Key Principles</a:t>
            </a:r>
          </a:p>
          <a:p>
            <a:pPr algn="ctr">
              <a:defRPr/>
            </a:pPr>
            <a:r>
              <a:rPr lang="en-US" sz="2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Evidence based predictors of successful change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90600" y="1752600"/>
            <a:ext cx="800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Wingdings" pitchFamily="-84" charset="2"/>
              <a:buChar char="Ø"/>
            </a:pPr>
            <a:r>
              <a:rPr lang="en-US" sz="2800" i="0">
                <a:latin typeface="Arial" pitchFamily="-84" charset="0"/>
              </a:rPr>
              <a:t>Understand &amp; Involve the Customer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Wingdings" pitchFamily="-84" charset="2"/>
              <a:buChar char="Ø"/>
            </a:pPr>
            <a:r>
              <a:rPr lang="en-US" sz="2800" i="0">
                <a:latin typeface="Arial" pitchFamily="-84" charset="0"/>
              </a:rPr>
              <a:t>Focus on Key Problems 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Wingdings" pitchFamily="-84" charset="2"/>
              <a:buChar char="Ø"/>
            </a:pPr>
            <a:r>
              <a:rPr lang="en-US" sz="2800" i="0">
                <a:latin typeface="Arial" pitchFamily="-84" charset="0"/>
              </a:rPr>
              <a:t>Select the Right Change Leader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Wingdings" pitchFamily="-84" charset="2"/>
              <a:buChar char="Ø"/>
            </a:pPr>
            <a:r>
              <a:rPr lang="en-US" sz="2800" i="0">
                <a:latin typeface="Arial" pitchFamily="-84" charset="0"/>
              </a:rPr>
              <a:t>Seek Ideas from Outside the Field and Organization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Wingdings" pitchFamily="-84" charset="2"/>
              <a:buChar char="Ø"/>
            </a:pPr>
            <a:r>
              <a:rPr lang="en-US" sz="2800" i="0">
                <a:latin typeface="Arial" pitchFamily="-84" charset="0"/>
              </a:rPr>
              <a:t>Do Rapid Cycle Testing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sz="3200"/>
              <a:t>1. Understand &amp; Involve the Customer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100263"/>
            <a:ext cx="7772400" cy="3995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Most important of the Five Principles</a:t>
            </a:r>
          </a:p>
          <a:p>
            <a:pPr>
              <a:defRPr/>
            </a:pPr>
            <a:r>
              <a:rPr lang="en-US">
                <a:latin typeface="Arial" charset="0"/>
              </a:rPr>
              <a:t>What is it like to be a customer?</a:t>
            </a:r>
          </a:p>
          <a:p>
            <a:pPr>
              <a:defRPr/>
            </a:pPr>
            <a:r>
              <a:rPr lang="en-US">
                <a:latin typeface="Arial" charset="0"/>
              </a:rPr>
              <a:t>Your staff are customers, too.</a:t>
            </a:r>
          </a:p>
          <a:p>
            <a:pPr>
              <a:defRPr/>
            </a:pPr>
            <a:r>
              <a:rPr lang="en-US">
                <a:latin typeface="Arial" charset="0"/>
              </a:rPr>
              <a:t>Conduct walk-throughs.</a:t>
            </a:r>
          </a:p>
          <a:p>
            <a:pPr>
              <a:defRPr/>
            </a:pPr>
            <a:r>
              <a:rPr lang="en-US">
                <a:latin typeface="Arial" charset="0"/>
              </a:rPr>
              <a:t>Hold focus groups.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Why a Walk-through?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000">
                <a:latin typeface="Arial" charset="0"/>
              </a:rPr>
              <a:t>The walk-through…</a:t>
            </a:r>
          </a:p>
          <a:p>
            <a:pPr lvl="1">
              <a:defRPr/>
            </a:pPr>
            <a:r>
              <a:rPr lang="en-US" sz="2400">
                <a:latin typeface="Arial" charset="0"/>
              </a:rPr>
              <a:t>Helps understand the customer and organizational processes</a:t>
            </a:r>
          </a:p>
          <a:p>
            <a:pPr lvl="1">
              <a:defRPr/>
            </a:pPr>
            <a:r>
              <a:rPr lang="en-US" sz="2400">
                <a:latin typeface="Arial" charset="0"/>
              </a:rPr>
              <a:t>Provides a new perspective</a:t>
            </a:r>
          </a:p>
          <a:p>
            <a:pPr lvl="2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Allows you to </a:t>
            </a:r>
            <a:r>
              <a:rPr lang="en-US" sz="2000" i="1">
                <a:latin typeface="Arial" charset="0"/>
                <a:ea typeface="ＭＳ Ｐゴシック" charset="0"/>
              </a:rPr>
              <a:t>feel</a:t>
            </a:r>
            <a:r>
              <a:rPr lang="en-US" sz="2000">
                <a:latin typeface="Arial" charset="0"/>
                <a:ea typeface="ＭＳ Ｐゴシック" charset="0"/>
              </a:rPr>
              <a:t> what it</a:t>
            </a:r>
            <a:r>
              <a:rPr lang="ja-JP" altLang="en-US" sz="2000">
                <a:latin typeface="Arial" charset="0"/>
                <a:ea typeface="ＭＳ Ｐゴシック" charset="0"/>
              </a:rPr>
              <a:t>’</a:t>
            </a:r>
            <a:r>
              <a:rPr lang="en-US" sz="2000">
                <a:latin typeface="Arial" charset="0"/>
                <a:ea typeface="ＭＳ Ｐゴシック" charset="0"/>
              </a:rPr>
              <a:t>s like</a:t>
            </a:r>
          </a:p>
          <a:p>
            <a:pPr lvl="2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Lets you </a:t>
            </a:r>
            <a:r>
              <a:rPr lang="en-US" sz="2000" i="1">
                <a:latin typeface="Arial" charset="0"/>
                <a:ea typeface="ＭＳ Ｐゴシック" charset="0"/>
              </a:rPr>
              <a:t>see</a:t>
            </a:r>
            <a:r>
              <a:rPr lang="en-US" sz="2000">
                <a:latin typeface="Arial" charset="0"/>
                <a:ea typeface="ＭＳ Ｐゴシック" charset="0"/>
              </a:rPr>
              <a:t> the process for what it is </a:t>
            </a:r>
          </a:p>
          <a:p>
            <a:pPr lvl="1">
              <a:defRPr/>
            </a:pPr>
            <a:r>
              <a:rPr lang="en-US" sz="2400">
                <a:latin typeface="Arial" charset="0"/>
              </a:rPr>
              <a:t>Seeks out and identifies real problems </a:t>
            </a:r>
          </a:p>
          <a:p>
            <a:pPr lvl="1">
              <a:defRPr/>
            </a:pPr>
            <a:r>
              <a:rPr lang="en-US" sz="2400">
                <a:latin typeface="Arial" charset="0"/>
              </a:rPr>
              <a:t>Generates ideas for improvement</a:t>
            </a:r>
          </a:p>
          <a:p>
            <a:pPr lvl="1">
              <a:defRPr/>
            </a:pPr>
            <a:r>
              <a:rPr lang="en-US" sz="2400">
                <a:latin typeface="Arial" charset="0"/>
              </a:rPr>
              <a:t>Keeps you asking </a:t>
            </a:r>
            <a:r>
              <a:rPr lang="en-US" sz="2400" i="1">
                <a:latin typeface="Arial" charset="0"/>
              </a:rPr>
              <a:t>why</a:t>
            </a:r>
            <a:r>
              <a:rPr lang="en-US" sz="2400">
                <a:latin typeface="Arial" charset="0"/>
              </a:rPr>
              <a:t>?…and </a:t>
            </a:r>
            <a:r>
              <a:rPr lang="en-US" sz="2400" i="1">
                <a:latin typeface="Arial" charset="0"/>
              </a:rPr>
              <a:t>why</a:t>
            </a:r>
            <a:r>
              <a:rPr lang="en-US" sz="2400">
                <a:latin typeface="Arial" charset="0"/>
              </a:rPr>
              <a:t>? again</a:t>
            </a:r>
          </a:p>
          <a:p>
            <a:pPr>
              <a:defRPr/>
            </a:pP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 Focus on Key Problems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339975"/>
            <a:ext cx="7772400" cy="3756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What keeps the CEO awake at night?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What processes do staff and customers identify as barriers to excellent service</a:t>
            </a:r>
            <a:r>
              <a:rPr lang="en-US" dirty="0" smtClean="0">
                <a:latin typeface="Arial" charset="0"/>
              </a:rPr>
              <a:t>?</a:t>
            </a:r>
          </a:p>
          <a:p>
            <a:pPr>
              <a:defRPr/>
            </a:pPr>
            <a:endParaRPr lang="en-US" dirty="0" smtClean="0">
              <a:latin typeface="Arial" charset="0"/>
            </a:endParaRPr>
          </a:p>
          <a:p>
            <a:pPr>
              <a:defRPr/>
            </a:pPr>
            <a:r>
              <a:rPr lang="en-US" b="1" dirty="0" smtClean="0">
                <a:latin typeface="Arial" charset="0"/>
                <a:hlinkClick r:id="rId3"/>
              </a:rPr>
              <a:t>How to chose a change project?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74710&quot;&gt;&lt;/object&gt;&lt;object type=&quot;2&quot; unique_id=&quot;74711&quot;&gt;&lt;object type=&quot;3&quot; unique_id=&quot;74712&quot;&gt;&lt;property id=&quot;20148&quot; value=&quot;5&quot;/&gt;&lt;property id=&quot;20300&quot; value=&quot;Slide 1&quot;/&gt;&lt;property id=&quot;20307&quot; value=&quot;291&quot;/&gt;&lt;/object&gt;&lt;object type=&quot;3&quot; unique_id=&quot;74713&quot;&gt;&lt;property id=&quot;20148&quot; value=&quot;5&quot;/&gt;&lt;property id=&quot;20300&quot; value=&quot;Slide 2&quot;/&gt;&lt;property id=&quot;20307&quot; value=&quot;292&quot;/&gt;&lt;/object&gt;&lt;object type=&quot;3&quot; unique_id=&quot;74714&quot;&gt;&lt;property id=&quot;20148&quot; value=&quot;5&quot;/&gt;&lt;property id=&quot;20300&quot; value=&quot;Slide 3 - &amp;quot;Sharing customer experiences&amp;amp;#x09;&amp;amp;#x09;&amp;quot;&quot;/&gt;&lt;property id=&quot;20307&quot; value=&quot;293&quot;/&gt;&lt;/object&gt;&lt;object type=&quot;3&quot; unique_id=&quot;74715&quot;&gt;&lt;property id=&quot;20148&quot; value=&quot;5&quot;/&gt;&lt;property id=&quot;20300&quot; value=&quot;Slide 4&quot;/&gt;&lt;property id=&quot;20307&quot; value=&quot;294&quot;/&gt;&lt;/object&gt;&lt;object type=&quot;3&quot; unique_id=&quot;74716&quot;&gt;&lt;property id=&quot;20148&quot; value=&quot;5&quot;/&gt;&lt;property id=&quot;20300&quot; value=&quot;Slide 5&quot;/&gt;&lt;property id=&quot;20307&quot; value=&quot;295&quot;/&gt;&lt;/object&gt;&lt;object type=&quot;3&quot; unique_id=&quot;74717&quot;&gt;&lt;property id=&quot;20148&quot; value=&quot;5&quot;/&gt;&lt;property id=&quot;20300&quot; value=&quot;Slide 6&quot;/&gt;&lt;property id=&quot;20307&quot; value=&quot;296&quot;/&gt;&lt;/object&gt;&lt;object type=&quot;3&quot; unique_id=&quot;74718&quot;&gt;&lt;property id=&quot;20148&quot; value=&quot;5&quot;/&gt;&lt;property id=&quot;20300&quot; value=&quot;Slide 7&quot;/&gt;&lt;property id=&quot;20307&quot; value=&quot;297&quot;/&gt;&lt;/object&gt;&lt;object type=&quot;3&quot; unique_id=&quot;74719&quot;&gt;&lt;property id=&quot;20148&quot; value=&quot;5&quot;/&gt;&lt;property id=&quot;20300&quot; value=&quot;Slide 8 - &amp;quot;PDSA Steps&amp;quot;&quot;/&gt;&lt;property id=&quot;20307&quot; value=&quot;298&quot;/&gt;&lt;/object&gt;&lt;object type=&quot;3&quot; unique_id=&quot;74720&quot;&gt;&lt;property id=&quot;20148&quot; value=&quot;5&quot;/&gt;&lt;property id=&quot;20300&quot; value=&quot;Slide 9&quot;/&gt;&lt;property id=&quot;20307&quot; value=&quot;303&quot;/&gt;&lt;/object&gt;&lt;object type=&quot;3&quot; unique_id=&quot;74721&quot;&gt;&lt;property id=&quot;20148&quot; value=&quot;5&quot;/&gt;&lt;property id=&quot;20300&quot; value=&quot;Slide 10&quot;/&gt;&lt;property id=&quot;20307&quot; value=&quot;304&quot;/&gt;&lt;/object&gt;&lt;object type=&quot;3&quot; unique_id=&quot;74722&quot;&gt;&lt;property id=&quot;20148&quot; value=&quot;5&quot;/&gt;&lt;property id=&quot;20300&quot; value=&quot;Slide 11&quot;/&gt;&lt;property id=&quot;20307&quot; value=&quot;305&quot;/&gt;&lt;/object&gt;&lt;object type=&quot;3&quot; unique_id=&quot;74723&quot;&gt;&lt;property id=&quot;20148&quot; value=&quot;5&quot;/&gt;&lt;property id=&quot;20300&quot; value=&quot;Slide 12 - &amp;quot;Sample Change Project&amp;quot;&quot;/&gt;&lt;property id=&quot;20307&quot; value=&quot;299&quot;/&gt;&lt;/object&gt;&lt;object type=&quot;3&quot; unique_id=&quot;74724&quot;&gt;&lt;property id=&quot;20148&quot; value=&quot;5&quot;/&gt;&lt;property id=&quot;20300&quot; value=&quot;Slide 13&quot;/&gt;&lt;property id=&quot;20307&quot; value=&quot;261&quot;/&gt;&lt;/object&gt;&lt;object type=&quot;3&quot; unique_id=&quot;74725&quot;&gt;&lt;property id=&quot;20148&quot; value=&quot;5&quot;/&gt;&lt;property id=&quot;20300&quot; value=&quot;Slide 14 - &amp;quot;    Tips for Successful Meetings&amp;quot;&quot;/&gt;&lt;property id=&quot;20307&quot; value=&quot;301&quot;/&gt;&lt;/object&gt;&lt;object type=&quot;3&quot; unique_id=&quot;74726&quot;&gt;&lt;property id=&quot;20148&quot; value=&quot;5&quot;/&gt;&lt;property id=&quot;20300&quot; value=&quot;Slide 15 - &amp;quot;Review the Agenda Template&amp;quot;&quot;/&gt;&lt;property id=&quot;20307&quot; value=&quot;302&quot;/&gt;&lt;/object&gt;&lt;object type=&quot;3&quot; unique_id=&quot;74727&quot;&gt;&lt;property id=&quot;20148&quot; value=&quot;5&quot;/&gt;&lt;property id=&quot;20300&quot; value=&quot;Slide 16&quot;/&gt;&lt;property id=&quot;20307&quot; value=&quot;300&quot;/&gt;&lt;/object&gt;&lt;object type=&quot;3&quot; unique_id=&quot;74728&quot;&gt;&lt;property id=&quot;20148&quot; value=&quot;5&quot;/&gt;&lt;property id=&quot;20300&quot; value=&quot;Slide 17&quot;/&gt;&lt;property id=&quot;20307&quot; value=&quot;269&quot;/&gt;&lt;/object&gt;&lt;object type=&quot;3&quot; unique_id=&quot;74729&quot;&gt;&lt;property id=&quot;20148&quot; value=&quot;5&quot;/&gt;&lt;property id=&quot;20300&quot; value=&quot;Slide 18 - &amp;quot;Reminder:&amp;#x0D;&amp;#x0A; Role of a Change Leader&amp;quot;&quot;/&gt;&lt;property id=&quot;20307&quot; value=&quot;270&quot;/&gt;&lt;/object&gt;&lt;object type=&quot;3&quot; unique_id=&quot;74730&quot;&gt;&lt;property id=&quot;20148&quot; value=&quot;5&quot;/&gt;&lt;property id=&quot;20300&quot; value=&quot;Slide 19 - &amp;quot;Overcoming Organizational and Team Barriers&amp;quot;&quot;/&gt;&lt;property id=&quot;20307&quot; value=&quot;271&quot;/&gt;&lt;/object&gt;&lt;object type=&quot;3&quot; unique_id=&quot;74731&quot;&gt;&lt;property id=&quot;20148&quot; value=&quot;5&quot;/&gt;&lt;property id=&quot;20300&quot; value=&quot;Slide 20 - &amp;quot;Café Session&amp;quot;&quot;/&gt;&lt;property id=&quot;20307&quot; value=&quot;282&quot;/&gt;&lt;/object&gt;&lt;object type=&quot;3&quot; unique_id=&quot;74732&quot;&gt;&lt;property id=&quot;20148&quot; value=&quot;5&quot;/&gt;&lt;property id=&quot;20300&quot; value=&quot;Slide 21 - &amp;quot;Example of problem questions&amp;quot;&quot;/&gt;&lt;property id=&quot;20307&quot; value=&quot;283&quot;/&gt;&lt;/object&gt;&lt;object type=&quot;3&quot; unique_id=&quot;74733&quot;&gt;&lt;property id=&quot;20148&quot; value=&quot;5&quot;/&gt;&lt;property id=&quot;20300&quot; value=&quot;Slide 22 - &amp;quot;Executive Sponsor buy-in and Involvement&amp;quot;&quot;/&gt;&lt;property id=&quot;20307&quot; value=&quot;263&quot;/&gt;&lt;/object&gt;&lt;object type=&quot;3&quot; unique_id=&quot;74734&quot;&gt;&lt;property id=&quot;20148&quot; value=&quot;5&quot;/&gt;&lt;property id=&quot;20300&quot; value=&quot;Slide 23 - &amp;quot;Motivating Teams&amp;quot;&quot;/&gt;&lt;property id=&quot;20307&quot; value=&quot;264&quot;/&gt;&lt;/object&gt;&lt;object type=&quot;3&quot; unique_id=&quot;74735&quot;&gt;&lt;property id=&quot;20148&quot; value=&quot;5&quot;/&gt;&lt;property id=&quot;20300&quot; value=&quot;Slide 24 - &amp;quot;Time Management&amp;quot;&quot;/&gt;&lt;property id=&quot;20307&quot; value=&quot;265&quot;/&gt;&lt;/object&gt;&lt;object type=&quot;3&quot; unique_id=&quot;74736&quot;&gt;&lt;property id=&quot;20148&quot; value=&quot;5&quot;/&gt;&lt;property id=&quot;20300&quot; value=&quot;Slide 25 - &amp;quot;Data Analysis&amp;quot;&quot;/&gt;&lt;property id=&quot;20307&quot; value=&quot;266&quot;/&gt;&lt;/object&gt;&lt;object type=&quot;3&quot; unique_id=&quot;74737&quot;&gt;&lt;property id=&quot;20148&quot; value=&quot;5&quot;/&gt;&lt;property id=&quot;20300&quot; value=&quot;Slide 26 - &amp;quot;Debrief Café Session&amp;amp;#x09;&amp;quot;&quot;/&gt;&lt;property id=&quot;20307&quot; value=&quot;284&quot;/&gt;&lt;/object&gt;&lt;object type=&quot;3&quot; unique_id=&quot;74738&quot;&gt;&lt;property id=&quot;20148&quot; value=&quot;5&quot;/&gt;&lt;property id=&quot;20300&quot; value=&quot;Slide 27&quot;/&gt;&lt;property id=&quot;20307&quot; value=&quot;286&quot;/&gt;&lt;/object&gt;&lt;object type=&quot;3&quot; unique_id=&quot;74739&quot;&gt;&lt;property id=&quot;20148&quot; value=&quot;5&quot;/&gt;&lt;property id=&quot;20300&quot; value=&quot;Slide 28 - &amp;quot;Elevator Speech&amp;quot;&quot;/&gt;&lt;property id=&quot;20307&quot; value=&quot;287&quot;/&gt;&lt;/object&gt;&lt;object type=&quot;3&quot; unique_id=&quot;74740&quot;&gt;&lt;property id=&quot;20148&quot; value=&quot;5&quot;/&gt;&lt;property id=&quot;20300&quot; value=&quot;Slide 29 - &amp;quot;Create a 90 word presentation &amp;#x0D;&amp;#x0A;&amp;#x0D;&amp;#x0A;&amp;#x0D;&amp;#x0A;&amp;quot;&quot;/&gt;&lt;property id=&quot;20307&quot; value=&quot;285&quot;/&gt;&lt;/object&gt;&lt;object type=&quot;3&quot; unique_id=&quot;74741&quot;&gt;&lt;property id=&quot;20148&quot; value=&quot;5&quot;/&gt;&lt;property id=&quot;20300&quot; value=&quot;Slide 30&quot;/&gt;&lt;property id=&quot;20307&quot; value=&quot;306&quot;/&gt;&lt;/object&gt;&lt;object type=&quot;3&quot; unique_id=&quot;74742&quot;&gt;&lt;property id=&quot;20148&quot; value=&quot;5&quot;/&gt;&lt;property id=&quot;20300&quot; value=&quot;Slide 31&quot;/&gt;&lt;property id=&quot;20307&quot; value=&quot;307&quot;/&gt;&lt;/object&gt;&lt;object type=&quot;3&quot; unique_id=&quot;74743&quot;&gt;&lt;property id=&quot;20148&quot; value=&quot;5&quot;/&gt;&lt;property id=&quot;20300&quot; value=&quot;Slide 32&quot;/&gt;&lt;property id=&quot;20307&quot; value=&quot;308&quot;/&gt;&lt;/object&gt;&lt;object type=&quot;3&quot; unique_id=&quot;74744&quot;&gt;&lt;property id=&quot;20148&quot; value=&quot;5&quot;/&gt;&lt;property id=&quot;20300&quot; value=&quot;Slide 33&quot;/&gt;&lt;property id=&quot;20307&quot; value=&quot;274&quot;/&gt;&lt;/object&gt;&lt;object type=&quot;3&quot; unique_id=&quot;74745&quot;&gt;&lt;property id=&quot;20148&quot; value=&quot;5&quot;/&gt;&lt;property id=&quot;20300&quot; value=&quot;Slide 34&quot;/&gt;&lt;property id=&quot;20307&quot; value=&quot;278&quot;/&gt;&lt;/object&gt;&lt;object type=&quot;3&quot; unique_id=&quot;74746&quot;&gt;&lt;property id=&quot;20148&quot; value=&quot;5&quot;/&gt;&lt;property id=&quot;20300&quot; value=&quot;Slide 35&quot;/&gt;&lt;property id=&quot;20307&quot; value=&quot;276&quot;/&gt;&lt;/object&gt;&lt;object type=&quot;3&quot; unique_id=&quot;74747&quot;&gt;&lt;property id=&quot;20148&quot; value=&quot;5&quot;/&gt;&lt;property id=&quot;20300&quot; value=&quot;Slide 36&quot;/&gt;&lt;property id=&quot;20307&quot; value=&quot;277&quot;/&gt;&lt;/object&gt;&lt;object type=&quot;3&quot; unique_id=&quot;74748&quot;&gt;&lt;property id=&quot;20148&quot; value=&quot;5&quot;/&gt;&lt;property id=&quot;20300&quot; value=&quot;Slide 37&quot;/&gt;&lt;property id=&quot;20307&quot; value=&quot;279&quot;/&gt;&lt;/object&gt;&lt;object type=&quot;3&quot; unique_id=&quot;74749&quot;&gt;&lt;property id=&quot;20148&quot; value=&quot;5&quot;/&gt;&lt;property id=&quot;20300&quot; value=&quot;Slide 38&quot;/&gt;&lt;property id=&quot;20307&quot; value=&quot;280&quot;/&gt;&lt;/object&gt;&lt;object type=&quot;3&quot; unique_id=&quot;74750&quot;&gt;&lt;property id=&quot;20148&quot; value=&quot;5&quot;/&gt;&lt;property id=&quot;20300&quot; value=&quot;Slide 39&quot;/&gt;&lt;property id=&quot;20307&quot; value=&quot;281&quot;/&gt;&lt;/object&gt;&lt;object type=&quot;3&quot; unique_id=&quot;74751&quot;&gt;&lt;property id=&quot;20148&quot; value=&quot;5&quot;/&gt;&lt;property id=&quot;20300&quot; value=&quot;Slide 40&quot;/&gt;&lt;property id=&quot;20307&quot; value=&quot;309&quot;/&gt;&lt;/object&gt;&lt;object type=&quot;3&quot; unique_id=&quot;74752&quot;&gt;&lt;property id=&quot;20148&quot; value=&quot;5&quot;/&gt;&lt;property id=&quot;20300&quot; value=&quot;Slide 41&quot;/&gt;&lt;property id=&quot;20307&quot; value=&quot;310&quot;/&gt;&lt;/object&gt;&lt;object type=&quot;3&quot; unique_id=&quot;74753&quot;&gt;&lt;property id=&quot;20148&quot; value=&quot;5&quot;/&gt;&lt;property id=&quot;20300&quot; value=&quot;Slide 42&quot;/&gt;&lt;property id=&quot;20307&quot; value=&quot;311&quot;/&gt;&lt;/object&gt;&lt;object type=&quot;3&quot; unique_id=&quot;74754&quot;&gt;&lt;property id=&quot;20148&quot; value=&quot;5&quot;/&gt;&lt;property id=&quot;20300&quot; value=&quot;Slide 43&quot;/&gt;&lt;property id=&quot;20307&quot; value=&quot;312&quot;/&gt;&lt;/object&gt;&lt;object type=&quot;3&quot; unique_id=&quot;74755&quot;&gt;&lt;property id=&quot;20148&quot; value=&quot;5&quot;/&gt;&lt;property id=&quot;20300&quot; value=&quot;Slide 44 - &amp;quot;Celebrate&amp;quot;&quot;/&gt;&lt;property id=&quot;20307&quot; value=&quot;288&quot;/&gt;&lt;/object&gt;&lt;object type=&quot;3&quot; unique_id=&quot;74756&quot;&gt;&lt;property id=&quot;20148&quot; value=&quot;5&quot;/&gt;&lt;property id=&quot;20300&quot; value=&quot;Slide 45&quot;/&gt;&lt;property id=&quot;20307&quot; value=&quot;289&quot;/&gt;&lt;/object&gt;&lt;object type=&quot;3&quot; unique_id=&quot;74757&quot;&gt;&lt;property id=&quot;20148&quot; value=&quot;5&quot;/&gt;&lt;property id=&quot;20300&quot; value=&quot;Slide 46 - &amp;quot;What’s next?&amp;#x0D;&amp;#x0A;&amp;#x0D;&amp;#x0A;Post Workshop&amp;#x0D;&amp;#x0A;&amp;#x0D;&amp;#x0A;&amp;quot;&quot;/&gt;&lt;property id=&quot;20307&quot; value=&quot;29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sortium template">
  <a:themeElements>
    <a:clrScheme name="Consortium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nsortium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onsortium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ortium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ortium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ortium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ortium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ortium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ortium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R:\Work\PERSONAL\brice\Consortium template.pot</Template>
  <TotalTime>1228</TotalTime>
  <Words>1521</Words>
  <Application>Microsoft Macintosh PowerPoint</Application>
  <PresentationFormat>On-screen Show (4:3)</PresentationFormat>
  <Paragraphs>236</Paragraphs>
  <Slides>24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Consortium template</vt:lpstr>
      <vt:lpstr>Chart</vt:lpstr>
      <vt:lpstr>PowerPoint Presentation</vt:lpstr>
      <vt:lpstr>NIATx History</vt:lpstr>
      <vt:lpstr>What is a process?</vt:lpstr>
      <vt:lpstr>Why Process Improvement?</vt:lpstr>
      <vt:lpstr>Why Process Improvement?</vt:lpstr>
      <vt:lpstr>PowerPoint Presentation</vt:lpstr>
      <vt:lpstr>1. Understand &amp; Involve the Customer</vt:lpstr>
      <vt:lpstr>Why a Walk-through?</vt:lpstr>
      <vt:lpstr>2. Focus on Key Problems</vt:lpstr>
      <vt:lpstr>Executive Sponsor</vt:lpstr>
      <vt:lpstr>3. Powerful Change Leader</vt:lpstr>
      <vt:lpstr>What is a Change Leader?</vt:lpstr>
      <vt:lpstr>Leadership Characteristics</vt:lpstr>
      <vt:lpstr>Key Roles: Change Team</vt:lpstr>
      <vt:lpstr>What do Change Team  Members look like?</vt:lpstr>
      <vt:lpstr>Change Team Responsibilities</vt:lpstr>
      <vt:lpstr>4. Ideas from Outside Organization</vt:lpstr>
      <vt:lpstr>5. Rapid-cycle Testing</vt:lpstr>
      <vt:lpstr>Making Changes</vt:lpstr>
      <vt:lpstr>What makes this approach  to change different?</vt:lpstr>
      <vt:lpstr>Before Making Changes</vt:lpstr>
      <vt:lpstr>PDSA Cycle for Improvement</vt:lpstr>
      <vt:lpstr>NIATx on a Napkin</vt:lpstr>
      <vt:lpstr>Questions</vt:lpstr>
    </vt:vector>
  </TitlesOfParts>
  <Company>CHSRA  U.W. -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brice</dc:creator>
  <cp:lastModifiedBy>Dave Gustafson</cp:lastModifiedBy>
  <cp:revision>94</cp:revision>
  <cp:lastPrinted>2008-09-02T19:39:16Z</cp:lastPrinted>
  <dcterms:created xsi:type="dcterms:W3CDTF">2014-02-26T17:01:13Z</dcterms:created>
  <dcterms:modified xsi:type="dcterms:W3CDTF">2014-03-06T16:44:23Z</dcterms:modified>
</cp:coreProperties>
</file>