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00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9CAD60-4636-47C6-8391-59F4D792E694}" type="datetimeFigureOut">
              <a:rPr lang="en-US" smtClean="0"/>
              <a:t>3/6/14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88282D-C054-4286-B0F6-98EC33210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74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7051B-C6AC-4AEC-83A3-4AA4F2120DC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828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F60F-B3EA-439C-88B6-8FEC2C7D6D89}" type="datetimeFigureOut">
              <a:rPr lang="en-US" smtClean="0"/>
              <a:t>3/6/14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8FC2B-87F7-4A49-A87B-960022E95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780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F60F-B3EA-439C-88B6-8FEC2C7D6D89}" type="datetimeFigureOut">
              <a:rPr lang="en-US" smtClean="0"/>
              <a:t>3/6/14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8FC2B-87F7-4A49-A87B-960022E95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299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F60F-B3EA-439C-88B6-8FEC2C7D6D89}" type="datetimeFigureOut">
              <a:rPr lang="en-US" smtClean="0"/>
              <a:t>3/6/14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8FC2B-87F7-4A49-A87B-960022E95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56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F60F-B3EA-439C-88B6-8FEC2C7D6D89}" type="datetimeFigureOut">
              <a:rPr lang="en-US" smtClean="0"/>
              <a:t>3/6/14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8FC2B-87F7-4A49-A87B-960022E95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386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F60F-B3EA-439C-88B6-8FEC2C7D6D89}" type="datetimeFigureOut">
              <a:rPr lang="en-US" smtClean="0"/>
              <a:t>3/6/14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8FC2B-87F7-4A49-A87B-960022E95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003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F60F-B3EA-439C-88B6-8FEC2C7D6D89}" type="datetimeFigureOut">
              <a:rPr lang="en-US" smtClean="0"/>
              <a:t>3/6/14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8FC2B-87F7-4A49-A87B-960022E95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105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F60F-B3EA-439C-88B6-8FEC2C7D6D89}" type="datetimeFigureOut">
              <a:rPr lang="en-US" smtClean="0"/>
              <a:t>3/6/14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8FC2B-87F7-4A49-A87B-960022E95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464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F60F-B3EA-439C-88B6-8FEC2C7D6D89}" type="datetimeFigureOut">
              <a:rPr lang="en-US" smtClean="0"/>
              <a:t>3/6/14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8FC2B-87F7-4A49-A87B-960022E95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328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F60F-B3EA-439C-88B6-8FEC2C7D6D89}" type="datetimeFigureOut">
              <a:rPr lang="en-US" smtClean="0"/>
              <a:t>3/6/14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8FC2B-87F7-4A49-A87B-960022E95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420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F60F-B3EA-439C-88B6-8FEC2C7D6D89}" type="datetimeFigureOut">
              <a:rPr lang="en-US" smtClean="0"/>
              <a:t>3/6/14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8FC2B-87F7-4A49-A87B-960022E95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716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F60F-B3EA-439C-88B6-8FEC2C7D6D89}" type="datetimeFigureOut">
              <a:rPr lang="en-US" smtClean="0"/>
              <a:t>3/6/14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8FC2B-87F7-4A49-A87B-960022E95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130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AF60F-B3EA-439C-88B6-8FEC2C7D6D89}" type="datetimeFigureOut">
              <a:rPr lang="en-US" smtClean="0"/>
              <a:t>3/6/14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8FC2B-87F7-4A49-A87B-960022E95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463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/>
          <a:lstStyle/>
          <a:p>
            <a:r>
              <a:rPr lang="en-US" dirty="0" smtClean="0"/>
              <a:t>Flowcharting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819400"/>
            <a:ext cx="7162800" cy="1752600"/>
          </a:xfrm>
        </p:spPr>
        <p:txBody>
          <a:bodyPr>
            <a:normAutofit/>
          </a:bodyPr>
          <a:lstStyle/>
          <a:p>
            <a:pPr marL="342900" lvl="0" indent="-342900" algn="l"/>
            <a:r>
              <a:rPr lang="en-US" sz="3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Flowcharts force an </a:t>
            </a:r>
            <a:r>
              <a:rPr lang="en-US" sz="3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organization to focus </a:t>
            </a:r>
            <a:r>
              <a:rPr lang="en-US" sz="3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on </a:t>
            </a:r>
            <a:r>
              <a:rPr lang="en-US" sz="3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</a:t>
            </a:r>
            <a:r>
              <a:rPr lang="en-US" sz="38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process</a:t>
            </a:r>
            <a:r>
              <a:rPr lang="en-US" sz="3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34200" y="3048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</a:rPr>
              <a:t>Tab </a:t>
            </a:r>
            <a:r>
              <a:rPr lang="en-US" sz="2400" b="1" dirty="0" smtClean="0">
                <a:solidFill>
                  <a:prstClr val="black"/>
                </a:solidFill>
              </a:rPr>
              <a:t>5</a:t>
            </a:r>
            <a:endParaRPr lang="en-US" sz="2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825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/>
          <a:lstStyle/>
          <a:p>
            <a:r>
              <a:rPr lang="en-US" dirty="0" smtClean="0"/>
              <a:t>Flowcharting Objectives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819400"/>
            <a:ext cx="7162800" cy="1752600"/>
          </a:xfrm>
        </p:spPr>
        <p:txBody>
          <a:bodyPr>
            <a:normAutofit/>
          </a:bodyPr>
          <a:lstStyle/>
          <a:p>
            <a:pPr marL="342900" lvl="0" indent="-342900" algn="l"/>
            <a:r>
              <a:rPr lang="en-US" sz="3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Understanding what a flow chart is</a:t>
            </a:r>
          </a:p>
          <a:p>
            <a:pPr marL="342900" lvl="0" indent="-342900" algn="l"/>
            <a:r>
              <a:rPr lang="en-US" sz="3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Practice flowcharting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980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914400" y="1143000"/>
            <a:ext cx="8229600" cy="45259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3400" dirty="0" smtClean="0"/>
              <a:t>Flowcharting is useful for:</a:t>
            </a:r>
          </a:p>
          <a:p>
            <a:pPr lvl="1"/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Understanding the process as it actually is (&amp; documenting the process)</a:t>
            </a:r>
          </a:p>
          <a:p>
            <a:pPr lvl="1"/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Providing a starting point/baseline view</a:t>
            </a:r>
          </a:p>
          <a:p>
            <a:pPr lvl="1"/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Identifying key problems/bottlenecks</a:t>
            </a:r>
          </a:p>
          <a:p>
            <a:pPr lvl="1"/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Showing where to test ideas for most impact</a:t>
            </a:r>
          </a:p>
          <a:p>
            <a:pPr lvl="1"/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Adding interactivity &amp; fun - gets the team together</a:t>
            </a:r>
          </a:p>
          <a:p>
            <a:pPr lvl="1"/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Creating a simple &amp; succinct visual process overview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740171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3048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Key Questions for Flowcharts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914400" y="1630363"/>
            <a:ext cx="8229600" cy="45259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3000" dirty="0" smtClean="0"/>
              <a:t>• Is the name of process clear?</a:t>
            </a:r>
          </a:p>
          <a:p>
            <a:pPr>
              <a:buFontTx/>
              <a:buNone/>
            </a:pPr>
            <a:r>
              <a:rPr lang="en-US" sz="3000" dirty="0" smtClean="0"/>
              <a:t>• Where does the process begin?</a:t>
            </a:r>
          </a:p>
          <a:p>
            <a:pPr>
              <a:buFontTx/>
              <a:buNone/>
            </a:pPr>
            <a:r>
              <a:rPr lang="en-US" sz="3000" dirty="0" smtClean="0"/>
              <a:t>• Where does the process end?</a:t>
            </a:r>
          </a:p>
          <a:p>
            <a:pPr>
              <a:buFontTx/>
              <a:buNone/>
            </a:pPr>
            <a:r>
              <a:rPr lang="en-US" sz="3000" dirty="0" smtClean="0"/>
              <a:t>• What does the process include/not include?</a:t>
            </a:r>
          </a:p>
          <a:p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2985510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P90043116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"/>
            <a:ext cx="11277600" cy="10457469"/>
          </a:xfrm>
          <a:prstGeom prst="rect">
            <a:avLst/>
          </a:prstGeom>
        </p:spPr>
      </p:pic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-76200" y="304800"/>
            <a:ext cx="49530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sz="3600" b="1" u="sng" dirty="0" smtClean="0">
                <a:solidFill>
                  <a:schemeClr val="tx1"/>
                </a:solidFill>
              </a:rPr>
              <a:t>Setting up a flowchart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3048000"/>
            <a:ext cx="4191000" cy="2590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endParaRPr lang="en-US" sz="3000" dirty="0" smtClean="0"/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endParaRPr lang="en-US" sz="3000" dirty="0" smtClean="0"/>
          </a:p>
        </p:txBody>
      </p:sp>
      <p:sp>
        <p:nvSpPr>
          <p:cNvPr id="5" name="Oval 4"/>
          <p:cNvSpPr/>
          <p:nvPr/>
        </p:nvSpPr>
        <p:spPr bwMode="auto">
          <a:xfrm rot="21314281">
            <a:off x="4061419" y="2420893"/>
            <a:ext cx="1439333" cy="609600"/>
          </a:xfrm>
          <a:prstGeom prst="ellipse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FFFFFF"/>
                </a:solidFill>
                <a:ea typeface="ＭＳ Ｐゴシック" pitchFamily="-107" charset="-128"/>
                <a:cs typeface="Arial" pitchFamily="34" charset="0"/>
              </a:rPr>
              <a:t>START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5723467" y="4953000"/>
            <a:ext cx="1439333" cy="6096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FFFFFF"/>
                </a:solidFill>
                <a:ea typeface="ＭＳ Ｐゴシック" pitchFamily="-107" charset="-128"/>
                <a:cs typeface="Arial" pitchFamily="34" charset="0"/>
              </a:rPr>
              <a:t>END</a:t>
            </a:r>
          </a:p>
        </p:txBody>
      </p:sp>
      <p:sp>
        <p:nvSpPr>
          <p:cNvPr id="7" name="TextBox 6"/>
          <p:cNvSpPr txBox="1"/>
          <p:nvPr/>
        </p:nvSpPr>
        <p:spPr>
          <a:xfrm rot="21004767">
            <a:off x="4264685" y="1202310"/>
            <a:ext cx="3858749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600" i="1" dirty="0">
                <a:solidFill>
                  <a:srgbClr val="005684"/>
                </a:solidFill>
                <a:ea typeface="ＭＳ Ｐゴシック" pitchFamily="-107" charset="-128"/>
                <a:cs typeface="Arial" pitchFamily="34" charset="0"/>
              </a:rPr>
              <a:t>Customer’s 1</a:t>
            </a:r>
            <a:r>
              <a:rPr lang="en-US" sz="2600" i="1" baseline="30000" dirty="0">
                <a:solidFill>
                  <a:srgbClr val="005684"/>
                </a:solidFill>
                <a:ea typeface="ＭＳ Ｐゴシック" pitchFamily="-107" charset="-128"/>
                <a:cs typeface="Arial" pitchFamily="34" charset="0"/>
              </a:rPr>
              <a:t>st</a:t>
            </a:r>
            <a:r>
              <a:rPr lang="en-US" sz="2600" i="1" dirty="0">
                <a:solidFill>
                  <a:srgbClr val="005684"/>
                </a:solidFill>
                <a:ea typeface="ＭＳ Ｐゴシック" pitchFamily="-107" charset="-128"/>
                <a:cs typeface="Arial" pitchFamily="34" charset="0"/>
              </a:rPr>
              <a:t> phone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600" i="1" dirty="0">
                <a:solidFill>
                  <a:srgbClr val="005684"/>
                </a:solidFill>
                <a:ea typeface="ＭＳ Ｐゴシック" pitchFamily="-107" charset="-128"/>
                <a:cs typeface="Arial" pitchFamily="34" charset="0"/>
              </a:rPr>
              <a:t>call </a:t>
            </a:r>
            <a:r>
              <a:rPr lang="en-US" sz="2600" i="1" dirty="0" smtClean="0">
                <a:solidFill>
                  <a:srgbClr val="005684"/>
                </a:solidFill>
                <a:ea typeface="ＭＳ Ｐゴシック" pitchFamily="-107" charset="-128"/>
                <a:cs typeface="Arial" pitchFamily="34" charset="0"/>
              </a:rPr>
              <a:t>requesting a service.</a:t>
            </a:r>
            <a:endParaRPr lang="en-US" sz="2600" i="1" dirty="0">
              <a:solidFill>
                <a:srgbClr val="005684"/>
              </a:solidFill>
              <a:ea typeface="ＭＳ Ｐゴシック" pitchFamily="-107" charset="-128"/>
              <a:cs typeface="Arial" pitchFamily="34" charset="0"/>
            </a:endParaRPr>
          </a:p>
        </p:txBody>
      </p:sp>
      <p:grpSp>
        <p:nvGrpSpPr>
          <p:cNvPr id="2" name="Group 18"/>
          <p:cNvGrpSpPr/>
          <p:nvPr/>
        </p:nvGrpSpPr>
        <p:grpSpPr>
          <a:xfrm>
            <a:off x="6019800" y="3733800"/>
            <a:ext cx="1315552" cy="972312"/>
            <a:chOff x="6200512" y="-2133600"/>
            <a:chExt cx="1315552" cy="972312"/>
          </a:xfrm>
        </p:grpSpPr>
        <p:pic>
          <p:nvPicPr>
            <p:cNvPr id="12" name="Picture 5"/>
            <p:cNvPicPr>
              <a:picLocks noChangeAspect="1" noChangeArrowheads="1"/>
            </p:cNvPicPr>
            <p:nvPr/>
          </p:nvPicPr>
          <p:blipFill>
            <a:blip r:embed="rId4"/>
            <a:srcRect l="8800" t="11200" r="11200" b="10400"/>
            <a:stretch>
              <a:fillRect/>
            </a:stretch>
          </p:blipFill>
          <p:spPr bwMode="auto">
            <a:xfrm>
              <a:off x="6381404" y="-2133600"/>
              <a:ext cx="992155" cy="972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TextBox 12"/>
            <p:cNvSpPr txBox="1"/>
            <p:nvPr/>
          </p:nvSpPr>
          <p:spPr>
            <a:xfrm rot="21315146">
              <a:off x="6200512" y="-2012722"/>
              <a:ext cx="131555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 smtClean="0">
                  <a:solidFill>
                    <a:srgbClr val="000000"/>
                  </a:solidFill>
                  <a:ea typeface="ＭＳ Ｐゴシック" pitchFamily="-107" charset="-128"/>
                  <a:cs typeface="Arial" pitchFamily="34" charset="0"/>
                </a:rPr>
                <a:t>1</a:t>
              </a:r>
              <a:r>
                <a:rPr lang="en-US" sz="1400" b="1" baseline="30000" dirty="0" smtClean="0">
                  <a:solidFill>
                    <a:srgbClr val="000000"/>
                  </a:solidFill>
                  <a:ea typeface="ＭＳ Ｐゴシック" pitchFamily="-107" charset="-128"/>
                  <a:cs typeface="Arial" pitchFamily="34" charset="0"/>
                </a:rPr>
                <a:t>st</a:t>
              </a:r>
              <a:r>
                <a:rPr lang="en-US" sz="1400" b="1" dirty="0" smtClean="0">
                  <a:solidFill>
                    <a:srgbClr val="000000"/>
                  </a:solidFill>
                  <a:ea typeface="ＭＳ Ｐゴシック" pitchFamily="-107" charset="-128"/>
                  <a:cs typeface="Arial" pitchFamily="34" charset="0"/>
                </a:rPr>
                <a:t> Appointment is scheduled</a:t>
              </a:r>
              <a:endParaRPr lang="en-US" sz="1400" b="1" dirty="0">
                <a:solidFill>
                  <a:srgbClr val="000000"/>
                </a:solidFill>
                <a:ea typeface="ＭＳ Ｐゴシック" pitchFamily="-107" charset="-128"/>
                <a:cs typeface="Arial" pitchFamily="34" charset="0"/>
              </a:endParaRPr>
            </a:p>
          </p:txBody>
        </p:sp>
      </p:grpSp>
      <p:grpSp>
        <p:nvGrpSpPr>
          <p:cNvPr id="3" name="Group 15"/>
          <p:cNvGrpSpPr/>
          <p:nvPr/>
        </p:nvGrpSpPr>
        <p:grpSpPr>
          <a:xfrm>
            <a:off x="3962400" y="3200400"/>
            <a:ext cx="1315552" cy="972312"/>
            <a:chOff x="1905000" y="-1524000"/>
            <a:chExt cx="1315552" cy="972312"/>
          </a:xfrm>
        </p:grpSpPr>
        <p:pic>
          <p:nvPicPr>
            <p:cNvPr id="14" name="Picture 5"/>
            <p:cNvPicPr>
              <a:picLocks noChangeAspect="1" noChangeArrowheads="1"/>
            </p:cNvPicPr>
            <p:nvPr/>
          </p:nvPicPr>
          <p:blipFill>
            <a:blip r:embed="rId4"/>
            <a:srcRect l="8800" t="11200" r="11200" b="10400"/>
            <a:stretch>
              <a:fillRect/>
            </a:stretch>
          </p:blipFill>
          <p:spPr bwMode="auto">
            <a:xfrm>
              <a:off x="2057400" y="-1524000"/>
              <a:ext cx="992155" cy="972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TextBox 14"/>
            <p:cNvSpPr txBox="1"/>
            <p:nvPr/>
          </p:nvSpPr>
          <p:spPr>
            <a:xfrm rot="332213">
              <a:off x="1905000" y="-1410008"/>
              <a:ext cx="131555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srgbClr val="000000"/>
                  </a:solidFill>
                  <a:ea typeface="ＭＳ Ｐゴシック" pitchFamily="-107" charset="-128"/>
                  <a:cs typeface="Arial" pitchFamily="34" charset="0"/>
                </a:rPr>
                <a:t>Customer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srgbClr val="000000"/>
                  </a:solidFill>
                  <a:ea typeface="ＭＳ Ｐゴシック" pitchFamily="-107" charset="-128"/>
                  <a:cs typeface="Arial" pitchFamily="34" charset="0"/>
                </a:rPr>
                <a:t>calls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srgbClr val="000000"/>
                  </a:solidFill>
                  <a:ea typeface="ＭＳ Ｐゴシック" pitchFamily="-107" charset="-128"/>
                  <a:cs typeface="Arial" pitchFamily="34" charset="0"/>
                </a:rPr>
                <a:t>office</a:t>
              </a:r>
            </a:p>
          </p:txBody>
        </p:sp>
      </p:grp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381000" y="4191000"/>
            <a:ext cx="4191000" cy="1828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3000" kern="0" dirty="0" smtClean="0">
                <a:solidFill>
                  <a:srgbClr val="000000"/>
                </a:solidFill>
                <a:ea typeface="ＭＳ Ｐゴシック" pitchFamily="-65" charset="-128"/>
                <a:cs typeface="ＭＳ Ｐゴシック" pitchFamily="-65" charset="-128"/>
              </a:rPr>
              <a:t>.</a:t>
            </a:r>
            <a:endParaRPr lang="en-US" sz="3000" kern="0" dirty="0">
              <a:solidFill>
                <a:srgbClr val="000000"/>
              </a:solidFill>
              <a:ea typeface="ＭＳ Ｐゴシック" pitchFamily="-65" charset="-128"/>
              <a:cs typeface="ＭＳ Ｐゴシック" pitchFamily="-65" charset="-128"/>
            </a:endParaRP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lang="en-US" sz="3000" kern="0" dirty="0">
              <a:solidFill>
                <a:srgbClr val="000000"/>
              </a:solidFill>
              <a:ea typeface="ＭＳ Ｐゴシック" pitchFamily="-65" charset="-128"/>
              <a:cs typeface="ＭＳ Ｐゴシック" pitchFamily="-65" charset="-128"/>
            </a:endParaRPr>
          </a:p>
        </p:txBody>
      </p:sp>
      <p:cxnSp>
        <p:nvCxnSpPr>
          <p:cNvPr id="21" name="Straight Arrow Connector 20"/>
          <p:cNvCxnSpPr>
            <a:endCxn id="15" idx="0"/>
          </p:cNvCxnSpPr>
          <p:nvPr/>
        </p:nvCxnSpPr>
        <p:spPr bwMode="auto">
          <a:xfrm rot="16200000" flipH="1">
            <a:off x="4479849" y="3140151"/>
            <a:ext cx="268115" cy="8381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 rot="5400000">
            <a:off x="6346752" y="4786064"/>
            <a:ext cx="344313" cy="68589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 flipV="1">
            <a:off x="4191000" y="1752600"/>
            <a:ext cx="388620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912551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12"/>
          <p:cNvSpPr>
            <a:spLocks noChangeShapeType="1"/>
          </p:cNvSpPr>
          <p:nvPr/>
        </p:nvSpPr>
        <p:spPr bwMode="auto">
          <a:xfrm>
            <a:off x="1828800" y="48768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000000"/>
              </a:solidFill>
              <a:latin typeface="Times New Roman" pitchFamily="18" charset="0"/>
              <a:ea typeface="ＭＳ Ｐゴシック" pitchFamily="-107" charset="-128"/>
            </a:endParaRPr>
          </a:p>
        </p:txBody>
      </p:sp>
      <p:sp>
        <p:nvSpPr>
          <p:cNvPr id="6147" name="Line 11"/>
          <p:cNvSpPr>
            <a:spLocks noChangeShapeType="1"/>
          </p:cNvSpPr>
          <p:nvPr/>
        </p:nvSpPr>
        <p:spPr bwMode="auto">
          <a:xfrm>
            <a:off x="2514600" y="4191000"/>
            <a:ext cx="106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000000"/>
              </a:solidFill>
              <a:latin typeface="Times New Roman" pitchFamily="18" charset="0"/>
              <a:ea typeface="ＭＳ Ｐゴシック" pitchFamily="-107" charset="-128"/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3048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Key Symbols for Flowcharts</a:t>
            </a:r>
          </a:p>
        </p:txBody>
      </p:sp>
      <p:sp>
        <p:nvSpPr>
          <p:cNvPr id="6149" name="Rectangle 6"/>
          <p:cNvSpPr>
            <a:spLocks noChangeArrowheads="1"/>
          </p:cNvSpPr>
          <p:nvPr/>
        </p:nvSpPr>
        <p:spPr bwMode="auto">
          <a:xfrm>
            <a:off x="1295400" y="1981200"/>
            <a:ext cx="1066800" cy="1066800"/>
          </a:xfrm>
          <a:prstGeom prst="rect">
            <a:avLst/>
          </a:prstGeom>
          <a:solidFill>
            <a:srgbClr val="FFFF99"/>
          </a:soli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000000"/>
              </a:solidFill>
              <a:latin typeface="Times New Roman" pitchFamily="18" charset="0"/>
              <a:ea typeface="ＭＳ Ｐゴシック" pitchFamily="-107" charset="-128"/>
            </a:endParaRPr>
          </a:p>
        </p:txBody>
      </p:sp>
      <p:sp>
        <p:nvSpPr>
          <p:cNvPr id="6150" name="Rectangle 9"/>
          <p:cNvSpPr>
            <a:spLocks noChangeArrowheads="1"/>
          </p:cNvSpPr>
          <p:nvPr/>
        </p:nvSpPr>
        <p:spPr bwMode="auto">
          <a:xfrm rot="2700000">
            <a:off x="1295400" y="3657600"/>
            <a:ext cx="1066800" cy="1066800"/>
          </a:xfrm>
          <a:prstGeom prst="rect">
            <a:avLst/>
          </a:prstGeom>
          <a:solidFill>
            <a:srgbClr val="FFFF99"/>
          </a:soli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000000"/>
              </a:solidFill>
              <a:latin typeface="Times New Roman" pitchFamily="18" charset="0"/>
              <a:ea typeface="ＭＳ Ｐゴシック" pitchFamily="-107" charset="-128"/>
            </a:endParaRPr>
          </a:p>
        </p:txBody>
      </p:sp>
      <p:sp>
        <p:nvSpPr>
          <p:cNvPr id="6151" name="Text Box 10"/>
          <p:cNvSpPr txBox="1">
            <a:spLocks noChangeArrowheads="1"/>
          </p:cNvSpPr>
          <p:nvPr/>
        </p:nvSpPr>
        <p:spPr bwMode="auto">
          <a:xfrm>
            <a:off x="1600200" y="38862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ea typeface="ＭＳ Ｐゴシック" pitchFamily="-107" charset="-128"/>
              </a:rPr>
              <a:t>?</a:t>
            </a:r>
          </a:p>
        </p:txBody>
      </p:sp>
      <p:sp>
        <p:nvSpPr>
          <p:cNvPr id="6152" name="Text Box 13"/>
          <p:cNvSpPr txBox="1">
            <a:spLocks noChangeArrowheads="1"/>
          </p:cNvSpPr>
          <p:nvPr/>
        </p:nvSpPr>
        <p:spPr bwMode="auto">
          <a:xfrm>
            <a:off x="1828800" y="5089525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b="1" i="1">
                <a:solidFill>
                  <a:srgbClr val="000000"/>
                </a:solidFill>
                <a:ea typeface="ＭＳ Ｐゴシック" pitchFamily="-107" charset="-128"/>
              </a:rPr>
              <a:t>No</a:t>
            </a:r>
          </a:p>
        </p:txBody>
      </p:sp>
      <p:sp>
        <p:nvSpPr>
          <p:cNvPr id="6153" name="Text Box 14"/>
          <p:cNvSpPr txBox="1">
            <a:spLocks noChangeArrowheads="1"/>
          </p:cNvSpPr>
          <p:nvPr/>
        </p:nvSpPr>
        <p:spPr bwMode="auto">
          <a:xfrm>
            <a:off x="2667000" y="381000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b="1" i="1">
                <a:solidFill>
                  <a:srgbClr val="000000"/>
                </a:solidFill>
                <a:ea typeface="ＭＳ Ｐゴシック" pitchFamily="-107" charset="-128"/>
              </a:rPr>
              <a:t>Yes</a:t>
            </a:r>
          </a:p>
        </p:txBody>
      </p:sp>
      <p:sp>
        <p:nvSpPr>
          <p:cNvPr id="6154" name="Text Box 15"/>
          <p:cNvSpPr txBox="1">
            <a:spLocks noChangeArrowheads="1"/>
          </p:cNvSpPr>
          <p:nvPr/>
        </p:nvSpPr>
        <p:spPr bwMode="auto">
          <a:xfrm>
            <a:off x="2971800" y="2209800"/>
            <a:ext cx="441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ea typeface="ＭＳ Ｐゴシック" pitchFamily="-107" charset="-128"/>
              </a:rPr>
              <a:t>A </a:t>
            </a:r>
            <a:r>
              <a:rPr lang="en-US" b="1" i="1">
                <a:solidFill>
                  <a:srgbClr val="000000"/>
                </a:solidFill>
                <a:ea typeface="ＭＳ Ｐゴシック" pitchFamily="-107" charset="-128"/>
              </a:rPr>
              <a:t>square</a:t>
            </a:r>
            <a:r>
              <a:rPr lang="en-US">
                <a:solidFill>
                  <a:srgbClr val="000000"/>
                </a:solidFill>
                <a:ea typeface="ＭＳ Ｐゴシック" pitchFamily="-107" charset="-128"/>
              </a:rPr>
              <a:t> identifies a step in the process</a:t>
            </a:r>
          </a:p>
        </p:txBody>
      </p:sp>
      <p:sp>
        <p:nvSpPr>
          <p:cNvPr id="6155" name="Text Box 16"/>
          <p:cNvSpPr txBox="1">
            <a:spLocks noChangeArrowheads="1"/>
          </p:cNvSpPr>
          <p:nvPr/>
        </p:nvSpPr>
        <p:spPr bwMode="auto">
          <a:xfrm>
            <a:off x="2971800" y="4572000"/>
            <a:ext cx="472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ea typeface="ＭＳ Ｐゴシック" pitchFamily="-107" charset="-128"/>
              </a:rPr>
              <a:t>A </a:t>
            </a:r>
            <a:r>
              <a:rPr lang="en-US" b="1" i="1">
                <a:solidFill>
                  <a:srgbClr val="000000"/>
                </a:solidFill>
                <a:ea typeface="ＭＳ Ｐゴシック" pitchFamily="-107" charset="-128"/>
              </a:rPr>
              <a:t>diamond</a:t>
            </a:r>
            <a:r>
              <a:rPr lang="en-US">
                <a:solidFill>
                  <a:srgbClr val="000000"/>
                </a:solidFill>
                <a:ea typeface="ＭＳ Ｐゴシック" pitchFamily="-107" charset="-128"/>
              </a:rPr>
              <a:t> is a decision point in the process and asks a “yes or no” question.</a:t>
            </a:r>
          </a:p>
        </p:txBody>
      </p:sp>
      <p:sp>
        <p:nvSpPr>
          <p:cNvPr id="6156" name="Text Box 17"/>
          <p:cNvSpPr txBox="1">
            <a:spLocks noChangeArrowheads="1"/>
          </p:cNvSpPr>
          <p:nvPr/>
        </p:nvSpPr>
        <p:spPr bwMode="auto">
          <a:xfrm>
            <a:off x="1371600" y="2286000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b="1">
                <a:solidFill>
                  <a:srgbClr val="000000"/>
                </a:solidFill>
                <a:ea typeface="ＭＳ Ｐゴシック" pitchFamily="-107" charset="-128"/>
              </a:rPr>
              <a:t>Action</a:t>
            </a:r>
          </a:p>
        </p:txBody>
      </p:sp>
      <p:sp>
        <p:nvSpPr>
          <p:cNvPr id="6157" name="Text Box 18"/>
          <p:cNvSpPr txBox="1">
            <a:spLocks noChangeArrowheads="1"/>
          </p:cNvSpPr>
          <p:nvPr/>
        </p:nvSpPr>
        <p:spPr bwMode="auto">
          <a:xfrm>
            <a:off x="2590800" y="1219200"/>
            <a:ext cx="556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FF2F2F"/>
                </a:solidFill>
                <a:ea typeface="ＭＳ Ｐゴシック" pitchFamily="-107" charset="-128"/>
              </a:rPr>
              <a:t>Post-It Notes are great for flowcharting.</a:t>
            </a:r>
          </a:p>
        </p:txBody>
      </p:sp>
      <p:sp>
        <p:nvSpPr>
          <p:cNvPr id="6158" name="AutoShape 20"/>
          <p:cNvSpPr>
            <a:spLocks noChangeArrowheads="1"/>
          </p:cNvSpPr>
          <p:nvPr/>
        </p:nvSpPr>
        <p:spPr bwMode="auto">
          <a:xfrm rot="8279063">
            <a:off x="1981200" y="1676400"/>
            <a:ext cx="762000" cy="228600"/>
          </a:xfrm>
          <a:prstGeom prst="notchedRightArrow">
            <a:avLst>
              <a:gd name="adj1" fmla="val 50000"/>
              <a:gd name="adj2" fmla="val 8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000000"/>
              </a:solidFill>
              <a:latin typeface="Times New Roman" pitchFamily="18" charset="0"/>
              <a:ea typeface="ＭＳ Ｐゴシック" pitchFamily="-10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11333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04800"/>
            <a:ext cx="77724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Sample Flowchart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914400" y="1143000"/>
            <a:ext cx="8001000" cy="381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buFontTx/>
              <a:buNone/>
            </a:pPr>
            <a:r>
              <a:rPr lang="en-US" sz="1800" smtClean="0"/>
              <a:t>Process name: </a:t>
            </a:r>
            <a:r>
              <a:rPr lang="en-US" sz="1800" i="1" smtClean="0"/>
              <a:t>Customer 1</a:t>
            </a:r>
            <a:r>
              <a:rPr lang="en-US" sz="1800" i="1" baseline="30000" smtClean="0"/>
              <a:t>st</a:t>
            </a:r>
            <a:r>
              <a:rPr lang="en-US" sz="1800" i="1" smtClean="0"/>
              <a:t> Contact (phone call) to Agency Response</a:t>
            </a:r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457200" y="2362200"/>
            <a:ext cx="1219200" cy="1066800"/>
            <a:chOff x="288" y="1488"/>
            <a:chExt cx="768" cy="672"/>
          </a:xfrm>
        </p:grpSpPr>
        <p:sp>
          <p:nvSpPr>
            <p:cNvPr id="7211" name="Rectangle 23"/>
            <p:cNvSpPr>
              <a:spLocks noChangeArrowheads="1"/>
            </p:cNvSpPr>
            <p:nvPr/>
          </p:nvSpPr>
          <p:spPr bwMode="auto">
            <a:xfrm>
              <a:off x="336" y="1488"/>
              <a:ext cx="672" cy="672"/>
            </a:xfrm>
            <a:prstGeom prst="rect">
              <a:avLst/>
            </a:prstGeom>
            <a:solidFill>
              <a:srgbClr val="FFFF99"/>
            </a:solidFill>
            <a:ln w="222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i="1">
                <a:solidFill>
                  <a:srgbClr val="000000"/>
                </a:solidFill>
                <a:latin typeface="Times New Roman" pitchFamily="18" charset="0"/>
                <a:ea typeface="ＭＳ Ｐゴシック" pitchFamily="-107" charset="-128"/>
              </a:endParaRPr>
            </a:p>
          </p:txBody>
        </p:sp>
        <p:sp>
          <p:nvSpPr>
            <p:cNvPr id="7212" name="Text Box 4"/>
            <p:cNvSpPr txBox="1">
              <a:spLocks noChangeArrowheads="1"/>
            </p:cNvSpPr>
            <p:nvPr/>
          </p:nvSpPr>
          <p:spPr bwMode="auto">
            <a:xfrm>
              <a:off x="288" y="1544"/>
              <a:ext cx="768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>
                  <a:solidFill>
                    <a:srgbClr val="000000"/>
                  </a:solidFill>
                  <a:ea typeface="ＭＳ Ｐゴシック" pitchFamily="-107" charset="-128"/>
                </a:rPr>
                <a:t>Customer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>
                  <a:solidFill>
                    <a:srgbClr val="000000"/>
                  </a:solidFill>
                  <a:ea typeface="ＭＳ Ｐゴシック" pitchFamily="-107" charset="-128"/>
                </a:rPr>
                <a:t>phones agency</a:t>
              </a:r>
            </a:p>
          </p:txBody>
        </p:sp>
      </p:grpSp>
      <p:sp>
        <p:nvSpPr>
          <p:cNvPr id="7173" name="Line 7"/>
          <p:cNvSpPr>
            <a:spLocks noChangeShapeType="1"/>
          </p:cNvSpPr>
          <p:nvPr/>
        </p:nvSpPr>
        <p:spPr bwMode="auto">
          <a:xfrm>
            <a:off x="4648200" y="37338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000000"/>
              </a:solidFill>
              <a:latin typeface="Times New Roman" pitchFamily="18" charset="0"/>
              <a:ea typeface="ＭＳ Ｐゴシック" pitchFamily="-107" charset="-128"/>
            </a:endParaRPr>
          </a:p>
        </p:txBody>
      </p:sp>
      <p:sp>
        <p:nvSpPr>
          <p:cNvPr id="131098" name="AutoShape 26"/>
          <p:cNvSpPr>
            <a:spLocks noChangeArrowheads="1"/>
          </p:cNvSpPr>
          <p:nvPr/>
        </p:nvSpPr>
        <p:spPr bwMode="auto">
          <a:xfrm>
            <a:off x="381000" y="1600200"/>
            <a:ext cx="1371600" cy="381000"/>
          </a:xfrm>
          <a:prstGeom prst="flowChartTerminator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i="1">
                <a:solidFill>
                  <a:srgbClr val="000000"/>
                </a:solidFill>
                <a:latin typeface="Times New Roman" pitchFamily="18" charset="0"/>
                <a:ea typeface="ＭＳ Ｐゴシック" pitchFamily="-107" charset="-128"/>
              </a:rPr>
              <a:t>START</a:t>
            </a:r>
          </a:p>
        </p:txBody>
      </p:sp>
      <p:sp>
        <p:nvSpPr>
          <p:cNvPr id="131099" name="AutoShape 27"/>
          <p:cNvSpPr>
            <a:spLocks noChangeArrowheads="1"/>
          </p:cNvSpPr>
          <p:nvPr/>
        </p:nvSpPr>
        <p:spPr bwMode="auto">
          <a:xfrm>
            <a:off x="7467600" y="5638800"/>
            <a:ext cx="1371600" cy="381000"/>
          </a:xfrm>
          <a:prstGeom prst="flowChartTerminator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000000"/>
                </a:solidFill>
                <a:latin typeface="Times New Roman" pitchFamily="18" charset="0"/>
                <a:ea typeface="ＭＳ Ｐゴシック" pitchFamily="-107" charset="-128"/>
              </a:rPr>
              <a:t>END</a:t>
            </a:r>
          </a:p>
        </p:txBody>
      </p: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2743200" y="4191000"/>
            <a:ext cx="1219200" cy="1066800"/>
            <a:chOff x="1872" y="2352"/>
            <a:chExt cx="768" cy="672"/>
          </a:xfrm>
        </p:grpSpPr>
        <p:sp>
          <p:nvSpPr>
            <p:cNvPr id="7209" name="Rectangle 29"/>
            <p:cNvSpPr>
              <a:spLocks noChangeArrowheads="1"/>
            </p:cNvSpPr>
            <p:nvPr/>
          </p:nvSpPr>
          <p:spPr bwMode="auto">
            <a:xfrm>
              <a:off x="1920" y="2352"/>
              <a:ext cx="672" cy="672"/>
            </a:xfrm>
            <a:prstGeom prst="rect">
              <a:avLst/>
            </a:prstGeom>
            <a:solidFill>
              <a:srgbClr val="FFFF99"/>
            </a:solidFill>
            <a:ln w="222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i="1">
                <a:solidFill>
                  <a:srgbClr val="000000"/>
                </a:solidFill>
                <a:latin typeface="Times New Roman" pitchFamily="18" charset="0"/>
                <a:ea typeface="ＭＳ Ｐゴシック" pitchFamily="-107" charset="-128"/>
              </a:endParaRPr>
            </a:p>
          </p:txBody>
        </p:sp>
        <p:sp>
          <p:nvSpPr>
            <p:cNvPr id="7210" name="Text Box 30"/>
            <p:cNvSpPr txBox="1">
              <a:spLocks noChangeArrowheads="1"/>
            </p:cNvSpPr>
            <p:nvPr/>
          </p:nvSpPr>
          <p:spPr bwMode="auto">
            <a:xfrm>
              <a:off x="1872" y="2408"/>
              <a:ext cx="768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ea typeface="ＭＳ Ｐゴシック" pitchFamily="-107" charset="-128"/>
                </a:rPr>
                <a:t>Customer routed to voicemail</a:t>
              </a:r>
            </a:p>
          </p:txBody>
        </p:sp>
      </p:grpSp>
      <p:sp>
        <p:nvSpPr>
          <p:cNvPr id="131103" name="AutoShape 31"/>
          <p:cNvSpPr>
            <a:spLocks noChangeArrowheads="1"/>
          </p:cNvSpPr>
          <p:nvPr/>
        </p:nvSpPr>
        <p:spPr bwMode="auto">
          <a:xfrm>
            <a:off x="2590800" y="2133600"/>
            <a:ext cx="1524000" cy="1524000"/>
          </a:xfrm>
          <a:prstGeom prst="flowChartDecision">
            <a:avLst/>
          </a:prstGeom>
          <a:solidFill>
            <a:srgbClr val="FFFF99"/>
          </a:soli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ea typeface="ＭＳ Ｐゴシック" pitchFamily="-107" charset="-128"/>
              </a:rPr>
              <a:t>Receptionist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ea typeface="ＭＳ Ｐゴシック" pitchFamily="-107" charset="-128"/>
              </a:rPr>
              <a:t>answers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ea typeface="ＭＳ Ｐゴシック" pitchFamily="-107" charset="-128"/>
              </a:rPr>
              <a:t>phone?</a:t>
            </a:r>
          </a:p>
        </p:txBody>
      </p:sp>
      <p:sp>
        <p:nvSpPr>
          <p:cNvPr id="131104" name="AutoShape 32"/>
          <p:cNvSpPr>
            <a:spLocks noChangeArrowheads="1"/>
          </p:cNvSpPr>
          <p:nvPr/>
        </p:nvSpPr>
        <p:spPr bwMode="auto">
          <a:xfrm>
            <a:off x="5029200" y="2133600"/>
            <a:ext cx="1524000" cy="1524000"/>
          </a:xfrm>
          <a:prstGeom prst="flowChartDecision">
            <a:avLst/>
          </a:prstGeom>
          <a:solidFill>
            <a:srgbClr val="FFFF99"/>
          </a:soli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ea typeface="ＭＳ Ｐゴシック" pitchFamily="-107" charset="-128"/>
              </a:rPr>
              <a:t>Receptionist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ea typeface="ＭＳ Ｐゴシック" pitchFamily="-107" charset="-128"/>
              </a:rPr>
              <a:t>able to help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ea typeface="ＭＳ Ｐゴシック" pitchFamily="-107" charset="-128"/>
              </a:rPr>
              <a:t>customer?</a:t>
            </a:r>
          </a:p>
        </p:txBody>
      </p: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5181600" y="4191000"/>
            <a:ext cx="1219200" cy="1066800"/>
            <a:chOff x="1872" y="2352"/>
            <a:chExt cx="768" cy="672"/>
          </a:xfrm>
        </p:grpSpPr>
        <p:sp>
          <p:nvSpPr>
            <p:cNvPr id="7207" name="Rectangle 35"/>
            <p:cNvSpPr>
              <a:spLocks noChangeArrowheads="1"/>
            </p:cNvSpPr>
            <p:nvPr/>
          </p:nvSpPr>
          <p:spPr bwMode="auto">
            <a:xfrm>
              <a:off x="1920" y="2352"/>
              <a:ext cx="672" cy="672"/>
            </a:xfrm>
            <a:prstGeom prst="rect">
              <a:avLst/>
            </a:prstGeom>
            <a:solidFill>
              <a:srgbClr val="FFFF99"/>
            </a:solidFill>
            <a:ln w="222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i="1">
                <a:solidFill>
                  <a:srgbClr val="000000"/>
                </a:solidFill>
                <a:latin typeface="Times New Roman" pitchFamily="18" charset="0"/>
                <a:ea typeface="ＭＳ Ｐゴシック" pitchFamily="-107" charset="-128"/>
              </a:endParaRPr>
            </a:p>
          </p:txBody>
        </p:sp>
        <p:sp>
          <p:nvSpPr>
            <p:cNvPr id="7208" name="Text Box 36"/>
            <p:cNvSpPr txBox="1">
              <a:spLocks noChangeArrowheads="1"/>
            </p:cNvSpPr>
            <p:nvPr/>
          </p:nvSpPr>
          <p:spPr bwMode="auto">
            <a:xfrm>
              <a:off x="1872" y="2408"/>
              <a:ext cx="768" cy="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ea typeface="ＭＳ Ｐゴシック" pitchFamily="-107" charset="-128"/>
                </a:rPr>
                <a:t>Transfer customer to qualified staff person</a:t>
              </a:r>
            </a:p>
          </p:txBody>
        </p:sp>
      </p:grpSp>
      <p:grpSp>
        <p:nvGrpSpPr>
          <p:cNvPr id="5" name="Group 38"/>
          <p:cNvGrpSpPr>
            <a:grpSpLocks/>
          </p:cNvGrpSpPr>
          <p:nvPr/>
        </p:nvGrpSpPr>
        <p:grpSpPr bwMode="auto">
          <a:xfrm>
            <a:off x="7543800" y="2362200"/>
            <a:ext cx="1219200" cy="1066800"/>
            <a:chOff x="1872" y="2352"/>
            <a:chExt cx="768" cy="672"/>
          </a:xfrm>
        </p:grpSpPr>
        <p:sp>
          <p:nvSpPr>
            <p:cNvPr id="7205" name="Rectangle 39"/>
            <p:cNvSpPr>
              <a:spLocks noChangeArrowheads="1"/>
            </p:cNvSpPr>
            <p:nvPr/>
          </p:nvSpPr>
          <p:spPr bwMode="auto">
            <a:xfrm>
              <a:off x="1920" y="2352"/>
              <a:ext cx="672" cy="672"/>
            </a:xfrm>
            <a:prstGeom prst="rect">
              <a:avLst/>
            </a:prstGeom>
            <a:solidFill>
              <a:srgbClr val="FFFF99"/>
            </a:solidFill>
            <a:ln w="222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i="1">
                <a:solidFill>
                  <a:srgbClr val="000000"/>
                </a:solidFill>
                <a:latin typeface="Times New Roman" pitchFamily="18" charset="0"/>
                <a:ea typeface="ＭＳ Ｐゴシック" pitchFamily="-107" charset="-128"/>
              </a:endParaRPr>
            </a:p>
          </p:txBody>
        </p:sp>
        <p:sp>
          <p:nvSpPr>
            <p:cNvPr id="7206" name="Text Box 40"/>
            <p:cNvSpPr txBox="1">
              <a:spLocks noChangeArrowheads="1"/>
            </p:cNvSpPr>
            <p:nvPr/>
          </p:nvSpPr>
          <p:spPr bwMode="auto">
            <a:xfrm>
              <a:off x="1872" y="2408"/>
              <a:ext cx="768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ea typeface="ＭＳ Ｐゴシック" pitchFamily="-107" charset="-128"/>
                </a:rPr>
                <a:t>Receptionist “thanks” customer</a:t>
              </a:r>
            </a:p>
          </p:txBody>
        </p:sp>
      </p:grpSp>
      <p:grpSp>
        <p:nvGrpSpPr>
          <p:cNvPr id="6" name="Group 44"/>
          <p:cNvGrpSpPr>
            <a:grpSpLocks/>
          </p:cNvGrpSpPr>
          <p:nvPr/>
        </p:nvGrpSpPr>
        <p:grpSpPr bwMode="auto">
          <a:xfrm>
            <a:off x="7543800" y="4191000"/>
            <a:ext cx="1219200" cy="1066800"/>
            <a:chOff x="4656" y="2592"/>
            <a:chExt cx="768" cy="672"/>
          </a:xfrm>
        </p:grpSpPr>
        <p:sp>
          <p:nvSpPr>
            <p:cNvPr id="7203" name="Rectangle 42"/>
            <p:cNvSpPr>
              <a:spLocks noChangeArrowheads="1"/>
            </p:cNvSpPr>
            <p:nvPr/>
          </p:nvSpPr>
          <p:spPr bwMode="auto">
            <a:xfrm>
              <a:off x="4704" y="2592"/>
              <a:ext cx="672" cy="672"/>
            </a:xfrm>
            <a:prstGeom prst="rect">
              <a:avLst/>
            </a:prstGeom>
            <a:solidFill>
              <a:srgbClr val="FFFF99"/>
            </a:solidFill>
            <a:ln w="222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i="1">
                <a:solidFill>
                  <a:srgbClr val="000000"/>
                </a:solidFill>
                <a:latin typeface="Times New Roman" pitchFamily="18" charset="0"/>
                <a:ea typeface="ＭＳ Ｐゴシック" pitchFamily="-107" charset="-128"/>
              </a:endParaRPr>
            </a:p>
          </p:txBody>
        </p:sp>
        <p:sp>
          <p:nvSpPr>
            <p:cNvPr id="7204" name="Text Box 43"/>
            <p:cNvSpPr txBox="1">
              <a:spLocks noChangeArrowheads="1"/>
            </p:cNvSpPr>
            <p:nvPr/>
          </p:nvSpPr>
          <p:spPr bwMode="auto">
            <a:xfrm>
              <a:off x="4656" y="2736"/>
              <a:ext cx="768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>
                  <a:solidFill>
                    <a:srgbClr val="000000"/>
                  </a:solidFill>
                  <a:ea typeface="ＭＳ Ｐゴシック" pitchFamily="-107" charset="-128"/>
                </a:rPr>
                <a:t>Hang up phone</a:t>
              </a:r>
            </a:p>
          </p:txBody>
        </p:sp>
      </p:grpSp>
      <p:sp>
        <p:nvSpPr>
          <p:cNvPr id="131117" name="Line 45"/>
          <p:cNvSpPr>
            <a:spLocks noChangeShapeType="1"/>
          </p:cNvSpPr>
          <p:nvPr/>
        </p:nvSpPr>
        <p:spPr bwMode="auto">
          <a:xfrm>
            <a:off x="1600200" y="2895600"/>
            <a:ext cx="9906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000000"/>
              </a:solidFill>
              <a:latin typeface="Times New Roman" pitchFamily="18" charset="0"/>
              <a:ea typeface="ＭＳ Ｐゴシック" pitchFamily="-107" charset="-128"/>
            </a:endParaRPr>
          </a:p>
        </p:txBody>
      </p:sp>
      <p:sp>
        <p:nvSpPr>
          <p:cNvPr id="131118" name="Line 46"/>
          <p:cNvSpPr>
            <a:spLocks noChangeShapeType="1"/>
          </p:cNvSpPr>
          <p:nvPr/>
        </p:nvSpPr>
        <p:spPr bwMode="auto">
          <a:xfrm>
            <a:off x="4114800" y="2895600"/>
            <a:ext cx="9144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000000"/>
              </a:solidFill>
              <a:latin typeface="Times New Roman" pitchFamily="18" charset="0"/>
              <a:ea typeface="ＭＳ Ｐゴシック" pitchFamily="-107" charset="-128"/>
            </a:endParaRPr>
          </a:p>
        </p:txBody>
      </p:sp>
      <p:sp>
        <p:nvSpPr>
          <p:cNvPr id="131119" name="Line 47"/>
          <p:cNvSpPr>
            <a:spLocks noChangeShapeType="1"/>
          </p:cNvSpPr>
          <p:nvPr/>
        </p:nvSpPr>
        <p:spPr bwMode="auto">
          <a:xfrm>
            <a:off x="6553200" y="2895600"/>
            <a:ext cx="10668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000000"/>
              </a:solidFill>
              <a:latin typeface="Times New Roman" pitchFamily="18" charset="0"/>
              <a:ea typeface="ＭＳ Ｐゴシック" pitchFamily="-107" charset="-128"/>
            </a:endParaRPr>
          </a:p>
        </p:txBody>
      </p:sp>
      <p:sp>
        <p:nvSpPr>
          <p:cNvPr id="131120" name="Line 48"/>
          <p:cNvSpPr>
            <a:spLocks noChangeShapeType="1"/>
          </p:cNvSpPr>
          <p:nvPr/>
        </p:nvSpPr>
        <p:spPr bwMode="auto">
          <a:xfrm>
            <a:off x="3352800" y="3657600"/>
            <a:ext cx="0" cy="5334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000000"/>
              </a:solidFill>
              <a:latin typeface="Times New Roman" pitchFamily="18" charset="0"/>
              <a:ea typeface="ＭＳ Ｐゴシック" pitchFamily="-107" charset="-128"/>
            </a:endParaRPr>
          </a:p>
        </p:txBody>
      </p:sp>
      <p:sp>
        <p:nvSpPr>
          <p:cNvPr id="131121" name="Line 49"/>
          <p:cNvSpPr>
            <a:spLocks noChangeShapeType="1"/>
          </p:cNvSpPr>
          <p:nvPr/>
        </p:nvSpPr>
        <p:spPr bwMode="auto">
          <a:xfrm>
            <a:off x="5791200" y="3657600"/>
            <a:ext cx="0" cy="5334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000000"/>
              </a:solidFill>
              <a:latin typeface="Times New Roman" pitchFamily="18" charset="0"/>
              <a:ea typeface="ＭＳ Ｐゴシック" pitchFamily="-107" charset="-128"/>
            </a:endParaRPr>
          </a:p>
        </p:txBody>
      </p:sp>
      <p:sp>
        <p:nvSpPr>
          <p:cNvPr id="131122" name="Line 50"/>
          <p:cNvSpPr>
            <a:spLocks noChangeShapeType="1"/>
          </p:cNvSpPr>
          <p:nvPr/>
        </p:nvSpPr>
        <p:spPr bwMode="auto">
          <a:xfrm>
            <a:off x="8153400" y="3429000"/>
            <a:ext cx="0" cy="7620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000000"/>
              </a:solidFill>
              <a:latin typeface="Times New Roman" pitchFamily="18" charset="0"/>
              <a:ea typeface="ＭＳ Ｐゴシック" pitchFamily="-107" charset="-128"/>
            </a:endParaRPr>
          </a:p>
        </p:txBody>
      </p:sp>
      <p:sp>
        <p:nvSpPr>
          <p:cNvPr id="131123" name="Text Box 51"/>
          <p:cNvSpPr txBox="1">
            <a:spLocks noChangeArrowheads="1"/>
          </p:cNvSpPr>
          <p:nvPr/>
        </p:nvSpPr>
        <p:spPr bwMode="auto">
          <a:xfrm>
            <a:off x="3962400" y="25288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 i="1">
                <a:solidFill>
                  <a:srgbClr val="000000"/>
                </a:solidFill>
                <a:ea typeface="ＭＳ Ｐゴシック" pitchFamily="-107" charset="-128"/>
              </a:rPr>
              <a:t>Yes</a:t>
            </a:r>
          </a:p>
        </p:txBody>
      </p:sp>
      <p:sp>
        <p:nvSpPr>
          <p:cNvPr id="131124" name="Text Box 52"/>
          <p:cNvSpPr txBox="1">
            <a:spLocks noChangeArrowheads="1"/>
          </p:cNvSpPr>
          <p:nvPr/>
        </p:nvSpPr>
        <p:spPr bwMode="auto">
          <a:xfrm>
            <a:off x="6400800" y="25288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 i="1">
                <a:solidFill>
                  <a:srgbClr val="000000"/>
                </a:solidFill>
                <a:ea typeface="ＭＳ Ｐゴシック" pitchFamily="-107" charset="-128"/>
              </a:rPr>
              <a:t>Yes</a:t>
            </a:r>
          </a:p>
        </p:txBody>
      </p:sp>
      <p:sp>
        <p:nvSpPr>
          <p:cNvPr id="131125" name="Text Box 53"/>
          <p:cNvSpPr txBox="1">
            <a:spLocks noChangeArrowheads="1"/>
          </p:cNvSpPr>
          <p:nvPr/>
        </p:nvSpPr>
        <p:spPr bwMode="auto">
          <a:xfrm>
            <a:off x="3200400" y="3657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 i="1">
                <a:solidFill>
                  <a:srgbClr val="000000"/>
                </a:solidFill>
                <a:ea typeface="ＭＳ Ｐゴシック" pitchFamily="-107" charset="-128"/>
              </a:rPr>
              <a:t>No</a:t>
            </a:r>
          </a:p>
        </p:txBody>
      </p:sp>
      <p:sp>
        <p:nvSpPr>
          <p:cNvPr id="131126" name="Text Box 54"/>
          <p:cNvSpPr txBox="1">
            <a:spLocks noChangeArrowheads="1"/>
          </p:cNvSpPr>
          <p:nvPr/>
        </p:nvSpPr>
        <p:spPr bwMode="auto">
          <a:xfrm>
            <a:off x="5638800" y="36718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 i="1">
                <a:solidFill>
                  <a:srgbClr val="000000"/>
                </a:solidFill>
                <a:ea typeface="ＭＳ Ｐゴシック" pitchFamily="-107" charset="-128"/>
              </a:rPr>
              <a:t>No</a:t>
            </a:r>
          </a:p>
        </p:txBody>
      </p:sp>
      <p:sp>
        <p:nvSpPr>
          <p:cNvPr id="131127" name="Line 55"/>
          <p:cNvSpPr>
            <a:spLocks noChangeShapeType="1"/>
          </p:cNvSpPr>
          <p:nvPr/>
        </p:nvSpPr>
        <p:spPr bwMode="auto">
          <a:xfrm>
            <a:off x="1066800" y="1981200"/>
            <a:ext cx="0" cy="3810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000000"/>
              </a:solidFill>
              <a:latin typeface="Times New Roman" pitchFamily="18" charset="0"/>
              <a:ea typeface="ＭＳ Ｐゴシック" pitchFamily="-107" charset="-128"/>
            </a:endParaRPr>
          </a:p>
        </p:txBody>
      </p:sp>
      <p:sp>
        <p:nvSpPr>
          <p:cNvPr id="131128" name="Line 56"/>
          <p:cNvSpPr>
            <a:spLocks noChangeShapeType="1"/>
          </p:cNvSpPr>
          <p:nvPr/>
        </p:nvSpPr>
        <p:spPr bwMode="auto">
          <a:xfrm>
            <a:off x="8153400" y="5257800"/>
            <a:ext cx="0" cy="3810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000000"/>
              </a:solidFill>
              <a:latin typeface="Times New Roman" pitchFamily="18" charset="0"/>
              <a:ea typeface="ＭＳ Ｐゴシック" pitchFamily="-107" charset="-128"/>
            </a:endParaRPr>
          </a:p>
        </p:txBody>
      </p:sp>
      <p:sp>
        <p:nvSpPr>
          <p:cNvPr id="131139" name="Rectangle 67"/>
          <p:cNvSpPr>
            <a:spLocks noChangeArrowheads="1"/>
          </p:cNvSpPr>
          <p:nvPr/>
        </p:nvSpPr>
        <p:spPr bwMode="auto">
          <a:xfrm>
            <a:off x="533400" y="3657600"/>
            <a:ext cx="10668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i="1">
                <a:solidFill>
                  <a:srgbClr val="000000"/>
                </a:solidFill>
                <a:ea typeface="ＭＳ Ｐゴシック" pitchFamily="-107" charset="-128"/>
              </a:rPr>
              <a:t>Website</a:t>
            </a:r>
          </a:p>
        </p:txBody>
      </p:sp>
      <p:sp>
        <p:nvSpPr>
          <p:cNvPr id="131140" name="Rectangle 68"/>
          <p:cNvSpPr>
            <a:spLocks noChangeArrowheads="1"/>
          </p:cNvSpPr>
          <p:nvPr/>
        </p:nvSpPr>
        <p:spPr bwMode="auto">
          <a:xfrm>
            <a:off x="533400" y="4267200"/>
            <a:ext cx="10668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i="1">
                <a:solidFill>
                  <a:srgbClr val="000000"/>
                </a:solidFill>
                <a:ea typeface="ＭＳ Ｐゴシック" pitchFamily="-107" charset="-128"/>
              </a:rPr>
              <a:t>Walk-in</a:t>
            </a:r>
          </a:p>
        </p:txBody>
      </p:sp>
      <p:sp>
        <p:nvSpPr>
          <p:cNvPr id="131141" name="Rectangle 69"/>
          <p:cNvSpPr>
            <a:spLocks noChangeArrowheads="1"/>
          </p:cNvSpPr>
          <p:nvPr/>
        </p:nvSpPr>
        <p:spPr bwMode="auto">
          <a:xfrm>
            <a:off x="533400" y="4876800"/>
            <a:ext cx="10668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i="1">
                <a:solidFill>
                  <a:srgbClr val="000000"/>
                </a:solidFill>
                <a:ea typeface="ＭＳ Ｐゴシック" pitchFamily="-107" charset="-128"/>
              </a:rPr>
              <a:t>Referral</a:t>
            </a:r>
          </a:p>
        </p:txBody>
      </p:sp>
      <p:sp>
        <p:nvSpPr>
          <p:cNvPr id="131143" name="Rectangle 71"/>
          <p:cNvSpPr>
            <a:spLocks noChangeArrowheads="1"/>
          </p:cNvSpPr>
          <p:nvPr/>
        </p:nvSpPr>
        <p:spPr bwMode="auto">
          <a:xfrm>
            <a:off x="304800" y="5486400"/>
            <a:ext cx="1600200" cy="6096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i="1">
                <a:solidFill>
                  <a:srgbClr val="000000"/>
                </a:solidFill>
                <a:ea typeface="ＭＳ Ｐゴシック" pitchFamily="-107" charset="-128"/>
              </a:rPr>
              <a:t>Other 1</a:t>
            </a:r>
            <a:r>
              <a:rPr lang="en-US" sz="1400" i="1" baseline="30000">
                <a:solidFill>
                  <a:srgbClr val="000000"/>
                </a:solidFill>
                <a:ea typeface="ＭＳ Ｐゴシック" pitchFamily="-107" charset="-128"/>
              </a:rPr>
              <a:t>st</a:t>
            </a:r>
            <a:r>
              <a:rPr lang="en-US" sz="1400" i="1">
                <a:solidFill>
                  <a:srgbClr val="000000"/>
                </a:solidFill>
                <a:ea typeface="ＭＳ Ｐゴシック" pitchFamily="-107" charset="-128"/>
              </a:rPr>
              <a:t> Contact Options</a:t>
            </a:r>
          </a:p>
        </p:txBody>
      </p:sp>
      <p:sp>
        <p:nvSpPr>
          <p:cNvPr id="131145" name="AutoShape 73"/>
          <p:cNvSpPr>
            <a:spLocks/>
          </p:cNvSpPr>
          <p:nvPr/>
        </p:nvSpPr>
        <p:spPr bwMode="auto">
          <a:xfrm>
            <a:off x="1600200" y="3581400"/>
            <a:ext cx="304800" cy="18288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000000"/>
              </a:solidFill>
              <a:latin typeface="Times New Roman" pitchFamily="18" charset="0"/>
              <a:ea typeface="ＭＳ Ｐゴシック" pitchFamily="-107" charset="-128"/>
            </a:endParaRPr>
          </a:p>
        </p:txBody>
      </p:sp>
      <p:sp>
        <p:nvSpPr>
          <p:cNvPr id="131149" name="AutoShape 77"/>
          <p:cNvSpPr>
            <a:spLocks noChangeArrowheads="1"/>
          </p:cNvSpPr>
          <p:nvPr/>
        </p:nvSpPr>
        <p:spPr bwMode="auto">
          <a:xfrm rot="-2681847">
            <a:off x="1981200" y="5562600"/>
            <a:ext cx="1981200" cy="381000"/>
          </a:xfrm>
          <a:prstGeom prst="homePlate">
            <a:avLst>
              <a:gd name="adj" fmla="val 13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a typeface="ＭＳ Ｐゴシック" pitchFamily="-107" charset="-128"/>
              </a:rPr>
              <a:t>Checked 1x per day</a:t>
            </a:r>
          </a:p>
        </p:txBody>
      </p:sp>
      <p:sp>
        <p:nvSpPr>
          <p:cNvPr id="131150" name="AutoShape 78"/>
          <p:cNvSpPr>
            <a:spLocks noChangeArrowheads="1"/>
          </p:cNvSpPr>
          <p:nvPr/>
        </p:nvSpPr>
        <p:spPr bwMode="auto">
          <a:xfrm rot="-2700421">
            <a:off x="4381500" y="5676900"/>
            <a:ext cx="1981200" cy="381000"/>
          </a:xfrm>
          <a:prstGeom prst="homePlate">
            <a:avLst>
              <a:gd name="adj" fmla="val 13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a typeface="ＭＳ Ｐゴシック" pitchFamily="-107" charset="-128"/>
              </a:rPr>
              <a:t>Staff not available</a:t>
            </a:r>
          </a:p>
        </p:txBody>
      </p:sp>
      <p:sp>
        <p:nvSpPr>
          <p:cNvPr id="131151" name="AutoShape 79"/>
          <p:cNvSpPr>
            <a:spLocks noChangeArrowheads="1"/>
          </p:cNvSpPr>
          <p:nvPr/>
        </p:nvSpPr>
        <p:spPr bwMode="auto">
          <a:xfrm flipV="1">
            <a:off x="1981200" y="4191000"/>
            <a:ext cx="609600" cy="1676400"/>
          </a:xfrm>
          <a:prstGeom prst="curvedLeftArrow">
            <a:avLst>
              <a:gd name="adj1" fmla="val 55000"/>
              <a:gd name="adj2" fmla="val 11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000000"/>
              </a:solidFill>
              <a:latin typeface="Times New Roman" pitchFamily="18" charset="0"/>
              <a:ea typeface="ＭＳ Ｐゴシック" pitchFamily="-107" charset="-128"/>
            </a:endParaRPr>
          </a:p>
        </p:txBody>
      </p:sp>
      <p:sp>
        <p:nvSpPr>
          <p:cNvPr id="131152" name="AutoShape 80"/>
          <p:cNvSpPr>
            <a:spLocks noChangeArrowheads="1"/>
          </p:cNvSpPr>
          <p:nvPr/>
        </p:nvSpPr>
        <p:spPr bwMode="auto">
          <a:xfrm rot="20587797" flipH="1">
            <a:off x="3276600" y="1905000"/>
            <a:ext cx="2617788" cy="381000"/>
          </a:xfrm>
          <a:prstGeom prst="homePlate">
            <a:avLst>
              <a:gd name="adj" fmla="val 17177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ea typeface="ＭＳ Ｐゴシック" pitchFamily="-107" charset="-128"/>
              </a:rPr>
              <a:t>1 person to answer phone</a:t>
            </a:r>
          </a:p>
        </p:txBody>
      </p:sp>
    </p:spTree>
    <p:extLst>
      <p:ext uri="{BB962C8B-B14F-4D97-AF65-F5344CB8AC3E}">
        <p14:creationId xmlns:p14="http://schemas.microsoft.com/office/powerpoint/2010/main" val="2345598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1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1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1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1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1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1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1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1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131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1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131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31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131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131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131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31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31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31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31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31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31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31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31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31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31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31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31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31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31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31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31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31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31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31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31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98" grpId="0" animBg="1"/>
      <p:bldP spid="131099" grpId="0" animBg="1"/>
      <p:bldP spid="131103" grpId="0" animBg="1"/>
      <p:bldP spid="131104" grpId="0" animBg="1"/>
      <p:bldP spid="131117" grpId="0" animBg="1"/>
      <p:bldP spid="131118" grpId="0" animBg="1"/>
      <p:bldP spid="131119" grpId="0" animBg="1"/>
      <p:bldP spid="131120" grpId="0" animBg="1"/>
      <p:bldP spid="131121" grpId="0" animBg="1"/>
      <p:bldP spid="131122" grpId="0" animBg="1"/>
      <p:bldP spid="131123" grpId="0"/>
      <p:bldP spid="131124" grpId="0"/>
      <p:bldP spid="131125" grpId="0"/>
      <p:bldP spid="131126" grpId="0"/>
      <p:bldP spid="131127" grpId="0" animBg="1"/>
      <p:bldP spid="131128" grpId="0" animBg="1"/>
      <p:bldP spid="131139" grpId="0" animBg="1"/>
      <p:bldP spid="131139" grpId="1" animBg="1"/>
      <p:bldP spid="131140" grpId="0" animBg="1"/>
      <p:bldP spid="131140" grpId="1" animBg="1"/>
      <p:bldP spid="131141" grpId="0" animBg="1"/>
      <p:bldP spid="131141" grpId="1" animBg="1"/>
      <p:bldP spid="131143" grpId="0" animBg="1"/>
      <p:bldP spid="131143" grpId="1" animBg="1"/>
      <p:bldP spid="131145" grpId="0" animBg="1"/>
      <p:bldP spid="131145" grpId="1" animBg="1"/>
      <p:bldP spid="131149" grpId="0" animBg="1"/>
      <p:bldP spid="131150" grpId="0" animBg="1"/>
      <p:bldP spid="131151" grpId="0" animBg="1"/>
      <p:bldP spid="131151" grpId="1" animBg="1"/>
      <p:bldP spid="13115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Group Flowcharting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85800" y="1981200"/>
            <a:ext cx="7772400" cy="4114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buFontTx/>
              <a:buNone/>
            </a:pPr>
            <a:r>
              <a:rPr lang="en-US" dirty="0" smtClean="0"/>
              <a:t> </a:t>
            </a: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For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more information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go to </a:t>
            </a:r>
            <a:r>
              <a:rPr lang="en-US" dirty="0" smtClean="0"/>
              <a:t>http</a:t>
            </a:r>
            <a:r>
              <a:rPr lang="en-US" dirty="0"/>
              <a:t>://www.niatx.net/PDF/PIToolbox/Flowcharting.pdf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10680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Group Flowcharting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85800" y="1981200"/>
            <a:ext cx="7772400" cy="4114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buFontTx/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To gain different perspectives </a:t>
            </a:r>
            <a:r>
              <a:rPr lang="en-US" smtClean="0"/>
              <a:t>and mutual understanding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749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283</Words>
  <Application>Microsoft Macintosh PowerPoint</Application>
  <PresentationFormat>On-screen Show (4:3)</PresentationFormat>
  <Paragraphs>73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Flowcharting</vt:lpstr>
      <vt:lpstr>Flowcharting Objectives</vt:lpstr>
      <vt:lpstr>PowerPoint Presentation</vt:lpstr>
      <vt:lpstr>Key Questions for Flowcharts</vt:lpstr>
      <vt:lpstr>Setting up a flowchart</vt:lpstr>
      <vt:lpstr>Key Symbols for Flowcharts</vt:lpstr>
      <vt:lpstr>Sample Flowchart</vt:lpstr>
      <vt:lpstr>Group Flowcharting</vt:lpstr>
      <vt:lpstr>Group Flowcharting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Flowcharting</dc:title>
  <dc:creator>CHESS</dc:creator>
  <cp:lastModifiedBy>Dave Gustafson</cp:lastModifiedBy>
  <cp:revision>2</cp:revision>
  <dcterms:created xsi:type="dcterms:W3CDTF">2012-06-11T15:55:41Z</dcterms:created>
  <dcterms:modified xsi:type="dcterms:W3CDTF">2014-03-06T16:41:12Z</dcterms:modified>
</cp:coreProperties>
</file>