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3" r:id="rId3"/>
    <p:sldId id="257" r:id="rId4"/>
    <p:sldId id="262" r:id="rId5"/>
    <p:sldId id="258" r:id="rId6"/>
    <p:sldId id="259" r:id="rId7"/>
    <p:sldId id="260" r:id="rId8"/>
    <p:sldId id="26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4" d="100"/>
          <a:sy n="54" d="100"/>
        </p:scale>
        <p:origin x="99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C0FBE9CD-A67E-3246-8DBA-58A40494091D}"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91CA5-AB76-B540-B99F-D20E4F46FF02}"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BE9CD-A67E-3246-8DBA-58A40494091D}"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D91CA5-AB76-B540-B99F-D20E4F46FF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0FBE9CD-A67E-3246-8DBA-58A40494091D}"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91CA5-AB76-B540-B99F-D20E4F46FF0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0FBE9CD-A67E-3246-8DBA-58A40494091D}"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91CA5-AB76-B540-B99F-D20E4F46FF02}"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0FBE9CD-A67E-3246-8DBA-58A40494091D}"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91CA5-AB76-B540-B99F-D20E4F46FF02}"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Click icon to add picture</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Click icon to add picture</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0FBE9CD-A67E-3246-8DBA-58A40494091D}"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91CA5-AB76-B540-B99F-D20E4F46FF02}"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0FBE9CD-A67E-3246-8DBA-58A40494091D}"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91CA5-AB76-B540-B99F-D20E4F46FF02}"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0FBE9CD-A67E-3246-8DBA-58A40494091D}"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91CA5-AB76-B540-B99F-D20E4F46FF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0FBE9CD-A67E-3246-8DBA-58A40494091D}"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91CA5-AB76-B540-B99F-D20E4F46FF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C0FBE9CD-A67E-3246-8DBA-58A40494091D}" type="datetimeFigureOut">
              <a:rPr lang="en-US" smtClean="0"/>
              <a:t>10/20/2015</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5D91CA5-AB76-B540-B99F-D20E4F46FF02}"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0FBE9CD-A67E-3246-8DBA-58A40494091D}"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91CA5-AB76-B540-B99F-D20E4F46FF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0FBE9CD-A67E-3246-8DBA-58A40494091D}"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91CA5-AB76-B540-B99F-D20E4F46FF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0FBE9CD-A67E-3246-8DBA-58A40494091D}"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91CA5-AB76-B540-B99F-D20E4F46FF02}"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0FBE9CD-A67E-3246-8DBA-58A40494091D}"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91CA5-AB76-B540-B99F-D20E4F46FF02}"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0FBE9CD-A67E-3246-8DBA-58A40494091D}"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91CA5-AB76-B540-B99F-D20E4F46FF02}"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0FBE9CD-A67E-3246-8DBA-58A40494091D}"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91CA5-AB76-B540-B99F-D20E4F46FF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C0FBE9CD-A67E-3246-8DBA-58A40494091D}" type="datetimeFigureOut">
              <a:rPr lang="en-US" smtClean="0"/>
              <a:t>10/20/2015</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5D91CA5-AB76-B540-B99F-D20E4F46FF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REDIRECT</a:t>
            </a:r>
            <a:endParaRPr lang="en-US" dirty="0"/>
          </a:p>
        </p:txBody>
      </p:sp>
      <p:sp>
        <p:nvSpPr>
          <p:cNvPr id="3" name="Subtitle 2"/>
          <p:cNvSpPr>
            <a:spLocks noGrp="1"/>
          </p:cNvSpPr>
          <p:nvPr>
            <p:ph type="subTitle" idx="1"/>
          </p:nvPr>
        </p:nvSpPr>
        <p:spPr>
          <a:xfrm>
            <a:off x="457199" y="3353704"/>
            <a:ext cx="8228013" cy="2100136"/>
          </a:xfrm>
        </p:spPr>
        <p:txBody>
          <a:bodyPr>
            <a:normAutofit/>
          </a:bodyPr>
          <a:lstStyle/>
          <a:p>
            <a:r>
              <a:rPr lang="en-US" dirty="0" smtClean="0"/>
              <a:t>Reducing, Emergency detentions by intervening, responding, engaging calmly and together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REDIRECT</a:t>
            </a:r>
          </a:p>
        </p:txBody>
      </p:sp>
      <p:sp>
        <p:nvSpPr>
          <p:cNvPr id="3" name="Content Placeholder 2"/>
          <p:cNvSpPr>
            <a:spLocks noGrp="1"/>
          </p:cNvSpPr>
          <p:nvPr>
            <p:ph idx="1"/>
          </p:nvPr>
        </p:nvSpPr>
        <p:spPr/>
        <p:txBody>
          <a:bodyPr>
            <a:normAutofit fontScale="92500"/>
          </a:bodyPr>
          <a:lstStyle/>
          <a:p>
            <a:r>
              <a:rPr lang="en-US" b="1" dirty="0" smtClean="0"/>
              <a:t>Pete </a:t>
            </a:r>
            <a:r>
              <a:rPr lang="en-US" b="1" dirty="0" err="1" smtClean="0"/>
              <a:t>Zallar</a:t>
            </a:r>
            <a:r>
              <a:rPr lang="en-US" b="1" dirty="0" smtClean="0"/>
              <a:t>-  Change Leader/Crisis Stabilization Team Leader</a:t>
            </a:r>
          </a:p>
          <a:p>
            <a:r>
              <a:rPr lang="en-US" b="1" dirty="0" smtClean="0"/>
              <a:t>Brad Schlough- Executive Sponsor/Director of Community Services</a:t>
            </a:r>
          </a:p>
          <a:p>
            <a:r>
              <a:rPr lang="en-US" b="1" dirty="0" smtClean="0"/>
              <a:t>Hannah Flanagan- Change Team Member/Manager of Emergency </a:t>
            </a:r>
            <a:r>
              <a:rPr lang="en-US" b="1" dirty="0" err="1" smtClean="0"/>
              <a:t>Serivces</a:t>
            </a:r>
            <a:r>
              <a:rPr lang="en-US" b="1" dirty="0" smtClean="0"/>
              <a:t> </a:t>
            </a:r>
          </a:p>
          <a:p>
            <a:r>
              <a:rPr lang="en-US" b="1" dirty="0" err="1" smtClean="0"/>
              <a:t>Amalia</a:t>
            </a:r>
            <a:r>
              <a:rPr lang="en-US" b="1" dirty="0" smtClean="0"/>
              <a:t> Becker- Inpatient Discharge Planner/Change Team Member</a:t>
            </a:r>
            <a:endParaRPr lang="en-US" b="1" dirty="0"/>
          </a:p>
        </p:txBody>
      </p:sp>
    </p:spTree>
    <p:extLst>
      <p:ext uri="{BB962C8B-B14F-4D97-AF65-F5344CB8AC3E}">
        <p14:creationId xmlns:p14="http://schemas.microsoft.com/office/powerpoint/2010/main" val="3972297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0777"/>
            <a:ext cx="8229600" cy="1143000"/>
          </a:xfrm>
        </p:spPr>
        <p:txBody>
          <a:bodyPr/>
          <a:lstStyle/>
          <a:p>
            <a:r>
              <a:rPr lang="en-US" dirty="0" smtClean="0"/>
              <a:t>PROJECT AIM</a:t>
            </a:r>
            <a:endParaRPr lang="en-US" dirty="0"/>
          </a:p>
        </p:txBody>
      </p:sp>
      <p:sp>
        <p:nvSpPr>
          <p:cNvPr id="3" name="Content Placeholder 2"/>
          <p:cNvSpPr>
            <a:spLocks noGrp="1"/>
          </p:cNvSpPr>
          <p:nvPr>
            <p:ph idx="1"/>
          </p:nvPr>
        </p:nvSpPr>
        <p:spPr/>
        <p:txBody>
          <a:bodyPr>
            <a:normAutofit/>
          </a:bodyPr>
          <a:lstStyle/>
          <a:p>
            <a:r>
              <a:rPr lang="en-US" sz="3200" dirty="0" smtClean="0"/>
              <a:t>Decrease number of involuntary     hospitalizations</a:t>
            </a:r>
          </a:p>
          <a:p>
            <a:pPr lvl="1"/>
            <a:r>
              <a:rPr lang="en-US" dirty="0" smtClean="0"/>
              <a:t>FROM BASELINE 29.5 PER MONTH </a:t>
            </a:r>
          </a:p>
          <a:p>
            <a:pPr lvl="1"/>
            <a:r>
              <a:rPr lang="en-US" dirty="0" smtClean="0"/>
              <a:t>TO </a:t>
            </a:r>
            <a:r>
              <a:rPr lang="en-US" u="sng" dirty="0" smtClean="0"/>
              <a:t>26.5</a:t>
            </a:r>
            <a:r>
              <a:rPr lang="en-US" dirty="0" smtClean="0"/>
              <a:t> PER MONTH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of 1</a:t>
            </a:r>
            <a:r>
              <a:rPr lang="en-US" baseline="30000" dirty="0" smtClean="0"/>
              <a:t>st</a:t>
            </a:r>
            <a:r>
              <a:rPr lang="en-US" dirty="0" smtClean="0"/>
              <a:t> Rapid Cycle </a:t>
            </a:r>
            <a:endParaRPr lang="en-US" dirty="0"/>
          </a:p>
        </p:txBody>
      </p:sp>
      <p:sp>
        <p:nvSpPr>
          <p:cNvPr id="3" name="Content Placeholder 2"/>
          <p:cNvSpPr>
            <a:spLocks noGrp="1"/>
          </p:cNvSpPr>
          <p:nvPr>
            <p:ph idx="1"/>
          </p:nvPr>
        </p:nvSpPr>
        <p:spPr/>
        <p:txBody>
          <a:bodyPr/>
          <a:lstStyle/>
          <a:p>
            <a:r>
              <a:rPr lang="en-US" dirty="0"/>
              <a:t>Decrease number of non-emergent tasks done by crisis workers and emergency telephone workers-delegate to non-emergency staff</a:t>
            </a:r>
          </a:p>
          <a:p>
            <a:r>
              <a:rPr lang="en-US" dirty="0"/>
              <a:t>Provide a more person-centered less authoritative approach to crisis support, by bringing in paraprofessionals and peer support staff to on-sight crisis intervention </a:t>
            </a:r>
          </a:p>
          <a:p>
            <a:endParaRPr lang="en-US" dirty="0"/>
          </a:p>
        </p:txBody>
      </p:sp>
    </p:spTree>
    <p:extLst>
      <p:ext uri="{BB962C8B-B14F-4D97-AF65-F5344CB8AC3E}">
        <p14:creationId xmlns:p14="http://schemas.microsoft.com/office/powerpoint/2010/main" val="3098355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a:t>
            </a:r>
            <a:endParaRPr lang="en-US" dirty="0"/>
          </a:p>
        </p:txBody>
      </p:sp>
      <p:sp>
        <p:nvSpPr>
          <p:cNvPr id="3" name="Content Placeholder 2"/>
          <p:cNvSpPr>
            <a:spLocks noGrp="1"/>
          </p:cNvSpPr>
          <p:nvPr>
            <p:ph idx="1"/>
          </p:nvPr>
        </p:nvSpPr>
        <p:spPr/>
        <p:txBody>
          <a:bodyPr/>
          <a:lstStyle/>
          <a:p>
            <a:r>
              <a:rPr lang="en-US" dirty="0" smtClean="0"/>
              <a:t>Add Outreach Workers (ORWs) 5p-10p for after hours crisis unit support.</a:t>
            </a:r>
          </a:p>
          <a:p>
            <a:r>
              <a:rPr lang="en-US" dirty="0" smtClean="0"/>
              <a:t>Replace a crisis worker with an ORW as the second staff on evening home-visits.</a:t>
            </a:r>
          </a:p>
          <a:p>
            <a:r>
              <a:rPr lang="en-US" dirty="0" smtClean="0"/>
              <a:t>ORW to provide medication observation in lieu of ETS worker completing that task</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lnSpcReduction="10000"/>
          </a:bodyPr>
          <a:lstStyle/>
          <a:p>
            <a:r>
              <a:rPr lang="en-US" dirty="0" smtClean="0"/>
              <a:t>Decreased non-emergent tasks being completed by crisis workers and ETS staff thus reducing their overall feeling of stress during their shift</a:t>
            </a:r>
          </a:p>
          <a:p>
            <a:r>
              <a:rPr lang="en-US" dirty="0" smtClean="0"/>
              <a:t>Increased number of mobile responses completed by crisis workers on the evening shift.</a:t>
            </a:r>
          </a:p>
          <a:p>
            <a:r>
              <a:rPr lang="en-US" dirty="0" smtClean="0"/>
              <a:t>**After Oct 31 will be able to provide number of </a:t>
            </a:r>
            <a:r>
              <a:rPr lang="en-US" dirty="0" err="1" smtClean="0"/>
              <a:t>EDs</a:t>
            </a:r>
            <a:r>
              <a:rPr lang="en-US" dirty="0" smtClean="0"/>
              <a:t>/Hospitalizations that were reduced through change project</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Increasing the number of non-emergent tasks ORWs can assist with in the evening to include: checking out medications for delivery, making reminder calls to clients for next day appointments</a:t>
            </a:r>
          </a:p>
          <a:p>
            <a:r>
              <a:rPr lang="en-US" dirty="0" smtClean="0"/>
              <a:t>Additional education for Crisis Workers to reduce their anxiety over having ORWs and/or Peer Support staff join them on appointments- thus increasing their willingness to follow through and have ORWs join appointments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a:t>
            </a:r>
            <a:endParaRPr lang="en-US" dirty="0"/>
          </a:p>
        </p:txBody>
      </p:sp>
      <p:sp>
        <p:nvSpPr>
          <p:cNvPr id="3" name="Content Placeholder 2"/>
          <p:cNvSpPr>
            <a:spLocks noGrp="1"/>
          </p:cNvSpPr>
          <p:nvPr>
            <p:ph idx="1"/>
          </p:nvPr>
        </p:nvSpPr>
        <p:spPr/>
        <p:txBody>
          <a:bodyPr>
            <a:normAutofit lnSpcReduction="10000"/>
          </a:bodyPr>
          <a:lstStyle/>
          <a:p>
            <a:r>
              <a:rPr lang="en-US" dirty="0" smtClean="0"/>
              <a:t>During the first 2-week cycle, ORWs were able to join crisis workers on 4 occasions. Their availability to join home-visits freed the other Crisis Staff who were then able to tend to other emergent tasks. </a:t>
            </a:r>
          </a:p>
          <a:p>
            <a:r>
              <a:rPr lang="en-US" dirty="0" smtClean="0"/>
              <a:t>By adding ORWs to do medication observations, it has reduced the ETS workers anxiety over having to put high risk callers on hold to observe medications as they have had to do in the recent past.  This also increased the quality of care ETS can provide to callers in crisis.</a:t>
            </a:r>
            <a:endParaRPr lang="en-US" dirty="0"/>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majorFont>
      <a:minorFont>
        <a:latin typeface="Calisto MT"/>
        <a:ea typeface=""/>
        <a:cs typeface=""/>
        <a:font script="Jpan" typeface="ＭＳ 明朝"/>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319</TotalTime>
  <Words>362</Words>
  <Application>Microsoft Office PowerPoint</Application>
  <PresentationFormat>On-screen Show (4:3)</PresentationFormat>
  <Paragraphs>28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Calisto MT</vt:lpstr>
      <vt:lpstr>Wingdings</vt:lpstr>
      <vt:lpstr>Genesis</vt:lpstr>
      <vt:lpstr>Project: REDIRECT</vt:lpstr>
      <vt:lpstr>Project: REDIRECT</vt:lpstr>
      <vt:lpstr>PROJECT AIM</vt:lpstr>
      <vt:lpstr>Objective of 1st Rapid Cycle </vt:lpstr>
      <vt:lpstr>Change</vt:lpstr>
      <vt:lpstr>Results</vt:lpstr>
      <vt:lpstr>Next Steps</vt:lpstr>
      <vt:lpstr>Impact</vt:lpstr>
    </vt:vector>
  </TitlesOfParts>
  <Company>MHCDC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REDIRECT</dc:title>
  <dc:creator>Network Services</dc:creator>
  <cp:lastModifiedBy>Elizabeth Owens</cp:lastModifiedBy>
  <cp:revision>8</cp:revision>
  <cp:lastPrinted>2015-10-13T20:24:47Z</cp:lastPrinted>
  <dcterms:created xsi:type="dcterms:W3CDTF">2015-10-12T20:26:26Z</dcterms:created>
  <dcterms:modified xsi:type="dcterms:W3CDTF">2015-10-20T14:54:24Z</dcterms:modified>
</cp:coreProperties>
</file>