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sldIdLst>
    <p:sldId id="256" r:id="rId2"/>
    <p:sldId id="257" r:id="rId3"/>
    <p:sldId id="258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4991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hscs\workgrps\CCS%20TCM%20COP%20Administration\NIATx%20CCS%20Lost%20Revenu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hscs\workgrps\CCS%20TCM%20COP%20Administration\NIATx%20CCS%20Lost%20Revenu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>
                <a:latin typeface="Calibri" pitchFamily="34" charset="0"/>
              </a:rPr>
              <a:t>2015 Non Billable </a:t>
            </a:r>
            <a:r>
              <a:rPr lang="en-US" dirty="0">
                <a:latin typeface="Calibri" pitchFamily="34" charset="0"/>
              </a:rPr>
              <a:t>MA Days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4.7926747792889496E-2"/>
          <c:y val="0.12257575757575782"/>
          <c:w val="0.94298234311619999"/>
          <c:h val="0.81992961107134521"/>
        </c:manualLayout>
      </c:layout>
      <c:barChart>
        <c:barDir val="col"/>
        <c:grouping val="clustered"/>
        <c:axId val="80563200"/>
        <c:axId val="81990400"/>
      </c:barChart>
      <c:catAx>
        <c:axId val="80563200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aseline="0">
                <a:latin typeface="Calibri" pitchFamily="34" charset="0"/>
              </a:defRPr>
            </a:pPr>
            <a:endParaRPr lang="en-US"/>
          </a:p>
        </c:txPr>
        <c:crossAx val="81990400"/>
        <c:crosses val="autoZero"/>
        <c:auto val="1"/>
        <c:lblAlgn val="ctr"/>
        <c:lblOffset val="100"/>
      </c:catAx>
      <c:valAx>
        <c:axId val="81990400"/>
        <c:scaling>
          <c:orientation val="minMax"/>
        </c:scaling>
        <c:axPos val="l"/>
        <c:majorGridlines/>
        <c:numFmt formatCode="General" sourceLinked="1"/>
        <c:tickLblPos val="nextTo"/>
        <c:crossAx val="80563200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2"/>
  <c:chart>
    <c:title>
      <c:tx>
        <c:rich>
          <a:bodyPr/>
          <a:lstStyle/>
          <a:p>
            <a:pPr>
              <a:defRPr/>
            </a:pPr>
            <a:r>
              <a:rPr lang="en-US"/>
              <a:t>2015</a:t>
            </a:r>
          </a:p>
          <a:p>
            <a:pPr>
              <a:defRPr/>
            </a:pPr>
            <a:r>
              <a:rPr lang="en-US"/>
              <a:t>Unbillable MA Days</a:t>
            </a:r>
          </a:p>
        </c:rich>
      </c:tx>
      <c:layout>
        <c:manualLayout>
          <c:xMode val="edge"/>
          <c:yMode val="edge"/>
          <c:x val="0.36535472051142132"/>
          <c:y val="1.8518518518518531E-2"/>
        </c:manualLayout>
      </c:layout>
      <c:overlay val="1"/>
    </c:title>
    <c:plotArea>
      <c:layout>
        <c:manualLayout>
          <c:layoutTarget val="inner"/>
          <c:xMode val="edge"/>
          <c:yMode val="edge"/>
          <c:x val="0.15344663167104147"/>
          <c:y val="7.4548702245552642E-2"/>
          <c:w val="0.67630468066491756"/>
          <c:h val="0.70233012540099149"/>
        </c:manualLayout>
      </c:layout>
      <c:barChart>
        <c:barDir val="col"/>
        <c:grouping val="clustered"/>
        <c:ser>
          <c:idx val="0"/>
          <c:order val="0"/>
          <c:cat>
            <c:strRef>
              <c:f>Summary!$A$35:$A$47</c:f>
              <c:strCache>
                <c:ptCount val="13"/>
                <c:pt idx="0">
                  <c:v>2015</c:v>
                </c:pt>
                <c:pt idx="1">
                  <c:v>January</c:v>
                </c:pt>
                <c:pt idx="2">
                  <c:v>February</c:v>
                </c:pt>
                <c:pt idx="3">
                  <c:v>March</c:v>
                </c:pt>
                <c:pt idx="4">
                  <c:v>April</c:v>
                </c:pt>
                <c:pt idx="5">
                  <c:v>May</c:v>
                </c:pt>
                <c:pt idx="6">
                  <c:v>June</c:v>
                </c:pt>
                <c:pt idx="7">
                  <c:v>July</c:v>
                </c:pt>
                <c:pt idx="8">
                  <c:v>August</c:v>
                </c:pt>
                <c:pt idx="9">
                  <c:v>September</c:v>
                </c:pt>
                <c:pt idx="10">
                  <c:v>October</c:v>
                </c:pt>
                <c:pt idx="11">
                  <c:v>November</c:v>
                </c:pt>
                <c:pt idx="12">
                  <c:v>December</c:v>
                </c:pt>
              </c:strCache>
            </c:strRef>
          </c:cat>
          <c:val>
            <c:numRef>
              <c:f>Summary!$B$35:$B$47</c:f>
              <c:numCache>
                <c:formatCode>0</c:formatCode>
                <c:ptCount val="13"/>
                <c:pt idx="1">
                  <c:v>156</c:v>
                </c:pt>
                <c:pt idx="2">
                  <c:v>167</c:v>
                </c:pt>
                <c:pt idx="3">
                  <c:v>51</c:v>
                </c:pt>
                <c:pt idx="4">
                  <c:v>39</c:v>
                </c:pt>
                <c:pt idx="5">
                  <c:v>6</c:v>
                </c:pt>
                <c:pt idx="6">
                  <c:v>8</c:v>
                </c:pt>
                <c:pt idx="7">
                  <c:v>0</c:v>
                </c:pt>
                <c:pt idx="8">
                  <c:v>3</c:v>
                </c:pt>
              </c:numCache>
            </c:numRef>
          </c:val>
        </c:ser>
        <c:axId val="82004608"/>
        <c:axId val="82018688"/>
      </c:barChart>
      <c:catAx>
        <c:axId val="82004608"/>
        <c:scaling>
          <c:orientation val="minMax"/>
        </c:scaling>
        <c:axPos val="b"/>
        <c:tickLblPos val="nextTo"/>
        <c:crossAx val="82018688"/>
        <c:crosses val="autoZero"/>
        <c:auto val="1"/>
        <c:lblAlgn val="ctr"/>
        <c:lblOffset val="100"/>
      </c:catAx>
      <c:valAx>
        <c:axId val="82018688"/>
        <c:scaling>
          <c:orientation val="minMax"/>
        </c:scaling>
        <c:axPos val="l"/>
        <c:majorGridlines/>
        <c:numFmt formatCode="_(* #,##0_);_(* \(#,##0\);_(* &quot;-&quot;_);_(@_)" sourceLinked="0"/>
        <c:tickLblPos val="nextTo"/>
        <c:crossAx val="82004608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2014 Non-billable MA Days</a:t>
            </a:r>
          </a:p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c:rich>
      </c:tx>
      <c:layout>
        <c:manualLayout>
          <c:xMode val="edge"/>
          <c:yMode val="edge"/>
          <c:x val="0.1992253521126765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9.8101706036745423E-2"/>
          <c:y val="7.407407407407407E-2"/>
          <c:w val="0.71260958005249364"/>
          <c:h val="0.83808690580344058"/>
        </c:manualLayout>
      </c:layout>
      <c:barChart>
        <c:barDir val="col"/>
        <c:grouping val="clustered"/>
        <c:axId val="82028032"/>
        <c:axId val="82048128"/>
      </c:barChart>
      <c:catAx>
        <c:axId val="82028032"/>
        <c:scaling>
          <c:orientation val="minMax"/>
        </c:scaling>
        <c:axPos val="b"/>
        <c:tickLblPos val="nextTo"/>
        <c:crossAx val="82048128"/>
        <c:crosses val="autoZero"/>
        <c:auto val="1"/>
        <c:lblAlgn val="ctr"/>
        <c:lblOffset val="100"/>
      </c:catAx>
      <c:valAx>
        <c:axId val="82048128"/>
        <c:scaling>
          <c:orientation val="minMax"/>
        </c:scaling>
        <c:axPos val="l"/>
        <c:majorGridlines/>
        <c:numFmt formatCode="General" sourceLinked="1"/>
        <c:tickLblPos val="nextTo"/>
        <c:crossAx val="820280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2014 Non-billable MA Days</a:t>
            </a:r>
          </a:p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c:rich>
      </c:tx>
      <c:layout>
        <c:manualLayout>
          <c:xMode val="edge"/>
          <c:yMode val="edge"/>
          <c:x val="0.19922535211267653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9.8101706036745423E-2"/>
          <c:y val="7.407407407407407E-2"/>
          <c:w val="0.71260958005249364"/>
          <c:h val="0.83808690580344058"/>
        </c:manualLayout>
      </c:layout>
      <c:barChart>
        <c:barDir val="col"/>
        <c:grouping val="clustered"/>
        <c:axId val="71794688"/>
        <c:axId val="71796224"/>
      </c:barChart>
      <c:catAx>
        <c:axId val="71794688"/>
        <c:scaling>
          <c:orientation val="minMax"/>
        </c:scaling>
        <c:axPos val="b"/>
        <c:tickLblPos val="nextTo"/>
        <c:crossAx val="71796224"/>
        <c:crosses val="autoZero"/>
        <c:auto val="1"/>
        <c:lblAlgn val="ctr"/>
        <c:lblOffset val="100"/>
      </c:catAx>
      <c:valAx>
        <c:axId val="71796224"/>
        <c:scaling>
          <c:orientation val="minMax"/>
        </c:scaling>
        <c:axPos val="l"/>
        <c:majorGridlines/>
        <c:numFmt formatCode="General" sourceLinked="1"/>
        <c:tickLblPos val="nextTo"/>
        <c:crossAx val="717946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0"/>
  <c:chart>
    <c:title>
      <c:tx>
        <c:rich>
          <a:bodyPr/>
          <a:lstStyle/>
          <a:p>
            <a:pPr>
              <a:defRPr/>
            </a:pPr>
            <a:r>
              <a:rPr lang="en-US"/>
              <a:t>2014 vs 2015 Caseload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22327204098796391"/>
          <c:y val="0.13091898985599795"/>
          <c:w val="0.76413721237698984"/>
          <c:h val="0.7198762654668166"/>
        </c:manualLayout>
      </c:layout>
      <c:barChart>
        <c:barDir val="col"/>
        <c:grouping val="clustered"/>
        <c:ser>
          <c:idx val="0"/>
          <c:order val="0"/>
          <c:dLbls>
            <c:dLblPos val="ctr"/>
            <c:showVal val="1"/>
          </c:dLbls>
          <c:val>
            <c:numRef>
              <c:f>Summary!$B$53:$B$54</c:f>
              <c:numCache>
                <c:formatCode>_(* #,##0_);_(* \(#,##0\);_(* "-"_);_(@_)</c:formatCode>
                <c:ptCount val="2"/>
                <c:pt idx="0">
                  <c:v>140</c:v>
                </c:pt>
                <c:pt idx="1">
                  <c:v>276</c:v>
                </c:pt>
              </c:numCache>
            </c:numRef>
          </c:val>
        </c:ser>
        <c:dLbls>
          <c:showVal val="1"/>
        </c:dLbls>
        <c:axId val="71820800"/>
        <c:axId val="71822336"/>
      </c:barChart>
      <c:catAx>
        <c:axId val="71820800"/>
        <c:scaling>
          <c:orientation val="minMax"/>
        </c:scaling>
        <c:axPos val="b"/>
        <c:tickLblPos val="nextTo"/>
        <c:crossAx val="71822336"/>
        <c:crosses val="autoZero"/>
        <c:auto val="1"/>
        <c:lblAlgn val="ctr"/>
        <c:lblOffset val="100"/>
      </c:catAx>
      <c:valAx>
        <c:axId val="71822336"/>
        <c:scaling>
          <c:orientation val="minMax"/>
        </c:scaling>
        <c:axPos val="l"/>
        <c:majorGridlines/>
        <c:numFmt formatCode="_(* #,##0_);_(* \(#,##0\);_(* &quot;-&quot;_);_(@_)" sourceLinked="1"/>
        <c:tickLblPos val="nextTo"/>
        <c:crossAx val="718208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0.47185</cdr:x>
      <cdr:y>0.21809</cdr:y>
    </cdr:from>
    <cdr:to>
      <cdr:x>0.6173</cdr:x>
      <cdr:y>0.27045</cdr:y>
    </cdr:to>
    <cdr:sp macro="" textlink="">
      <cdr:nvSpPr>
        <cdr:cNvPr id="2" name="TextBox 1"/>
        <cdr:cNvSpPr txBox="1"/>
      </cdr:nvSpPr>
      <cdr:spPr>
        <a:xfrm xmlns:a="http://schemas.openxmlformats.org/drawingml/2006/main" rot="353856">
          <a:off x="3955042" y="914013"/>
          <a:ext cx="1219185" cy="219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b="1" dirty="0">
            <a:latin typeface="Calibri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0.7027</cdr:x>
      <cdr:y>0.28302</cdr:y>
    </cdr:from>
    <cdr:to>
      <cdr:x>0.94595</cdr:x>
      <cdr:y>0.41509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2400" y="1143000"/>
          <a:ext cx="13716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0.71622</cdr:x>
      <cdr:y>0.28302</cdr:y>
    </cdr:from>
    <cdr:to>
      <cdr:x>0.94595</cdr:x>
      <cdr:y>0.41509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38600" y="1143000"/>
          <a:ext cx="12954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CED75E6-8752-45F0-8820-06F34BB25404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A11753B-B2DA-449B-9207-B3BD9E150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5E6-8752-45F0-8820-06F34BB25404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753B-B2DA-449B-9207-B3BD9E150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5E6-8752-45F0-8820-06F34BB25404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753B-B2DA-449B-9207-B3BD9E150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CED75E6-8752-45F0-8820-06F34BB25404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753B-B2DA-449B-9207-B3BD9E150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CED75E6-8752-45F0-8820-06F34BB25404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A11753B-B2DA-449B-9207-B3BD9E150BA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ED75E6-8752-45F0-8820-06F34BB25404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A11753B-B2DA-449B-9207-B3BD9E150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CED75E6-8752-45F0-8820-06F34BB25404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A11753B-B2DA-449B-9207-B3BD9E150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75E6-8752-45F0-8820-06F34BB25404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753B-B2DA-449B-9207-B3BD9E150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ED75E6-8752-45F0-8820-06F34BB25404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A11753B-B2DA-449B-9207-B3BD9E150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CED75E6-8752-45F0-8820-06F34BB25404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A11753B-B2DA-449B-9207-B3BD9E150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CED75E6-8752-45F0-8820-06F34BB25404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A11753B-B2DA-449B-9207-B3BD9E150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CED75E6-8752-45F0-8820-06F34BB25404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A11753B-B2DA-449B-9207-B3BD9E150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305800" cy="2667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La Crosse County</a:t>
            </a:r>
            <a:br>
              <a:rPr lang="en-US" dirty="0" smtClean="0"/>
            </a:br>
            <a:r>
              <a:rPr lang="en-US" dirty="0" smtClean="0"/>
              <a:t>Comprehensive Community Services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8194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2015 NIATx Project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657600"/>
            <a:ext cx="365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Change Team</a:t>
            </a:r>
          </a:p>
          <a:p>
            <a:r>
              <a:rPr lang="en-US" dirty="0" smtClean="0"/>
              <a:t>Gail Elland – Change Leader</a:t>
            </a:r>
          </a:p>
          <a:p>
            <a:r>
              <a:rPr lang="en-US" dirty="0" smtClean="0"/>
              <a:t>Emily </a:t>
            </a:r>
            <a:r>
              <a:rPr lang="en-US" dirty="0" err="1" smtClean="0"/>
              <a:t>McGonigle</a:t>
            </a:r>
            <a:endParaRPr lang="en-US" dirty="0" smtClean="0"/>
          </a:p>
          <a:p>
            <a:r>
              <a:rPr lang="en-US" dirty="0" smtClean="0"/>
              <a:t>Ingrid </a:t>
            </a:r>
            <a:r>
              <a:rPr lang="en-US" dirty="0" err="1" smtClean="0"/>
              <a:t>Herken</a:t>
            </a:r>
            <a:endParaRPr lang="en-US" dirty="0" smtClean="0"/>
          </a:p>
          <a:p>
            <a:r>
              <a:rPr lang="en-US" dirty="0" smtClean="0"/>
              <a:t>Ashley Merchlewitz</a:t>
            </a:r>
          </a:p>
          <a:p>
            <a:r>
              <a:rPr lang="en-US" dirty="0" smtClean="0"/>
              <a:t>Pam Bendel</a:t>
            </a:r>
          </a:p>
          <a:p>
            <a:r>
              <a:rPr lang="en-US" dirty="0" smtClean="0"/>
              <a:t>Greg Nekoli</a:t>
            </a:r>
          </a:p>
          <a:p>
            <a:r>
              <a:rPr lang="en-US" dirty="0" smtClean="0"/>
              <a:t>Paul Brown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38862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Team Sponsor</a:t>
            </a:r>
          </a:p>
          <a:p>
            <a:r>
              <a:rPr lang="en-US" dirty="0" smtClean="0"/>
              <a:t>Christin Skolnik</a:t>
            </a:r>
          </a:p>
          <a:p>
            <a:endParaRPr lang="en-US" dirty="0"/>
          </a:p>
        </p:txBody>
      </p:sp>
      <p:pic>
        <p:nvPicPr>
          <p:cNvPr id="11" name="Picture 2" descr="CoLogoBW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429000"/>
            <a:ext cx="1676400" cy="174625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McGonigle\AppData\Local\Microsoft\Windows\Temporary Internet Files\Content.IE5\YLWCCV1W\7987532186_5d3a6451e1_z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28600"/>
            <a:ext cx="2387600" cy="1295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9113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Decrease the amount of non-billable MA time for CCS  due to late paperwork </a:t>
            </a:r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28600" y="2438400"/>
          <a:ext cx="8458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990600" y="2438400"/>
          <a:ext cx="7696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Created QA reminder sheet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Created a staff checklist that is attached to each intake packet.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Met with staff to discuss staff tracking of paperwork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Tightened up supervisor notification of late plans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Streamlined records request from collaborating partners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Staff directly hands paperwork to identified  QA staff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098" name="Picture 2" descr="C:\Users\gelland\AppData\Local\Microsoft\Windows\Temporary Internet Files\Content.IE5\8VHD4UFD\MC90041094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0"/>
            <a:ext cx="2295054" cy="163264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152095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Decrease the number of non-billable CCS days due to  paperwork not completed on time. </a:t>
            </a:r>
          </a:p>
          <a:p>
            <a:r>
              <a:rPr lang="en-US" dirty="0" smtClean="0"/>
              <a:t>Non-billable days decreased from 482 to 430, which was a 10.8% decrease</a:t>
            </a:r>
          </a:p>
          <a:p>
            <a:r>
              <a:rPr lang="en-US" dirty="0" smtClean="0"/>
              <a:t>Clients enrolled in system went from 140 to 276, which was a 49.3% increase</a:t>
            </a:r>
          </a:p>
          <a:p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676400" y="2743200"/>
          <a:ext cx="5410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1676400" y="2362200"/>
          <a:ext cx="56388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 descr="C:\Users\EMcGonigle\AppData\Local\Microsoft\Windows\Temporary Internet Files\Content.IE5\V0BL05ZI\Grade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5216700"/>
            <a:ext cx="2057400" cy="1360884"/>
          </a:xfrm>
          <a:prstGeom prst="rect">
            <a:avLst/>
          </a:prstGeom>
          <a:noFill/>
        </p:spPr>
      </p:pic>
      <p:graphicFrame>
        <p:nvGraphicFramePr>
          <p:cNvPr id="10" name="Chart 9"/>
          <p:cNvGraphicFramePr/>
          <p:nvPr/>
        </p:nvGraphicFramePr>
        <p:xfrm>
          <a:off x="1524000" y="3048000"/>
          <a:ext cx="4967287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County</a:t>
            </a:r>
          </a:p>
          <a:p>
            <a:pPr lvl="1"/>
            <a:r>
              <a:rPr lang="en-US" dirty="0" smtClean="0"/>
              <a:t>CRS Funding</a:t>
            </a:r>
          </a:p>
          <a:p>
            <a:pPr lvl="1"/>
            <a:r>
              <a:rPr lang="en-US" dirty="0" smtClean="0"/>
              <a:t>Crisis Funding</a:t>
            </a:r>
          </a:p>
          <a:p>
            <a:pPr lvl="1"/>
            <a:r>
              <a:rPr lang="en-US" dirty="0" smtClean="0"/>
              <a:t>CCS Funding</a:t>
            </a:r>
          </a:p>
          <a:p>
            <a:pPr lvl="1"/>
            <a:r>
              <a:rPr lang="en-US" dirty="0" smtClean="0"/>
              <a:t>Reduced stress for staff </a:t>
            </a:r>
          </a:p>
          <a:p>
            <a:r>
              <a:rPr lang="en-US" dirty="0" smtClean="0"/>
              <a:t>Consumer/Vendor </a:t>
            </a:r>
          </a:p>
          <a:p>
            <a:pPr lvl="1"/>
            <a:r>
              <a:rPr lang="en-US" dirty="0" smtClean="0"/>
              <a:t>Positive financial impact </a:t>
            </a:r>
          </a:p>
          <a:p>
            <a:pPr lvl="1"/>
            <a:r>
              <a:rPr lang="en-US" dirty="0" smtClean="0"/>
              <a:t>expenses related to CCS and Crisis funding</a:t>
            </a:r>
          </a:p>
          <a:p>
            <a:pPr lvl="1"/>
            <a:r>
              <a:rPr lang="en-US" dirty="0" smtClean="0"/>
              <a:t>Provided constant interventions for clients </a:t>
            </a:r>
          </a:p>
        </p:txBody>
      </p:sp>
      <p:pic>
        <p:nvPicPr>
          <p:cNvPr id="1026" name="Picture 2" descr="C:\Users\gelland\AppData\Local\Microsoft\Windows\Temporary Internet Files\Content.IE5\8VHD4UFD\MC90044213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52400"/>
            <a:ext cx="2162629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Steps  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Continue to monitor QA </a:t>
            </a:r>
          </a:p>
          <a:p>
            <a:r>
              <a:rPr lang="en-US" dirty="0" smtClean="0"/>
              <a:t>Expand to all WRIC counties </a:t>
            </a:r>
          </a:p>
          <a:p>
            <a:r>
              <a:rPr lang="en-US" dirty="0" smtClean="0"/>
              <a:t>Work on refining internal processes</a:t>
            </a:r>
          </a:p>
          <a:p>
            <a:pPr lvl="1"/>
            <a:r>
              <a:rPr lang="en-US" dirty="0" smtClean="0"/>
              <a:t>Decreasing non-billable days related to internal processes</a:t>
            </a:r>
          </a:p>
          <a:p>
            <a:pPr lvl="1"/>
            <a:r>
              <a:rPr lang="en-US" dirty="0" smtClean="0"/>
              <a:t>New computer software will streamline work/billing process as of 10/01/2015 </a:t>
            </a:r>
            <a:r>
              <a:rPr lang="en-US" b="1" dirty="0" smtClean="0"/>
              <a:t>????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C:\Users\gelland\AppData\Local\Microsoft\Windows\Temporary Internet Files\Content.IE5\GMW75C5X\MC90043961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973319"/>
            <a:ext cx="4267200" cy="3034454"/>
          </a:xfrm>
          <a:prstGeom prst="rect">
            <a:avLst/>
          </a:prstGeom>
          <a:noFill/>
        </p:spPr>
      </p:pic>
      <p:sp>
        <p:nvSpPr>
          <p:cNvPr id="6" name="Striped Right Arrow 5"/>
          <p:cNvSpPr/>
          <p:nvPr/>
        </p:nvSpPr>
        <p:spPr>
          <a:xfrm>
            <a:off x="3733800" y="609600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riped Right Arrow 6"/>
          <p:cNvSpPr/>
          <p:nvPr/>
        </p:nvSpPr>
        <p:spPr>
          <a:xfrm>
            <a:off x="5257800" y="609600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riped Right Arrow 7"/>
          <p:cNvSpPr/>
          <p:nvPr/>
        </p:nvSpPr>
        <p:spPr>
          <a:xfrm>
            <a:off x="6781800" y="609600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638800"/>
            <a:ext cx="18573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389</TotalTime>
  <Words>221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La Crosse County Comprehensive Community Services  </vt:lpstr>
      <vt:lpstr>AIM</vt:lpstr>
      <vt:lpstr>Change</vt:lpstr>
      <vt:lpstr>RESULTS  </vt:lpstr>
      <vt:lpstr>Impact</vt:lpstr>
      <vt:lpstr>Next Steps    </vt:lpstr>
    </vt:vector>
  </TitlesOfParts>
  <Company>County of La Crosse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Crosse County</dc:title>
  <dc:creator>Renee Nugent</dc:creator>
  <cp:lastModifiedBy>gelland</cp:lastModifiedBy>
  <cp:revision>39</cp:revision>
  <dcterms:created xsi:type="dcterms:W3CDTF">2014-07-29T17:06:58Z</dcterms:created>
  <dcterms:modified xsi:type="dcterms:W3CDTF">2015-10-08T21:12:58Z</dcterms:modified>
</cp:coreProperties>
</file>