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0B40-24F7-4DE4-A060-6A4B7538DA7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6ADA-E3D9-43FE-9A50-E203BFE9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0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0B40-24F7-4DE4-A060-6A4B7538DA7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6ADA-E3D9-43FE-9A50-E203BFE9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8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0B40-24F7-4DE4-A060-6A4B7538DA7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6ADA-E3D9-43FE-9A50-E203BFE9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0B40-24F7-4DE4-A060-6A4B7538DA7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6ADA-E3D9-43FE-9A50-E203BFE9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2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0B40-24F7-4DE4-A060-6A4B7538DA7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6ADA-E3D9-43FE-9A50-E203BFE9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68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0B40-24F7-4DE4-A060-6A4B7538DA7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6ADA-E3D9-43FE-9A50-E203BFE9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3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0B40-24F7-4DE4-A060-6A4B7538DA7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6ADA-E3D9-43FE-9A50-E203BFE9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7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0B40-24F7-4DE4-A060-6A4B7538DA7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6ADA-E3D9-43FE-9A50-E203BFE9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7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0B40-24F7-4DE4-A060-6A4B7538DA7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6ADA-E3D9-43FE-9A50-E203BFE9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2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0B40-24F7-4DE4-A060-6A4B7538DA7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6ADA-E3D9-43FE-9A50-E203BFE9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8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0B40-24F7-4DE4-A060-6A4B7538DA7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6ADA-E3D9-43FE-9A50-E203BFE9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7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40B40-24F7-4DE4-A060-6A4B7538DA7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26ADA-E3D9-43FE-9A50-E203BFE9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1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Reducing Hospitalization Frequency</a:t>
            </a:r>
            <a:br>
              <a:rPr lang="en-US" dirty="0" smtClean="0"/>
            </a:br>
            <a:r>
              <a:rPr lang="en-US" sz="3600" dirty="0" smtClean="0"/>
              <a:t>Price Co. Health and Human Services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txBody>
          <a:bodyPr>
            <a:normAutofit fontScale="77500" lnSpcReduction="20000"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3800" dirty="0" smtClean="0"/>
              <a:t>Team Members</a:t>
            </a:r>
            <a:r>
              <a:rPr lang="en-US" sz="4100" dirty="0" smtClean="0"/>
              <a:t>:</a:t>
            </a:r>
          </a:p>
          <a:p>
            <a:r>
              <a:rPr lang="en-US" sz="2800" dirty="0"/>
              <a:t>	 Kathy Billek, Executive Sponsor and Change </a:t>
            </a:r>
            <a:r>
              <a:rPr lang="en-US" sz="2800" dirty="0" smtClean="0"/>
              <a:t>Leader; Kelly Schultz and Dave </a:t>
            </a:r>
            <a:r>
              <a:rPr lang="en-US" sz="2800" dirty="0" err="1" smtClean="0"/>
              <a:t>Dettmering</a:t>
            </a:r>
            <a:r>
              <a:rPr lang="en-US" sz="2800" dirty="0" smtClean="0"/>
              <a:t>, </a:t>
            </a:r>
            <a:r>
              <a:rPr lang="en-US" sz="2800" dirty="0"/>
              <a:t>D</a:t>
            </a:r>
            <a:r>
              <a:rPr lang="en-US" sz="2800" dirty="0" smtClean="0"/>
              <a:t>onald </a:t>
            </a:r>
            <a:r>
              <a:rPr lang="en-US" sz="2800" dirty="0" err="1" smtClean="0"/>
              <a:t>Yahn</a:t>
            </a:r>
            <a:r>
              <a:rPr lang="en-US" sz="2800" dirty="0" smtClean="0"/>
              <a:t>, Rhonda </a:t>
            </a:r>
            <a:r>
              <a:rPr lang="en-US" sz="2800" dirty="0" err="1" smtClean="0"/>
              <a:t>Lleweyn</a:t>
            </a:r>
            <a:r>
              <a:rPr lang="en-US" sz="2800" dirty="0" smtClean="0"/>
              <a:t>, Rebecca Dennis, Crisis on call staff; Tracie Burkart</a:t>
            </a:r>
          </a:p>
        </p:txBody>
      </p:sp>
    </p:spTree>
    <p:extLst>
      <p:ext uri="{BB962C8B-B14F-4D97-AF65-F5344CB8AC3E}">
        <p14:creationId xmlns:p14="http://schemas.microsoft.com/office/powerpoint/2010/main" val="158407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200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THE AIM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Reduce %age of crisis calls resulting </a:t>
            </a:r>
            <a:r>
              <a:rPr lang="en-US" sz="4000" dirty="0"/>
              <a:t>in </a:t>
            </a:r>
            <a:r>
              <a:rPr lang="en-US" sz="4000" dirty="0" smtClean="0"/>
              <a:t>hospital admission by 10%,</a:t>
            </a:r>
            <a:br>
              <a:rPr lang="en-US" sz="4000" dirty="0" smtClean="0"/>
            </a:br>
            <a:r>
              <a:rPr lang="en-US" sz="4000" u="sng" dirty="0" smtClean="0"/>
              <a:t>from 27% to 24%,</a:t>
            </a:r>
            <a:br>
              <a:rPr lang="en-US" sz="4000" u="sng" dirty="0" smtClean="0"/>
            </a:br>
            <a:r>
              <a:rPr lang="en-US" sz="3200" dirty="0" smtClean="0"/>
              <a:t>by Dec. 31, 2015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429000"/>
            <a:ext cx="8229600" cy="25908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4600" dirty="0" smtClean="0">
                <a:solidFill>
                  <a:schemeClr val="accent1"/>
                </a:solidFill>
              </a:rPr>
              <a:t>The problem</a:t>
            </a:r>
          </a:p>
          <a:p>
            <a:pPr marL="0" indent="0">
              <a:buNone/>
            </a:pPr>
            <a:r>
              <a:rPr lang="en-US" dirty="0" smtClean="0"/>
              <a:t>In the first 6 months of 2015 hospitalization rates increased but chapters dropped due to no probable cause</a:t>
            </a:r>
          </a:p>
          <a:p>
            <a:pPr lvl="1"/>
            <a:r>
              <a:rPr lang="en-US" dirty="0" smtClean="0"/>
              <a:t>75 evaluations, 20 people admitted in the first 6 months of 2015</a:t>
            </a:r>
          </a:p>
          <a:p>
            <a:pPr lvl="1"/>
            <a:r>
              <a:rPr lang="en-US" sz="2800" dirty="0" smtClean="0"/>
              <a:t>Over 75% are dismissed </a:t>
            </a:r>
          </a:p>
          <a:p>
            <a:pPr lvl="1"/>
            <a:endParaRPr lang="en-US" sz="2800" dirty="0" smtClean="0"/>
          </a:p>
          <a:p>
            <a:endParaRPr lang="en-US" sz="3200" dirty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3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CHANGES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Identified process problem:  </a:t>
            </a:r>
            <a:r>
              <a:rPr lang="en-US" sz="2800" i="1" dirty="0" smtClean="0"/>
              <a:t>Staff are uncomfortable with decision making using current tools and available resources.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Change:</a:t>
            </a:r>
            <a:r>
              <a:rPr lang="en-US" sz="2800" dirty="0" smtClean="0"/>
              <a:t> Embed the Columbia Suicide Severity Rating Scale in the existing emergency assessment.</a:t>
            </a:r>
          </a:p>
          <a:p>
            <a:pPr marL="0" indent="0">
              <a:buNone/>
            </a:pPr>
            <a:r>
              <a:rPr lang="en-US" sz="2800" dirty="0" smtClean="0"/>
              <a:t>PLAN: Train on-call </a:t>
            </a:r>
            <a:r>
              <a:rPr lang="en-US" sz="2800" dirty="0"/>
              <a:t>staff on new </a:t>
            </a:r>
            <a:r>
              <a:rPr lang="en-US" sz="2800" dirty="0" smtClean="0"/>
              <a:t>assessment (CSSRS) </a:t>
            </a:r>
          </a:p>
          <a:p>
            <a:pPr marL="0" indent="0">
              <a:buNone/>
            </a:pPr>
            <a:r>
              <a:rPr lang="en-US" sz="2800" dirty="0"/>
              <a:t>DO: </a:t>
            </a:r>
            <a:r>
              <a:rPr lang="en-US" sz="2800" dirty="0" smtClean="0"/>
              <a:t>on-call staff to </a:t>
            </a:r>
            <a:r>
              <a:rPr lang="en-US" sz="2800" dirty="0"/>
              <a:t>watch and review </a:t>
            </a:r>
            <a:r>
              <a:rPr lang="en-US" sz="2800" dirty="0" smtClean="0"/>
              <a:t>on-line </a:t>
            </a:r>
            <a:r>
              <a:rPr lang="en-US" sz="2800" dirty="0"/>
              <a:t>information</a:t>
            </a:r>
          </a:p>
          <a:p>
            <a:pPr marL="0" indent="0">
              <a:buNone/>
            </a:pPr>
            <a:r>
              <a:rPr lang="en-US" sz="2800" dirty="0" smtClean="0"/>
              <a:t>STUDY: </a:t>
            </a:r>
            <a:r>
              <a:rPr lang="en-US" sz="2800" dirty="0"/>
              <a:t>on-call staff did not follow through</a:t>
            </a:r>
          </a:p>
          <a:p>
            <a:pPr marL="0" indent="0">
              <a:buNone/>
            </a:pPr>
            <a:r>
              <a:rPr lang="en-US" sz="2800" dirty="0" smtClean="0"/>
              <a:t>ACT: Adapt. </a:t>
            </a:r>
          </a:p>
          <a:p>
            <a:pPr marL="0" indent="0">
              <a:buNone/>
            </a:pPr>
            <a:r>
              <a:rPr lang="en-US" sz="2800" dirty="0" smtClean="0"/>
              <a:t>               1:1 meeting </a:t>
            </a:r>
            <a:r>
              <a:rPr lang="en-US" sz="2800" dirty="0"/>
              <a:t>and group training with on-call staff </a:t>
            </a:r>
            <a:r>
              <a:rPr lang="en-US" sz="2800" dirty="0" smtClean="0"/>
              <a:t>on 	   new assessment 	</a:t>
            </a:r>
          </a:p>
        </p:txBody>
      </p:sp>
      <p:sp>
        <p:nvSpPr>
          <p:cNvPr id="4" name="Down Arrow 3"/>
          <p:cNvSpPr/>
          <p:nvPr/>
        </p:nvSpPr>
        <p:spPr>
          <a:xfrm>
            <a:off x="4087368" y="2057400"/>
            <a:ext cx="408432" cy="5489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09600" y="5410200"/>
            <a:ext cx="685800" cy="358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765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IMPACT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40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/>
              <a:t>Staff </a:t>
            </a:r>
            <a:r>
              <a:rPr lang="en-US" u="sng" dirty="0" smtClean="0"/>
              <a:t>Perspective: </a:t>
            </a:r>
            <a:r>
              <a:rPr lang="en-US" dirty="0" smtClean="0"/>
              <a:t>More time available to do collaborative planning with client rather “kneejerk” reactions to crisis.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/>
              <a:t>C</a:t>
            </a:r>
            <a:r>
              <a:rPr lang="en-US" u="sng" dirty="0" smtClean="0"/>
              <a:t>onsumer </a:t>
            </a:r>
            <a:r>
              <a:rPr lang="en-US" u="sng" dirty="0"/>
              <a:t>P</a:t>
            </a:r>
            <a:r>
              <a:rPr lang="en-US" u="sng" dirty="0" smtClean="0"/>
              <a:t>erspective</a:t>
            </a:r>
            <a:r>
              <a:rPr lang="en-US" dirty="0"/>
              <a:t>:  </a:t>
            </a:r>
            <a:r>
              <a:rPr lang="en-US" dirty="0" smtClean="0"/>
              <a:t>decreased trauma related to hospitalization;  Importance of maintaining community connections (job, </a:t>
            </a:r>
            <a:r>
              <a:rPr lang="en-US" dirty="0" smtClean="0"/>
              <a:t>family, etc.) 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 smtClean="0"/>
              <a:t>Business perspective</a:t>
            </a:r>
            <a:r>
              <a:rPr lang="en-US" dirty="0" smtClean="0"/>
              <a:t>:  10</a:t>
            </a:r>
            <a:r>
              <a:rPr lang="en-US" dirty="0"/>
              <a:t>% reduction in </a:t>
            </a:r>
            <a:r>
              <a:rPr lang="en-US" dirty="0" smtClean="0"/>
              <a:t>hospital admissions in the </a:t>
            </a:r>
            <a:r>
              <a:rPr lang="en-US" dirty="0"/>
              <a:t>next 6 months </a:t>
            </a:r>
            <a:r>
              <a:rPr lang="en-US" dirty="0" smtClean="0"/>
              <a:t>= </a:t>
            </a:r>
            <a:r>
              <a:rPr lang="en-US" b="1" dirty="0" smtClean="0"/>
              <a:t>2 fewer admissions</a:t>
            </a:r>
            <a:r>
              <a:rPr lang="en-US" dirty="0" smtClean="0"/>
              <a:t> = potential </a:t>
            </a:r>
            <a:r>
              <a:rPr lang="en-US" b="1" dirty="0"/>
              <a:t>cost savings of $</a:t>
            </a:r>
            <a:r>
              <a:rPr lang="en-US" b="1" dirty="0" smtClean="0"/>
              <a:t>3,000.00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41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Lessons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Learned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Collaboration  </a:t>
            </a:r>
            <a:r>
              <a:rPr lang="en-US" dirty="0" smtClean="0"/>
              <a:t>attempted with contractual provider with verbal agreement on ideas but no follow through.</a:t>
            </a:r>
          </a:p>
          <a:p>
            <a:r>
              <a:rPr lang="en-US" dirty="0" smtClean="0"/>
              <a:t>Administrative </a:t>
            </a:r>
            <a:r>
              <a:rPr lang="en-US" dirty="0" smtClean="0"/>
              <a:t>buy-in </a:t>
            </a:r>
            <a:r>
              <a:rPr lang="en-US" dirty="0" smtClean="0"/>
              <a:t>is </a:t>
            </a:r>
            <a:r>
              <a:rPr lang="en-US" dirty="0" smtClean="0"/>
              <a:t>important; </a:t>
            </a:r>
            <a:r>
              <a:rPr lang="en-US" dirty="0" smtClean="0"/>
              <a:t>need to engage management of the contracted provider</a:t>
            </a:r>
          </a:p>
          <a:p>
            <a:r>
              <a:rPr lang="en-US" dirty="0" smtClean="0"/>
              <a:t>Long term contractual provider limited alternative to no alternative options.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1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NEXT STEPS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a MOU/Contractual agreement that spells out the expectations and next steps for the provider:</a:t>
            </a:r>
          </a:p>
          <a:p>
            <a:pPr lvl="2"/>
            <a:r>
              <a:rPr lang="en-US" dirty="0" smtClean="0"/>
              <a:t>Becoming more active on change teams</a:t>
            </a:r>
          </a:p>
          <a:p>
            <a:pPr lvl="2"/>
            <a:r>
              <a:rPr lang="en-US" dirty="0" smtClean="0"/>
              <a:t>Complete </a:t>
            </a:r>
            <a:r>
              <a:rPr lang="en-US" dirty="0" err="1" smtClean="0"/>
              <a:t>NIATx</a:t>
            </a:r>
            <a:r>
              <a:rPr lang="en-US" dirty="0" smtClean="0"/>
              <a:t> </a:t>
            </a:r>
            <a:r>
              <a:rPr lang="en-US" dirty="0" smtClean="0"/>
              <a:t>limited training to understand change process</a:t>
            </a:r>
          </a:p>
          <a:p>
            <a:r>
              <a:rPr lang="en-US" dirty="0" smtClean="0"/>
              <a:t>Plan for training for all crisis on call staff for new form; review expectations of using form and identify start date.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05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286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Reducing Hospitalization Frequency Price Co. Health and Human Services</vt:lpstr>
      <vt:lpstr>THE AIM Reduce %age of crisis calls resulting in hospital admission by 10%, from 27% to 24%, by Dec. 31, 2015</vt:lpstr>
      <vt:lpstr>CHANGES</vt:lpstr>
      <vt:lpstr>IMPACT</vt:lpstr>
      <vt:lpstr>Lessons Learned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Billek</dc:creator>
  <cp:lastModifiedBy>Elizabeth Owens</cp:lastModifiedBy>
  <cp:revision>26</cp:revision>
  <dcterms:created xsi:type="dcterms:W3CDTF">2015-09-16T19:35:50Z</dcterms:created>
  <dcterms:modified xsi:type="dcterms:W3CDTF">2015-10-12T18:27:58Z</dcterms:modified>
</cp:coreProperties>
</file>