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Group Data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Start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4"/>
                <c:pt idx="0">
                  <c:v>BSL-23 Rating</c:v>
                </c:pt>
                <c:pt idx="1">
                  <c:v>Law enforcement contacts</c:v>
                </c:pt>
                <c:pt idx="2">
                  <c:v>Readmissions</c:v>
                </c:pt>
                <c:pt idx="3">
                  <c:v>Group members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58</c:v>
                </c:pt>
                <c:pt idx="1">
                  <c:v>8</c:v>
                </c:pt>
                <c:pt idx="2">
                  <c:v>10</c:v>
                </c:pt>
                <c:pt idx="3">
                  <c:v>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Mid-point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4"/>
                <c:pt idx="0">
                  <c:v>BSL-23 Rating</c:v>
                </c:pt>
                <c:pt idx="1">
                  <c:v>Law enforcement contacts</c:v>
                </c:pt>
                <c:pt idx="2">
                  <c:v>Readmissions</c:v>
                </c:pt>
                <c:pt idx="3">
                  <c:v>Group members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69</c:v>
                </c:pt>
                <c:pt idx="1">
                  <c:v>6</c:v>
                </c:pt>
                <c:pt idx="2">
                  <c:v>1</c:v>
                </c:pt>
                <c:pt idx="3">
                  <c:v>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Final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accent3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3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4"/>
                <c:pt idx="0">
                  <c:v>BSL-23 Rating</c:v>
                </c:pt>
                <c:pt idx="1">
                  <c:v>Law enforcement contacts</c:v>
                </c:pt>
                <c:pt idx="2">
                  <c:v>Readmissions</c:v>
                </c:pt>
                <c:pt idx="3">
                  <c:v>Group members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35</c:v>
                </c:pt>
                <c:pt idx="1">
                  <c:v>2</c:v>
                </c:pt>
                <c:pt idx="2">
                  <c:v>0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152449568"/>
        <c:axId val="152449960"/>
        <c:axId val="0"/>
      </c:bar3DChart>
      <c:catAx>
        <c:axId val="152449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449960"/>
        <c:crosses val="autoZero"/>
        <c:auto val="1"/>
        <c:lblAlgn val="ctr"/>
        <c:lblOffset val="100"/>
        <c:noMultiLvlLbl val="0"/>
      </c:catAx>
      <c:valAx>
        <c:axId val="152449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449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70CCB2-D4F1-476D-86FB-B1DC0017AE4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B0E8F48-1B39-44D2-8467-079E88D5D6F2}">
      <dgm:prSet/>
      <dgm:spPr/>
      <dgm:t>
        <a:bodyPr/>
        <a:lstStyle/>
        <a:p>
          <a:pPr rtl="0"/>
          <a:r>
            <a:rPr lang="en-US" smtClean="0"/>
            <a:t>16 weeks</a:t>
          </a:r>
          <a:endParaRPr lang="en-US"/>
        </a:p>
      </dgm:t>
    </dgm:pt>
    <dgm:pt modelId="{2AB6C85C-D887-4E4F-AA97-36BA5DD659A1}" type="parTrans" cxnId="{98C25104-D10C-45EE-B952-D2EE6F26ACCC}">
      <dgm:prSet/>
      <dgm:spPr/>
      <dgm:t>
        <a:bodyPr/>
        <a:lstStyle/>
        <a:p>
          <a:endParaRPr lang="en-US"/>
        </a:p>
      </dgm:t>
    </dgm:pt>
    <dgm:pt modelId="{F2A8ADF5-797A-497D-B5DF-E3CFF0E1D790}" type="sibTrans" cxnId="{98C25104-D10C-45EE-B952-D2EE6F26ACCC}">
      <dgm:prSet/>
      <dgm:spPr/>
      <dgm:t>
        <a:bodyPr/>
        <a:lstStyle/>
        <a:p>
          <a:endParaRPr lang="en-US"/>
        </a:p>
      </dgm:t>
    </dgm:pt>
    <dgm:pt modelId="{67EDED26-8C48-4587-9C8D-E66E4C4ACCB4}">
      <dgm:prSet/>
      <dgm:spPr/>
      <dgm:t>
        <a:bodyPr/>
        <a:lstStyle/>
        <a:p>
          <a:pPr rtl="0"/>
          <a:r>
            <a:rPr lang="en-US" dirty="0" smtClean="0"/>
            <a:t>1 hour per week</a:t>
          </a:r>
          <a:endParaRPr lang="en-US" dirty="0"/>
        </a:p>
      </dgm:t>
    </dgm:pt>
    <dgm:pt modelId="{8A2018B7-834E-4412-B3B1-66F47F9CD09A}" type="parTrans" cxnId="{682BC940-C522-4515-8F27-0A1859665655}">
      <dgm:prSet/>
      <dgm:spPr/>
      <dgm:t>
        <a:bodyPr/>
        <a:lstStyle/>
        <a:p>
          <a:endParaRPr lang="en-US"/>
        </a:p>
      </dgm:t>
    </dgm:pt>
    <dgm:pt modelId="{1CBCCA12-C2D5-4426-8E8A-277DCFDFC563}" type="sibTrans" cxnId="{682BC940-C522-4515-8F27-0A1859665655}">
      <dgm:prSet/>
      <dgm:spPr/>
      <dgm:t>
        <a:bodyPr/>
        <a:lstStyle/>
        <a:p>
          <a:endParaRPr lang="en-US"/>
        </a:p>
      </dgm:t>
    </dgm:pt>
    <dgm:pt modelId="{7A18BDAD-94D4-46E3-A417-BB8BFE35ABAC}">
      <dgm:prSet/>
      <dgm:spPr/>
      <dgm:t>
        <a:bodyPr/>
        <a:lstStyle/>
        <a:p>
          <a:pPr rtl="0"/>
          <a:r>
            <a:rPr lang="en-US" smtClean="0"/>
            <a:t>Co-facilitated by two therapists</a:t>
          </a:r>
          <a:endParaRPr lang="en-US"/>
        </a:p>
      </dgm:t>
    </dgm:pt>
    <dgm:pt modelId="{2069FD2F-6F62-470C-9779-7DA6E16482FD}" type="parTrans" cxnId="{A618D377-3061-4912-B3BF-D2D64A32C0AD}">
      <dgm:prSet/>
      <dgm:spPr/>
      <dgm:t>
        <a:bodyPr/>
        <a:lstStyle/>
        <a:p>
          <a:endParaRPr lang="en-US"/>
        </a:p>
      </dgm:t>
    </dgm:pt>
    <dgm:pt modelId="{70B80C1C-CA3B-4ADB-BB80-1A45270FD2E3}" type="sibTrans" cxnId="{A618D377-3061-4912-B3BF-D2D64A32C0AD}">
      <dgm:prSet/>
      <dgm:spPr/>
      <dgm:t>
        <a:bodyPr/>
        <a:lstStyle/>
        <a:p>
          <a:endParaRPr lang="en-US"/>
        </a:p>
      </dgm:t>
    </dgm:pt>
    <dgm:pt modelId="{0E57C0AA-16CB-45CE-BFF0-99CE219CAF6C}">
      <dgm:prSet/>
      <dgm:spPr/>
      <dgm:t>
        <a:bodyPr/>
        <a:lstStyle/>
        <a:p>
          <a:pPr rtl="0"/>
          <a:r>
            <a:rPr lang="en-US" dirty="0" smtClean="0"/>
            <a:t>Focused on building new skill each week</a:t>
          </a:r>
          <a:endParaRPr lang="en-US" dirty="0"/>
        </a:p>
      </dgm:t>
    </dgm:pt>
    <dgm:pt modelId="{78A99290-0D69-4223-878D-0050B61D1FE3}" type="parTrans" cxnId="{67347213-FB52-435F-A52C-442834A0846B}">
      <dgm:prSet/>
      <dgm:spPr/>
      <dgm:t>
        <a:bodyPr/>
        <a:lstStyle/>
        <a:p>
          <a:endParaRPr lang="en-US"/>
        </a:p>
      </dgm:t>
    </dgm:pt>
    <dgm:pt modelId="{4484F32E-A907-4A1C-A959-21C934BA6091}" type="sibTrans" cxnId="{67347213-FB52-435F-A52C-442834A0846B}">
      <dgm:prSet/>
      <dgm:spPr/>
      <dgm:t>
        <a:bodyPr/>
        <a:lstStyle/>
        <a:p>
          <a:endParaRPr lang="en-US"/>
        </a:p>
      </dgm:t>
    </dgm:pt>
    <dgm:pt modelId="{0F539846-7123-405B-BEA1-0830FF5CEF82}" type="pres">
      <dgm:prSet presAssocID="{A670CCB2-D4F1-476D-86FB-B1DC0017AE43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5FEBE76-A868-4C71-B4BD-B9DB5A31B324}" type="pres">
      <dgm:prSet presAssocID="{A670CCB2-D4F1-476D-86FB-B1DC0017AE43}" presName="arrow" presStyleLbl="bgShp" presStyleIdx="0" presStyleCnt="1"/>
      <dgm:spPr/>
    </dgm:pt>
    <dgm:pt modelId="{A2FB8538-C7BE-4D5B-B4A3-C768991479BB}" type="pres">
      <dgm:prSet presAssocID="{A670CCB2-D4F1-476D-86FB-B1DC0017AE43}" presName="linearProcess" presStyleCnt="0"/>
      <dgm:spPr/>
    </dgm:pt>
    <dgm:pt modelId="{4EAAE2C4-58F3-4C66-8033-D65A97AE6285}" type="pres">
      <dgm:prSet presAssocID="{CB0E8F48-1B39-44D2-8467-079E88D5D6F2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D1BB42-8382-4EDC-B0D1-B0C4BBC00B4A}" type="pres">
      <dgm:prSet presAssocID="{F2A8ADF5-797A-497D-B5DF-E3CFF0E1D790}" presName="sibTrans" presStyleCnt="0"/>
      <dgm:spPr/>
    </dgm:pt>
    <dgm:pt modelId="{85898B27-BC00-4318-BD28-9C39A080D8E4}" type="pres">
      <dgm:prSet presAssocID="{67EDED26-8C48-4587-9C8D-E66E4C4ACCB4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1E2CA9-D3AD-4CC6-ACE5-B27D5AAFDD4C}" type="pres">
      <dgm:prSet presAssocID="{1CBCCA12-C2D5-4426-8E8A-277DCFDFC563}" presName="sibTrans" presStyleCnt="0"/>
      <dgm:spPr/>
    </dgm:pt>
    <dgm:pt modelId="{94110A6B-61D2-49B4-BA12-B240978EB2B6}" type="pres">
      <dgm:prSet presAssocID="{7A18BDAD-94D4-46E3-A417-BB8BFE35ABAC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C8CD18-C1B5-4E73-8C94-CAA58AD35C89}" type="pres">
      <dgm:prSet presAssocID="{70B80C1C-CA3B-4ADB-BB80-1A45270FD2E3}" presName="sibTrans" presStyleCnt="0"/>
      <dgm:spPr/>
    </dgm:pt>
    <dgm:pt modelId="{8FF364C4-7B8E-4B50-9516-F01A6862999C}" type="pres">
      <dgm:prSet presAssocID="{0E57C0AA-16CB-45CE-BFF0-99CE219CAF6C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3A1AA2B-0767-466B-B636-A55F019A3221}" type="presOf" srcId="{7A18BDAD-94D4-46E3-A417-BB8BFE35ABAC}" destId="{94110A6B-61D2-49B4-BA12-B240978EB2B6}" srcOrd="0" destOrd="0" presId="urn:microsoft.com/office/officeart/2005/8/layout/hProcess9"/>
    <dgm:cxn modelId="{98C25104-D10C-45EE-B952-D2EE6F26ACCC}" srcId="{A670CCB2-D4F1-476D-86FB-B1DC0017AE43}" destId="{CB0E8F48-1B39-44D2-8467-079E88D5D6F2}" srcOrd="0" destOrd="0" parTransId="{2AB6C85C-D887-4E4F-AA97-36BA5DD659A1}" sibTransId="{F2A8ADF5-797A-497D-B5DF-E3CFF0E1D790}"/>
    <dgm:cxn modelId="{682BC940-C522-4515-8F27-0A1859665655}" srcId="{A670CCB2-D4F1-476D-86FB-B1DC0017AE43}" destId="{67EDED26-8C48-4587-9C8D-E66E4C4ACCB4}" srcOrd="1" destOrd="0" parTransId="{8A2018B7-834E-4412-B3B1-66F47F9CD09A}" sibTransId="{1CBCCA12-C2D5-4426-8E8A-277DCFDFC563}"/>
    <dgm:cxn modelId="{61C64471-FDBD-41A2-9F6F-67B01DC4114D}" type="presOf" srcId="{CB0E8F48-1B39-44D2-8467-079E88D5D6F2}" destId="{4EAAE2C4-58F3-4C66-8033-D65A97AE6285}" srcOrd="0" destOrd="0" presId="urn:microsoft.com/office/officeart/2005/8/layout/hProcess9"/>
    <dgm:cxn modelId="{0303B0A0-20B2-4649-8DF7-1BDB5BF3ED18}" type="presOf" srcId="{0E57C0AA-16CB-45CE-BFF0-99CE219CAF6C}" destId="{8FF364C4-7B8E-4B50-9516-F01A6862999C}" srcOrd="0" destOrd="0" presId="urn:microsoft.com/office/officeart/2005/8/layout/hProcess9"/>
    <dgm:cxn modelId="{67347213-FB52-435F-A52C-442834A0846B}" srcId="{A670CCB2-D4F1-476D-86FB-B1DC0017AE43}" destId="{0E57C0AA-16CB-45CE-BFF0-99CE219CAF6C}" srcOrd="3" destOrd="0" parTransId="{78A99290-0D69-4223-878D-0050B61D1FE3}" sibTransId="{4484F32E-A907-4A1C-A959-21C934BA6091}"/>
    <dgm:cxn modelId="{A618D377-3061-4912-B3BF-D2D64A32C0AD}" srcId="{A670CCB2-D4F1-476D-86FB-B1DC0017AE43}" destId="{7A18BDAD-94D4-46E3-A417-BB8BFE35ABAC}" srcOrd="2" destOrd="0" parTransId="{2069FD2F-6F62-470C-9779-7DA6E16482FD}" sibTransId="{70B80C1C-CA3B-4ADB-BB80-1A45270FD2E3}"/>
    <dgm:cxn modelId="{6813B916-8B8A-4F2F-9228-2E168B46BEDE}" type="presOf" srcId="{A670CCB2-D4F1-476D-86FB-B1DC0017AE43}" destId="{0F539846-7123-405B-BEA1-0830FF5CEF82}" srcOrd="0" destOrd="0" presId="urn:microsoft.com/office/officeart/2005/8/layout/hProcess9"/>
    <dgm:cxn modelId="{A1AB6385-B8CB-45B7-9721-70FF8227A0C4}" type="presOf" srcId="{67EDED26-8C48-4587-9C8D-E66E4C4ACCB4}" destId="{85898B27-BC00-4318-BD28-9C39A080D8E4}" srcOrd="0" destOrd="0" presId="urn:microsoft.com/office/officeart/2005/8/layout/hProcess9"/>
    <dgm:cxn modelId="{26D2CE97-2B85-4175-9BD7-7FA651736242}" type="presParOf" srcId="{0F539846-7123-405B-BEA1-0830FF5CEF82}" destId="{35FEBE76-A868-4C71-B4BD-B9DB5A31B324}" srcOrd="0" destOrd="0" presId="urn:microsoft.com/office/officeart/2005/8/layout/hProcess9"/>
    <dgm:cxn modelId="{3855795F-A9D3-4E22-8916-49DEED4CD688}" type="presParOf" srcId="{0F539846-7123-405B-BEA1-0830FF5CEF82}" destId="{A2FB8538-C7BE-4D5B-B4A3-C768991479BB}" srcOrd="1" destOrd="0" presId="urn:microsoft.com/office/officeart/2005/8/layout/hProcess9"/>
    <dgm:cxn modelId="{922B1924-963A-4DB3-8EB3-BC9BC53F3500}" type="presParOf" srcId="{A2FB8538-C7BE-4D5B-B4A3-C768991479BB}" destId="{4EAAE2C4-58F3-4C66-8033-D65A97AE6285}" srcOrd="0" destOrd="0" presId="urn:microsoft.com/office/officeart/2005/8/layout/hProcess9"/>
    <dgm:cxn modelId="{382BC94C-EEC6-438E-B36C-039FE67B78CF}" type="presParOf" srcId="{A2FB8538-C7BE-4D5B-B4A3-C768991479BB}" destId="{C7D1BB42-8382-4EDC-B0D1-B0C4BBC00B4A}" srcOrd="1" destOrd="0" presId="urn:microsoft.com/office/officeart/2005/8/layout/hProcess9"/>
    <dgm:cxn modelId="{6F1BB733-2FDB-4BC6-A083-D135FA93CE36}" type="presParOf" srcId="{A2FB8538-C7BE-4D5B-B4A3-C768991479BB}" destId="{85898B27-BC00-4318-BD28-9C39A080D8E4}" srcOrd="2" destOrd="0" presId="urn:microsoft.com/office/officeart/2005/8/layout/hProcess9"/>
    <dgm:cxn modelId="{4B7837CF-DF81-494F-90E7-824BCA67AB10}" type="presParOf" srcId="{A2FB8538-C7BE-4D5B-B4A3-C768991479BB}" destId="{F91E2CA9-D3AD-4CC6-ACE5-B27D5AAFDD4C}" srcOrd="3" destOrd="0" presId="urn:microsoft.com/office/officeart/2005/8/layout/hProcess9"/>
    <dgm:cxn modelId="{F547F058-D592-4CDF-A5BC-56A4BD16B539}" type="presParOf" srcId="{A2FB8538-C7BE-4D5B-B4A3-C768991479BB}" destId="{94110A6B-61D2-49B4-BA12-B240978EB2B6}" srcOrd="4" destOrd="0" presId="urn:microsoft.com/office/officeart/2005/8/layout/hProcess9"/>
    <dgm:cxn modelId="{C7039D92-AA7D-4DC5-AFA8-23E6FE1C4300}" type="presParOf" srcId="{A2FB8538-C7BE-4D5B-B4A3-C768991479BB}" destId="{56C8CD18-C1B5-4E73-8C94-CAA58AD35C89}" srcOrd="5" destOrd="0" presId="urn:microsoft.com/office/officeart/2005/8/layout/hProcess9"/>
    <dgm:cxn modelId="{9C207164-73DE-46F5-B2E2-DC1284F552C7}" type="presParOf" srcId="{A2FB8538-C7BE-4D5B-B4A3-C768991479BB}" destId="{8FF364C4-7B8E-4B50-9516-F01A6862999C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FEBE76-A868-4C71-B4BD-B9DB5A31B324}">
      <dsp:nvSpPr>
        <dsp:cNvPr id="0" name=""/>
        <dsp:cNvSpPr/>
      </dsp:nvSpPr>
      <dsp:spPr>
        <a:xfrm>
          <a:off x="717575" y="0"/>
          <a:ext cx="8132520" cy="27051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AAE2C4-58F3-4C66-8033-D65A97AE6285}">
      <dsp:nvSpPr>
        <dsp:cNvPr id="0" name=""/>
        <dsp:cNvSpPr/>
      </dsp:nvSpPr>
      <dsp:spPr>
        <a:xfrm>
          <a:off x="4788" y="811529"/>
          <a:ext cx="2303155" cy="1082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16 weeks</a:t>
          </a:r>
          <a:endParaRPr lang="en-US" sz="2100" kern="1200"/>
        </a:p>
      </dsp:txBody>
      <dsp:txXfrm>
        <a:off x="57609" y="864350"/>
        <a:ext cx="2197513" cy="976398"/>
      </dsp:txXfrm>
    </dsp:sp>
    <dsp:sp modelId="{85898B27-BC00-4318-BD28-9C39A080D8E4}">
      <dsp:nvSpPr>
        <dsp:cNvPr id="0" name=""/>
        <dsp:cNvSpPr/>
      </dsp:nvSpPr>
      <dsp:spPr>
        <a:xfrm>
          <a:off x="2423101" y="811529"/>
          <a:ext cx="2303155" cy="1082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1 hour per week</a:t>
          </a:r>
          <a:endParaRPr lang="en-US" sz="2100" kern="1200" dirty="0"/>
        </a:p>
      </dsp:txBody>
      <dsp:txXfrm>
        <a:off x="2475922" y="864350"/>
        <a:ext cx="2197513" cy="976398"/>
      </dsp:txXfrm>
    </dsp:sp>
    <dsp:sp modelId="{94110A6B-61D2-49B4-BA12-B240978EB2B6}">
      <dsp:nvSpPr>
        <dsp:cNvPr id="0" name=""/>
        <dsp:cNvSpPr/>
      </dsp:nvSpPr>
      <dsp:spPr>
        <a:xfrm>
          <a:off x="4841414" y="811529"/>
          <a:ext cx="2303155" cy="1082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Co-facilitated by two therapists</a:t>
          </a:r>
          <a:endParaRPr lang="en-US" sz="2100" kern="1200"/>
        </a:p>
      </dsp:txBody>
      <dsp:txXfrm>
        <a:off x="4894235" y="864350"/>
        <a:ext cx="2197513" cy="976398"/>
      </dsp:txXfrm>
    </dsp:sp>
    <dsp:sp modelId="{8FF364C4-7B8E-4B50-9516-F01A6862999C}">
      <dsp:nvSpPr>
        <dsp:cNvPr id="0" name=""/>
        <dsp:cNvSpPr/>
      </dsp:nvSpPr>
      <dsp:spPr>
        <a:xfrm>
          <a:off x="7259727" y="811529"/>
          <a:ext cx="2303155" cy="1082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Focused on building new skill each week</a:t>
          </a:r>
          <a:endParaRPr lang="en-US" sz="2100" kern="1200" dirty="0"/>
        </a:p>
      </dsp:txBody>
      <dsp:txXfrm>
        <a:off x="7312548" y="864350"/>
        <a:ext cx="2197513" cy="9763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7" name="Group 1556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1558" name="Straight Connector 1557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9" name="Straight Connector 1558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0" name="Straight Connector 1559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1" name="Straight Connector 1560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2" name="Straight Connector 1561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3" name="Straight Connector 1562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4" name="Straight Connector 1563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5" name="Straight Connector 1564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6" name="Straight Connector 1565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7" name="Straight Connector 1566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68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9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0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1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2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3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4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5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6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7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8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9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0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1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2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3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4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5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6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7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8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9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0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1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2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3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4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5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6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7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8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9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0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1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2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3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4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5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6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7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8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9" name="Oval 1608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0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1" name="Oval 1610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2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3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4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5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6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7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8" name="Oval 1617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9" name="Oval 1618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0" name="Oval 1619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1" name="Oval 1620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2" name="Oval 1621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3" name="Oval 1622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4" name="Oval 1623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6" name="Oval 1625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7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8" name="Oval 1627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9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0" name="Oval 1629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1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2" name="Oval 1631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3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4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5" name="Oval 1634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6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7" name="Oval 1636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8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9" name="Oval 1638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0" name="Oval 1639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1" name="Oval 1640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2" name="Oval 1641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3" name="Oval 1642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4" name="Oval 1643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5" name="Oval 1644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6" name="Oval 1645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7" name="Oval 1646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8" name="Oval 1647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9" name="Oval 1648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0" name="Oval 1649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1" name="Oval 1650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2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3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4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5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6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7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8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9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0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1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2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3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4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5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6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7" name="Oval 1666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8" name="Oval 1667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9" name="Oval 1668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0" name="Oval 1669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1" name="Oval 1670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2" name="Oval 1671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3" name="Oval 1672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4" name="Oval 1673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5" name="Oval 1674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6" name="Oval 1675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7" name="Oval 1676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8" name="Oval 1677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9" name="Oval 1678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0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1" name="Oval 1680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2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3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4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5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6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7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8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9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0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1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2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3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4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5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6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7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8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9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0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1" name="Oval 1700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2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3" name="Oval 1702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4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5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6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7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8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9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0" name="Oval 1709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1" name="Oval 1710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2" name="Oval 1711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3" name="Oval 1712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4" name="Oval 1713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5" name="Oval 1714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6" name="Oval 1715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7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8" name="Oval 1717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9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0" name="Oval 1719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1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2" name="Oval 1721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3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4" name="Oval 1723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5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6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7" name="Oval 1726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8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9" name="Oval 1728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0" name="Oval 1729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1" name="Oval 1730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2" name="Oval 1731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3" name="Oval 1732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4" name="Oval 1733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5" name="Oval 1734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6" name="Oval 1735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7" name="Oval 1736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8" name="Oval 1737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9" name="Oval 1738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0" name="Oval 1739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1" name="Oval 1740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2" name="Oval 1741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3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4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5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6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7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8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9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0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1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2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3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4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5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6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7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8" name="Oval 1757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9" name="Oval 1758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0" name="Oval 1759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1" name="Oval 1760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2" name="Oval 1761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3" name="Oval 1762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4" name="Oval 1763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5" name="Oval 1764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6" name="Oval 1765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7" name="Oval 1766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8" name="Oval 1767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9" name="Oval 1768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0" name="Oval 1769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1" name="Oval 1770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2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3" name="Oval 1772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5" name="Oval 1774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6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7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8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9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0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1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2" name="Oval 1781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3" name="Oval 1782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4" name="Oval 1783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5" name="Oval 1784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6" name="Oval 1785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7" name="Oval 1786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8" name="Oval 1787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9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0" name="Oval 178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1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2" name="Oval 1791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4" name="Oval 1793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5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6" name="Oval 1795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7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8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9" name="Oval 1798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00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1" name="Oval 1800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2" name="Oval 1801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3" name="Oval 1802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4" name="Oval 1803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5" name="Oval 1804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6" name="Oval 1805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7" name="Oval 1806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8" name="Oval 1807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9" name="Oval 1808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0" name="Oval 1809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1" name="Oval 1810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2" name="Oval 1811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3" name="Oval 1812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4" name="Oval 1813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5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6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7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8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9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0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1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2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3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4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5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6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7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8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9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0" name="Oval 1829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1" name="Oval 1830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2" name="Oval 1831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3" name="Oval 1832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4" name="Oval 1833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5" name="Oval 1834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6" name="Oval 1835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7" name="Oval 1836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8" name="Oval 1837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9" name="Oval 1838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0" name="Oval 1839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1" name="Oval 1840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2" name="Oval 1841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3" name="Oval 1842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4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5" name="Oval 18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6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7" name="Oval 1846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8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9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0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1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2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3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4" name="Oval 1853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5" name="Oval 1854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6" name="Oval 1855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7" name="Oval 1856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8" name="Oval 1857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9" name="Oval 1858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0" name="Oval 1859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1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2" name="Oval 1861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3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4" name="Oval 1863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5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6" name="Oval 186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7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8" name="Oval 1867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9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0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1" name="Oval 1870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72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3" name="Oval 1872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4" name="Oval 1873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5" name="Oval 1874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6" name="Oval 1875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7" name="Oval 1876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8" name="Oval 1877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9" name="Oval 1878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0" name="Oval 1879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1" name="Oval 1880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2" name="Oval 1881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3" name="Oval 1882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4" name="Oval 1883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5" name="Oval 1884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6" name="Oval 1885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7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8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9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0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1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2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3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4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5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6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7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8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9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0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1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2" name="Oval 1901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3" name="Oval 1902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4" name="Oval 1903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5" name="Oval 1904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6" name="Oval 1905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7" name="Oval 1906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8" name="Oval 1907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9" name="Oval 1908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0" name="Oval 1909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1" name="Oval 1910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2" name="Oval 1911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3" name="Oval 1912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4" name="Oval 1913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5" name="Oval 1914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6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7" name="Oval 1916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18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9" name="Oval 1918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0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1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2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3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4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5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6" name="Oval 1925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7" name="Oval 1926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8" name="Oval 1927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9" name="Oval 1928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0" name="Oval 1929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1" name="Oval 1930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2" name="Oval 1931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3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4" name="Oval 1933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5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6" name="Oval 1935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7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8" name="Oval 1937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9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0" name="Oval 1939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3" name="Oval 1942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4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5" name="Oval 1944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6" name="Oval 1945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7" name="Oval 1946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8" name="Oval 1947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9" name="Oval 1948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0" name="Oval 1949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1" name="Oval 1950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2" name="Oval 1951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3" name="Oval 1952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4" name="Oval 1953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5" name="Oval 1954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6" name="Oval 1955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7" name="Oval 1956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8" name="Oval 1957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9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0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1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2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3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4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5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6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7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8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9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0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1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2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3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4" name="Oval 1973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5" name="Oval 1974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6" name="Oval 1975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7" name="Oval 1976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8" name="Oval 1977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9" name="Oval 1978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0" name="Oval 1979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1" name="Oval 1980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2" name="Oval 1981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3" name="Oval 1982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4" name="Oval 1983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5" name="Oval 1984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6" name="Oval 1985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7" name="Oval 1986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8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9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0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1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2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3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4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5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6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7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8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9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0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1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2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3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10/14/2015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6" name="Group 525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527" name="Straight Connector 526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Straight Connector 527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Straight Connector 528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Straight Connector 529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Straight Connector 530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Straight Connector 531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3" name="Straight Connector 532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4" name="Straight Connector 533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Straight Connector 534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Straight Connector 535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7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8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9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0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1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2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3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4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5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6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7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8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9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0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1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2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3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4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5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6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7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8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9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0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1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2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3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4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5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6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7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8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9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0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1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2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3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4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5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6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7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8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9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0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1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2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3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4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6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7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8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9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0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1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2" name="Oval 591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3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4" name="Oval 593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5" name="Oval 594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6" name="Oval 595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7" name="Oval 596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8" name="Oval 597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9" name="Oval 598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0" name="Oval 599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1" name="Oval 600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2" name="Oval 601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3" name="Oval 602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4" name="Oval 603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5" name="Oval 604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6" name="Oval 605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7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8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9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0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1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2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3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4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5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6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7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8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9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0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1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2" name="Oval 621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3" name="Oval 622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4" name="Oval 623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5" name="Oval 624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6" name="Oval 625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7" name="Oval 626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8" name="Oval 627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9" name="Oval 628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0" name="Oval 629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1" name="Oval 630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2" name="Oval 631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3" name="Oval 632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4" name="Oval 633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5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6" name="Oval 635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7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8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9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0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1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2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3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4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5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6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7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8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9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0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1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2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3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4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5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6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7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8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9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0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1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2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3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4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5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6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7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8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9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0" name="Oval 669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1" name="Oval 670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2" name="Oval 671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3" name="Oval 672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4" name="Oval 673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5" name="Oval 674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6" name="Oval 675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7" name="Oval 676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8" name="Oval 677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9" name="Oval 678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0" name="Oval 679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1" name="Oval 680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2" name="Oval 681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3" name="Oval 682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4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5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6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7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8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9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0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1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2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3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4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5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6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7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8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9" name="Oval 698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0" name="Oval 699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1" name="Oval 700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2" name="Oval 701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3" name="Oval 702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4" name="Oval 703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5" name="Oval 704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6" name="Oval 705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7" name="Oval 706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8" name="Oval 707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9" name="Oval 708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0" name="Oval 709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1" name="Oval 710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2" name="Oval 711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3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5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6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7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8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9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0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1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2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4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5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6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7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8" name="Oval 727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9" name="Oval 728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0" name="Oval 729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1" name="Oval 730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2" name="Oval 731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3" name="Oval 732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4" name="Oval 733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5" name="Oval 734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6" name="Oval 735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7" name="Oval 736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8" name="Oval 737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9" name="Oval 738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0" name="Oval 739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1" name="Oval 740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2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3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4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5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6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7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8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9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0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1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2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3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4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5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6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7" name="Oval 756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8" name="Oval 757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9" name="Oval 758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0" name="Oval 759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1" name="Oval 760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2" name="Oval 761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3" name="Oval 762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4" name="Oval 763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5" name="Oval 764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6" name="Oval 765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7" name="Oval 766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8" name="Oval 767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9" name="Oval 768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0" name="Oval 769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1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2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3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4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5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6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7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8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9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0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1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2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3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4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5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6" name="Oval 785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7" name="Oval 786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8" name="Oval 787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9" name="Oval 788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0" name="Oval 789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1" name="Oval 790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2" name="Oval 791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3" name="Oval 792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4" name="Oval 793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5" name="Oval 794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6" name="Oval 795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7" name="Oval 796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8" name="Oval 797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9" name="Oval 798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0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1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2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3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4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5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6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7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8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9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0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1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2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3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4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5" name="Oval 814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6" name="Oval 815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7" name="Oval 816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8" name="Oval 817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9" name="Oval 818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0" name="Oval 819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1" name="Oval 820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2" name="Oval 821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3" name="Oval 822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4" name="Oval 823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5" name="Oval 824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6" name="Oval 825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7" name="Oval 826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8" name="Oval 827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9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0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1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2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3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4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5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6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7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8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9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0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3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4" name="Oval 843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5" name="Oval 844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6" name="Oval 845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7" name="Oval 846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8" name="Oval 847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9" name="Oval 848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0" name="Oval 849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1" name="Oval 850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2" name="Oval 851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3" name="Oval 852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4" name="Oval 853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5" name="Oval 854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6" name="Oval 855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7" name="Oval 856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8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9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0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1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2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3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4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5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6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7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8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9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0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1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2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3" name="Oval 872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4" name="Oval 873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5" name="Oval 874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6" name="Oval 875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7" name="Oval 876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8" name="Oval 877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9" name="Oval 878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0" name="Oval 879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1" name="Oval 880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2" name="Oval 881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3" name="Oval 882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4" name="Oval 883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5" name="Oval 884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6" name="Oval 885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7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8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9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0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1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2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3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4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5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6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7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8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9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0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1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2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3" name="Oval 902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4" name="Oval 903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5" name="Oval 904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6" name="Oval 905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7" name="Oval 906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8" name="Oval 907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9" name="Oval 908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0" name="Oval 909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1" name="Oval 910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2" name="Oval 911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3" name="Oval 912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4" name="Oval 913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5" name="Oval 914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6" name="Oval 915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7" name="Oval 916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8" name="Oval 917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9" name="Oval 918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0" name="Oval 919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1" name="Oval 920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2" name="Oval 921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3" name="Oval 922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4" name="Oval 923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5" name="Oval 924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6" name="Oval 925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7" name="Oval 926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8" name="Oval 927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9" name="Oval 928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0" name="Oval 929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1" name="Oval 930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2" name="Oval 931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3" name="Oval 932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4" name="Oval 933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5" name="Oval 934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6" name="Oval 935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7" name="Oval 936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8" name="Oval 937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9" name="Oval 938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0" name="Oval 93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1" name="Oval 940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2" name="Oval 941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3" name="Oval 942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4" name="Oval 943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5" name="Oval 9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6" name="Oval 945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7" name="Oval 946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8" name="Oval 947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9" name="Oval 948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0" name="Oval 949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1" name="Oval 950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2" name="Oval 951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3" name="Oval 952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4" name="Oval 953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5" name="Oval 954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6" name="Oval 95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7" name="Oval 956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8" name="Oval 957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9" name="Oval 958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0" name="Oval 959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1" name="Oval 960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2" name="Oval 961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3" name="Oval 962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4" name="Oval 963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5" name="Oval 964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6" name="Oval 965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7" name="Oval 966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8" name="Oval 967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9" name="Oval 968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0" name="Oval 969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1" name="Oval 970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2" name="Oval 971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tIns="45720" rIns="91440" bIns="4572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3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3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10/14/2015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10/14/2015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Shawano County DHS</a:t>
            </a:r>
            <a:br>
              <a:rPr lang="en-US" dirty="0" smtClean="0"/>
            </a:br>
            <a:r>
              <a:rPr lang="en-US" dirty="0" smtClean="0"/>
              <a:t>2015 </a:t>
            </a:r>
            <a:r>
              <a:rPr lang="en-US" dirty="0" err="1" smtClean="0"/>
              <a:t>NIATx</a:t>
            </a:r>
            <a:r>
              <a:rPr lang="en-US" dirty="0" smtClean="0"/>
              <a:t>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Executive Sponsor: Kelly Bueschel</a:t>
            </a:r>
          </a:p>
          <a:p>
            <a:r>
              <a:rPr lang="en-US" dirty="0" smtClean="0"/>
              <a:t>Change Leader: Jessica Delzer</a:t>
            </a:r>
          </a:p>
          <a:p>
            <a:r>
              <a:rPr lang="en-US" dirty="0" smtClean="0"/>
              <a:t>Team Members: Jane Coleman 	         Jennifer Frost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7058" y="152289"/>
            <a:ext cx="3868142" cy="4305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38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AIM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Big AIM: </a:t>
            </a:r>
            <a:r>
              <a:rPr lang="en-US" sz="2800" dirty="0" smtClean="0"/>
              <a:t>Decrease county readmission rate.</a:t>
            </a:r>
          </a:p>
          <a:p>
            <a:r>
              <a:rPr lang="en-US" sz="3200" b="1" dirty="0" smtClean="0">
                <a:solidFill>
                  <a:srgbClr val="7030A0"/>
                </a:solidFill>
              </a:rPr>
              <a:t>Small AIM: </a:t>
            </a:r>
            <a:r>
              <a:rPr lang="en-US" sz="2800" dirty="0" smtClean="0"/>
              <a:t>Engage 10 adolescent female consumers in a DBT 		(Dialectical Behavior Therapy) group model, teaching 		specific skills, to decrease contacts with crisis, law 			enforcement, and subsequent inpatient hospitalizations.</a:t>
            </a:r>
          </a:p>
          <a:p>
            <a:r>
              <a:rPr lang="en-US" sz="3200" b="1" dirty="0" smtClean="0">
                <a:solidFill>
                  <a:srgbClr val="7030A0"/>
                </a:solidFill>
              </a:rPr>
              <a:t>Expected impact: </a:t>
            </a:r>
            <a:r>
              <a:rPr lang="en-US" sz="2800" dirty="0" smtClean="0"/>
              <a:t>Decrease in readmissions of this population, which has been on the rise since late 2013.  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28" y="341757"/>
            <a:ext cx="262890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01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Adolescent Dialectical Behavior </a:t>
            </a:r>
            <a:br>
              <a:rPr lang="en-US" sz="5400" dirty="0"/>
            </a:br>
            <a:r>
              <a:rPr lang="en-US" sz="5400" dirty="0"/>
              <a:t>therapy </a:t>
            </a:r>
            <a:r>
              <a:rPr lang="en-US" sz="5400"/>
              <a:t>group 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7099095"/>
              </p:ext>
            </p:extLst>
          </p:nvPr>
        </p:nvGraphicFramePr>
        <p:xfrm>
          <a:off x="1024129" y="2286000"/>
          <a:ext cx="9567671" cy="2705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879600" y="4826000"/>
            <a:ext cx="6527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Skills include, but not limited to: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Mindfulness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Crisis Survival Skills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Managing Really Difficult Emotions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Reality Acceptance Skills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Emotional Regulation</a:t>
            </a:r>
          </a:p>
          <a:p>
            <a:r>
              <a:rPr lang="en-US" dirty="0"/>
              <a:t>	</a:t>
            </a:r>
            <a:r>
              <a:rPr lang="en-US" dirty="0" smtClean="0"/>
              <a:t>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4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Surveys and readmission data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6887" y="384048"/>
            <a:ext cx="3095625" cy="1476375"/>
          </a:xfrm>
          <a:prstGeom prst="rect">
            <a:avLst/>
          </a:prstGeom>
        </p:spPr>
      </p:pic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6915501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9186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Importance of pre-treatment: Identifying and solidifying the commitment needed to participate in a 4 month long group.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Significance of prior relationships between members and the impact of a small community: More concrete dialogue regarding appropriate group behavior, both in and out of group.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Need to reinforce the skills learned in group in weekly therapy sessions.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Structure and teaching methods were adjusted/modified as group progressed from the format previously used in the adult DBT group to engage teen members.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5501" y="384048"/>
            <a:ext cx="4013200" cy="156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44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Train 4 additional staff in Fall 2015 to provide DBT in both individual and group modalities.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Structure treatment to more cohesively combine both the group therapy and individual therapy, such that each group member utilizes individual therapy on a weekly or bi-weekly basis to support skills learned in group, and to process through what occurred in group.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Better screening/matching of group members with regard to age and peer group.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Ensure parent/guardian of </a:t>
            </a:r>
            <a:r>
              <a:rPr lang="en-US" smtClean="0"/>
              <a:t>each consumer truly </a:t>
            </a:r>
            <a:r>
              <a:rPr lang="en-US" dirty="0" smtClean="0"/>
              <a:t>understands the group process and skill development.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4881" y="236982"/>
            <a:ext cx="3439319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08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B4028482-F53A-4442-AB14-9B7A43F44F9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211</TotalTime>
  <Words>262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Tw Cen MT</vt:lpstr>
      <vt:lpstr>Tw Cen MT Condensed</vt:lpstr>
      <vt:lpstr>Wingdings 3</vt:lpstr>
      <vt:lpstr>Integral</vt:lpstr>
      <vt:lpstr>Shawano County DHS 2015 NIATx Project</vt:lpstr>
      <vt:lpstr>AIM</vt:lpstr>
      <vt:lpstr>Adolescent Dialectical Behavior  therapy group </vt:lpstr>
      <vt:lpstr>Surveys and readmission data</vt:lpstr>
      <vt:lpstr>Lessons Learned</vt:lpstr>
      <vt:lpstr>Next Steps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Shawano County DHS 2015 NIATx Project</dc:title>
  <dc:creator>Jessica Delzer</dc:creator>
  <cp:lastModifiedBy>Jessica Delzer</cp:lastModifiedBy>
  <cp:revision>27</cp:revision>
  <dcterms:created xsi:type="dcterms:W3CDTF">2015-08-27T15:08:29Z</dcterms:created>
  <dcterms:modified xsi:type="dcterms:W3CDTF">2015-10-14T13:11:34Z</dcterms:modified>
</cp:coreProperties>
</file>