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49A7152D-A7F2-4C82-9F3B-CB833C870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FCE92BE2-8E29-4B37-B43D-012D5F07C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7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EDAFE851-6F36-4226-9FD0-9A73F39FB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7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DE40AEBB-6F85-446F-B63A-30EAF45CE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6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9B6E8E0B-4F02-4FC4-908D-EFD042F82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4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75DDBBCB-3567-46B4-94EF-3BDF1EC9E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58D25DEB-885B-4084-B9D4-6348D57C9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1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A7C7415C-923C-42CB-8B5E-DE1815103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9D860839-53E3-4FAE-BCF1-9CC3FD3A3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4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D7174681-B8A7-4C43-84AC-1E2BC764C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7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C6A4EA37-3926-4DE6-8116-C87F2F2EB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2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FFFFFF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FFFFFF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FFFFFF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20D9AB-9EB9-4AE9-AA0A-D0BB45587A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183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8991600" cy="5897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9600" b="1" smtClean="0">
                <a:solidFill>
                  <a:srgbClr val="000000"/>
                </a:solidFill>
                <a:latin typeface="Bradley Hand ITC" pitchFamily="66" charset="0"/>
                <a:ea typeface="MS PGothic" pitchFamily="34" charset="-128"/>
              </a:rPr>
              <a:t>Diversion Conversion</a:t>
            </a:r>
          </a:p>
          <a:p>
            <a:pPr eaLnBrk="1" hangingPunct="1">
              <a:lnSpc>
                <a:spcPct val="90000"/>
              </a:lnSpc>
            </a:pPr>
            <a:endParaRPr lang="en-US" sz="600" smtClean="0">
              <a:solidFill>
                <a:srgbClr val="000000"/>
              </a:solidFill>
              <a:ea typeface="MS PGothic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000000"/>
                </a:solidFill>
                <a:latin typeface="Bradley Hand ITC" pitchFamily="66" charset="0"/>
                <a:ea typeface="MS PGothic" pitchFamily="34" charset="-128"/>
              </a:rPr>
              <a:t>Presented by: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000000"/>
                </a:solidFill>
                <a:latin typeface="Bradley Hand ITC" pitchFamily="66" charset="0"/>
                <a:ea typeface="MS PGothic" pitchFamily="34" charset="-128"/>
              </a:rPr>
              <a:t>Kelly Randall, RN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000000"/>
                </a:solidFill>
                <a:latin typeface="Bradley Hand ITC" pitchFamily="66" charset="0"/>
                <a:ea typeface="MS PGothic" pitchFamily="34" charset="-128"/>
              </a:rPr>
              <a:t>Becky Manning, RN, APNP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000000"/>
                </a:solidFill>
                <a:latin typeface="Bradley Hand ITC" pitchFamily="66" charset="0"/>
                <a:ea typeface="MS PGothic" pitchFamily="34" charset="-128"/>
              </a:rPr>
              <a:t>Grant/Iowa Counties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59641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lonna MT" pitchFamily="82" charset="0"/>
              </a:rPr>
              <a:t>AIM ADDRESSED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INCREASE HOSPITAL DIVERSIONS DECREASE EMERGENCY DETENTIONS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*</a:t>
            </a:r>
            <a:r>
              <a:rPr lang="en-US" sz="2400" u="sng" smtClean="0"/>
              <a:t>From May 1</a:t>
            </a:r>
            <a:r>
              <a:rPr lang="en-US" sz="2400" u="sng" baseline="30000" smtClean="0"/>
              <a:t>st</a:t>
            </a:r>
            <a:r>
              <a:rPr lang="en-US" sz="2400" u="sng" smtClean="0"/>
              <a:t>-September 30</a:t>
            </a:r>
            <a:r>
              <a:rPr lang="en-US" sz="2400" u="sng" baseline="30000" smtClean="0"/>
              <a:t>th</a:t>
            </a:r>
            <a:r>
              <a:rPr lang="en-US" sz="2400" u="sng" smtClean="0"/>
              <a:t> 2010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-316 Crisis Contacts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-42 Emergency Detentions (14%)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-59 Diversions (19%)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*</a:t>
            </a:r>
            <a:r>
              <a:rPr lang="en-US" sz="2400" u="sng" smtClean="0"/>
              <a:t>From May 1</a:t>
            </a:r>
            <a:r>
              <a:rPr lang="en-US" sz="2400" u="sng" baseline="30000" smtClean="0"/>
              <a:t>st</a:t>
            </a:r>
            <a:r>
              <a:rPr lang="en-US" sz="2400" u="sng" smtClean="0"/>
              <a:t>-September 30</a:t>
            </a:r>
            <a:r>
              <a:rPr lang="en-US" sz="2400" u="sng" baseline="30000" smtClean="0"/>
              <a:t>th</a:t>
            </a:r>
            <a:r>
              <a:rPr lang="en-US" sz="2400" u="sng" smtClean="0"/>
              <a:t> 2011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-390 Crisis Contacts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-50 Emergency Detentions (13%)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-41 Diversions (11%)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47785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lonna MT" pitchFamily="82" charset="0"/>
              </a:rPr>
              <a:t>CHANGES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	  </a:t>
            </a:r>
            <a:r>
              <a:rPr lang="en-US" sz="2000" b="1" u="sng" smtClean="0"/>
              <a:t>#1 CRISIS DIVERSION BED “SAFE PLACE”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Provide a crisis diversion bed as an alternative to an 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u="sng" smtClean="0"/>
              <a:t>#2 DEVELOP CRITERIA FOR URGENT APPOINMENTS</a:t>
            </a:r>
            <a:r>
              <a:rPr lang="en-US" sz="2000" smtClean="0"/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Prioritize urgent appointments</a:t>
            </a:r>
            <a:endParaRPr lang="en-US" sz="2000" b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u="sng" smtClean="0"/>
              <a:t>#3 STAFF TRAINING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In-service for agency staff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u="sng" smtClean="0"/>
              <a:t>#4 URGENT APPOINTMENT SLOTS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Daily scheduled urgent appointments in each clinic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u="sng" smtClean="0"/>
              <a:t>#5 URGENT APPOINTMENT SLOTS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Daily scheduled urgent appointments in one clinic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u="sng" smtClean="0"/>
              <a:t>#6 URGENT APPOINTMENT SLOTS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Daily scheduled urgent appointments in each clinic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79575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lonna MT" pitchFamily="82" charset="0"/>
              </a:rPr>
              <a:t>DATA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200" u="sng" smtClean="0"/>
              <a:t>Plan Change #1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3 “Safe Place” Admissions over a 6-month period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2 Emergency Detentions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2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200" u="sng" smtClean="0"/>
              <a:t>Plan Change #2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1 Hour Urgent Appointments scheduled at each clinic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Tracking System Developed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Urgent Appointment Triaged according to Highest Priority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1200" u="sng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200" u="sng" smtClean="0"/>
              <a:t>Plan Change #3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All staff educated on Urgent Appointment Procedure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2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200" u="sng" smtClean="0"/>
              <a:t>Plan Change #4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May-August Lancaster 8/72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May-August Dodgeville 11/80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1200" u="sng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200" u="sng" smtClean="0"/>
              <a:t>Plan Change #5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September Lancaster 5/13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September Dodgeville 2/6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2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200" u="sng" smtClean="0"/>
              <a:t>Plan Change #6</a:t>
            </a:r>
            <a:r>
              <a:rPr lang="en-US" sz="1200" smtClean="0"/>
              <a:t>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200" smtClean="0"/>
              <a:t>Implemented October 1</a:t>
            </a:r>
            <a:r>
              <a:rPr lang="en-US" sz="1200" baseline="30000" smtClean="0"/>
              <a:t>st</a:t>
            </a:r>
            <a:r>
              <a:rPr lang="en-US" sz="1200" smtClean="0"/>
              <a:t>, 2011 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200" smtClean="0"/>
          </a:p>
          <a:p>
            <a:pPr marL="381000" indent="-381000" eaLnBrk="1" hangingPunct="1">
              <a:lnSpc>
                <a:spcPct val="80000"/>
              </a:lnSpc>
            </a:pPr>
            <a:endParaRPr lang="en-US" sz="12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1200" u="sng" smtClean="0"/>
          </a:p>
          <a:p>
            <a:pPr marL="381000" indent="-381000" eaLnBrk="1" hangingPunct="1">
              <a:lnSpc>
                <a:spcPct val="80000"/>
              </a:lnSpc>
            </a:pPr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36614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lonna MT" pitchFamily="82" charset="0"/>
              </a:rPr>
              <a:t>BOTTOM LINE DATA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41 Hospitalizations Diverted from 5/1 through 9/30. </a:t>
            </a:r>
          </a:p>
          <a:p>
            <a:pPr eaLnBrk="1" hangingPunct="1"/>
            <a:r>
              <a:rPr lang="en-US" smtClean="0"/>
              <a:t>Average Hospital Stay Costs the county $3000</a:t>
            </a:r>
            <a:endParaRPr lang="en-US" sz="3600" smtClean="0"/>
          </a:p>
          <a:p>
            <a:pPr eaLnBrk="1" hangingPunct="1">
              <a:buFontTx/>
              <a:buNone/>
            </a:pPr>
            <a:r>
              <a:rPr lang="en-US" smtClean="0"/>
              <a:t>			 </a:t>
            </a:r>
            <a:r>
              <a:rPr lang="en-US" sz="4000" b="1" smtClean="0"/>
              <a:t>SAVINGS=$123,000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z="3600" i="1" smtClean="0"/>
          </a:p>
          <a:p>
            <a:pPr eaLnBrk="1" hangingPunct="1"/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319673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lonna MT" pitchFamily="82" charset="0"/>
              </a:rPr>
              <a:t>ADOPTED, ADAPTED, ABANDONED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</a:t>
            </a:r>
            <a:r>
              <a:rPr lang="en-US" sz="2000" b="1" u="sng" smtClean="0"/>
              <a:t>#1 CRISIS DIVERSION BED “SAFE PLACE”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		Abandoned: Not Utilized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/>
              <a:t>#2 DEVELOP CRITERIA FOR URGENT APPOINMENTS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i="1" smtClean="0"/>
              <a:t>	Adopted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/>
              <a:t>#3 STAFF TRAINING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i="1" smtClean="0"/>
              <a:t>	Adopted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/>
              <a:t>#4 URGENT APPOINTMENT SLOTS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</a:t>
            </a:r>
            <a:r>
              <a:rPr lang="en-US" sz="2000" i="1" smtClean="0"/>
              <a:t>Adapted: Number of Daily Urgent Appointment Slots Decreased by 50%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/>
              <a:t>#5 URGENT APPOINTMENT SLOTS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 </a:t>
            </a:r>
            <a:r>
              <a:rPr lang="en-US" sz="2000" i="1" smtClean="0"/>
              <a:t>Adapted: Number of Daily Urgent Appointment Slots Increased by 50%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/>
              <a:t>#6 URGENT APPOINTMENT SLOTS </a:t>
            </a:r>
            <a:r>
              <a:rPr lang="en-US" sz="2000" smtClean="0"/>
              <a:t>	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i="1" smtClean="0"/>
              <a:t>	Adopted</a:t>
            </a:r>
          </a:p>
        </p:txBody>
      </p:sp>
    </p:spTree>
    <p:extLst>
      <p:ext uri="{BB962C8B-B14F-4D97-AF65-F5344CB8AC3E}">
        <p14:creationId xmlns:p14="http://schemas.microsoft.com/office/powerpoint/2010/main" val="384831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Colonna MT" pitchFamily="82" charset="0"/>
              </a:rPr>
              <a:t>Future Plans</a:t>
            </a:r>
            <a:r>
              <a:rPr lang="en-US" smtClean="0"/>
              <a:t>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Bradley Hand ITC" pitchFamily="66" charset="0"/>
              </a:rPr>
              <a:t>CONTINUE TO UTILIZE CHANGES IMPLEMENTED WITH FIRST NIATX CHANGE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Bradley Hand ITC" pitchFamily="66" charset="0"/>
              </a:rPr>
              <a:t>CONTINUE TO UTILIZE CHANGES IMPLEMENTED WITH SECOND NIATX CHANGE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Bradley Hand ITC" pitchFamily="66" charset="0"/>
              </a:rPr>
              <a:t>CONTINUE TO UTILIZE THE NIATX CHANGE MODEL TO IMPLEMENT FUTURE CHANGES TO IMPROVE OUR AGENCY AND THE WAY WE SERVE OUR CLIENTS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725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AIM ADDRESSED</vt:lpstr>
      <vt:lpstr>CHANGES</vt:lpstr>
      <vt:lpstr>DATA</vt:lpstr>
      <vt:lpstr>BOTTOM LINE DATA</vt:lpstr>
      <vt:lpstr>ADOPTED, ADAPTED, ABANDONED</vt:lpstr>
      <vt:lpstr>Future Plans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wheelock</dc:creator>
  <cp:lastModifiedBy>anna wheelock</cp:lastModifiedBy>
  <cp:revision>1</cp:revision>
  <dcterms:created xsi:type="dcterms:W3CDTF">2011-10-27T16:14:50Z</dcterms:created>
  <dcterms:modified xsi:type="dcterms:W3CDTF">2011-10-27T16:15:23Z</dcterms:modified>
</cp:coreProperties>
</file>