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2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BHD\niatx%20da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400" b="1" dirty="0">
                <a:latin typeface="+mn-lt"/>
              </a:rPr>
              <a:t>Recidivism Rate</a:t>
            </a:r>
          </a:p>
        </c:rich>
      </c:tx>
      <c:layout>
        <c:manualLayout>
          <c:xMode val="edge"/>
          <c:yMode val="edge"/>
          <c:x val="0.41564448305430673"/>
          <c:y val="3.363924419212364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122706967374251"/>
          <c:y val="0.19877735204436692"/>
          <c:w val="0.87730127050576923"/>
          <c:h val="0.47400753179810484"/>
        </c:manualLayout>
      </c:layout>
      <c:lineChart>
        <c:grouping val="stacked"/>
        <c:varyColors val="0"/>
        <c:ser>
          <c:idx val="3"/>
          <c:order val="0"/>
          <c:tx>
            <c:strRef>
              <c:f>Sheet1!$A$5</c:f>
              <c:strCache>
                <c:ptCount val="1"/>
                <c:pt idx="0">
                  <c:v>Recidivism Rate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Sheet1!$B$1:$K$1</c:f>
              <c:strCache>
                <c:ptCount val="10"/>
                <c:pt idx="0">
                  <c:v>November-10</c:v>
                </c:pt>
                <c:pt idx="1">
                  <c:v>December-10</c:v>
                </c:pt>
                <c:pt idx="2">
                  <c:v>January-11</c:v>
                </c:pt>
                <c:pt idx="3">
                  <c:v>February-11</c:v>
                </c:pt>
                <c:pt idx="4">
                  <c:v>March-11</c:v>
                </c:pt>
                <c:pt idx="5">
                  <c:v>April-11</c:v>
                </c:pt>
                <c:pt idx="6">
                  <c:v>May-11**</c:v>
                </c:pt>
                <c:pt idx="7">
                  <c:v>June-11</c:v>
                </c:pt>
                <c:pt idx="8">
                  <c:v>July-11*</c:v>
                </c:pt>
                <c:pt idx="9">
                  <c:v>August-11</c:v>
                </c:pt>
              </c:strCache>
            </c:strRef>
          </c:cat>
          <c:val>
            <c:numRef>
              <c:f>Sheet1!$B$5:$K$5</c:f>
              <c:numCache>
                <c:formatCode>0%</c:formatCode>
                <c:ptCount val="10"/>
                <c:pt idx="0">
                  <c:v>0.15789473684210556</c:v>
                </c:pt>
                <c:pt idx="1">
                  <c:v>8.8235294117647203E-2</c:v>
                </c:pt>
                <c:pt idx="2">
                  <c:v>0.12820512820512819</c:v>
                </c:pt>
                <c:pt idx="3">
                  <c:v>3.8461538461538484E-2</c:v>
                </c:pt>
                <c:pt idx="4">
                  <c:v>7.6923076923076997E-2</c:v>
                </c:pt>
                <c:pt idx="5">
                  <c:v>0.16666666666666671</c:v>
                </c:pt>
                <c:pt idx="6">
                  <c:v>0.19512195121951217</c:v>
                </c:pt>
                <c:pt idx="7">
                  <c:v>0.26666666666666694</c:v>
                </c:pt>
                <c:pt idx="8">
                  <c:v>0.17073170731707321</c:v>
                </c:pt>
                <c:pt idx="9">
                  <c:v>0.12195121951219511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758848"/>
        <c:axId val="70610880"/>
      </c:lineChart>
      <c:catAx>
        <c:axId val="111758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610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61088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758848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BC3A2-49F4-4405-BA49-F38F3924F0E1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5F4CB-2A21-46CD-8F21-F9B046624C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1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5F4CB-2A21-46CD-8F21-F9B046624CC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5F4CB-2A21-46CD-8F21-F9B046624C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5F4CB-2A21-46CD-8F21-F9B046624C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5F4CB-2A21-46CD-8F21-F9B046624C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5F4CB-2A21-46CD-8F21-F9B046624C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5F4CB-2A21-46CD-8F21-F9B046624C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7B5BA-9724-4604-A789-AE7CAF21D26B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8325BEB-D68E-47C9-BED6-C4794D310A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7B5BA-9724-4604-A789-AE7CAF21D26B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25BEB-D68E-47C9-BED6-C4794D310A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7B5BA-9724-4604-A789-AE7CAF21D26B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25BEB-D68E-47C9-BED6-C4794D310A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7B5BA-9724-4604-A789-AE7CAF21D26B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8325BEB-D68E-47C9-BED6-C4794D310A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7B5BA-9724-4604-A789-AE7CAF21D26B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25BEB-D68E-47C9-BED6-C4794D310A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7B5BA-9724-4604-A789-AE7CAF21D26B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25BEB-D68E-47C9-BED6-C4794D310A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7B5BA-9724-4604-A789-AE7CAF21D26B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8325BEB-D68E-47C9-BED6-C4794D310A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7B5BA-9724-4604-A789-AE7CAF21D26B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25BEB-D68E-47C9-BED6-C4794D310A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7B5BA-9724-4604-A789-AE7CAF21D26B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25BEB-D68E-47C9-BED6-C4794D310A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7B5BA-9724-4604-A789-AE7CAF21D26B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25BEB-D68E-47C9-BED6-C4794D310A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7B5BA-9724-4604-A789-AE7CAF21D26B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25BEB-D68E-47C9-BED6-C4794D310A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C47B5BA-9724-4604-A789-AE7CAF21D26B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8325BEB-D68E-47C9-BED6-C4794D310A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1"/>
            <a:ext cx="8458200" cy="1143000"/>
          </a:xfrm>
        </p:spPr>
        <p:txBody>
          <a:bodyPr>
            <a:noAutofit/>
          </a:bodyPr>
          <a:lstStyle/>
          <a:p>
            <a:pPr algn="ctr"/>
            <a:r>
              <a:rPr lang="en-US" sz="3800" b="1" dirty="0" smtClean="0"/>
              <a:t>The Mental health collaborative</a:t>
            </a:r>
            <a:endParaRPr lang="en-US" sz="3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419600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>
                <a:latin typeface="Arial" pitchFamily="34" charset="0"/>
                <a:cs typeface="Arial" pitchFamily="34" charset="0"/>
              </a:rPr>
              <a:t>Using Process Improvement to Reduce Hospital Recidivism Rates in Milwaukee County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E: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676400"/>
            <a:ext cx="2498998" cy="2438400"/>
          </a:xfrm>
          <a:prstGeom prst="rect">
            <a:avLst/>
          </a:prstGeom>
          <a:noFill/>
          <a:ln>
            <a:solidFill>
              <a:srgbClr val="FFCC6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aim</a:t>
            </a:r>
            <a:endParaRPr lang="en-US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124200"/>
            <a:ext cx="8686800" cy="3475038"/>
          </a:xfrm>
        </p:spPr>
        <p:txBody>
          <a:bodyPr/>
          <a:lstStyle/>
          <a:p>
            <a:r>
              <a:rPr lang="en-US" dirty="0" smtClean="0"/>
              <a:t>Reduce rapid re-hospitalization rates from 14% to 5% on unit 43C.</a:t>
            </a:r>
          </a:p>
          <a:p>
            <a:r>
              <a:rPr lang="en-US" dirty="0" smtClean="0"/>
              <a:t>This is a 65% improvement goal.</a:t>
            </a:r>
          </a:p>
          <a:p>
            <a:r>
              <a:rPr lang="en-US" dirty="0" smtClean="0"/>
              <a:t>The change project had two cycles in 2011</a:t>
            </a:r>
          </a:p>
          <a:p>
            <a:pPr lvl="1"/>
            <a:r>
              <a:rPr lang="en-US" dirty="0" smtClean="0"/>
              <a:t>First session occurred during the month of May </a:t>
            </a:r>
          </a:p>
          <a:p>
            <a:pPr lvl="1"/>
            <a:r>
              <a:rPr lang="en-US" dirty="0" smtClean="0"/>
              <a:t>Second session occurred during the month of July </a:t>
            </a:r>
            <a:endParaRPr lang="en-US" dirty="0"/>
          </a:p>
        </p:txBody>
      </p:sp>
      <p:pic>
        <p:nvPicPr>
          <p:cNvPr id="2050" name="Picture 2" descr="E:\dartboar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2727"/>
          <a:stretch>
            <a:fillRect/>
          </a:stretch>
        </p:blipFill>
        <p:spPr bwMode="auto">
          <a:xfrm>
            <a:off x="1295400" y="1371600"/>
            <a:ext cx="1295400" cy="1676400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50800" dist="50800" dir="5400000" algn="ctr" rotWithShape="0">
              <a:schemeClr val="bg2"/>
            </a:outerShdw>
          </a:effectLst>
        </p:spPr>
      </p:pic>
      <p:pic>
        <p:nvPicPr>
          <p:cNvPr id="6" name="Picture 3" descr="E:\BHD\dart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0"/>
            <a:ext cx="1238250" cy="12382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38 0.04305 L -0.59271 0.18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00" y="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Autofit/>
          </a:bodyPr>
          <a:lstStyle/>
          <a:p>
            <a:r>
              <a:rPr lang="en-US" sz="5000" dirty="0" smtClean="0"/>
              <a:t>The Change   -    May 2011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008437"/>
          </a:xfrm>
        </p:spPr>
        <p:txBody>
          <a:bodyPr>
            <a:normAutofit/>
          </a:bodyPr>
          <a:lstStyle/>
          <a:p>
            <a:r>
              <a:rPr lang="en-US" dirty="0" smtClean="0"/>
              <a:t>A peer support specialist was asked to contact clients within 72 hours of discharge to offer support.</a:t>
            </a:r>
          </a:p>
          <a:p>
            <a:pPr lvl="1"/>
            <a:r>
              <a:rPr lang="en-US" dirty="0" smtClean="0"/>
              <a:t>Results: </a:t>
            </a:r>
          </a:p>
          <a:p>
            <a:pPr lvl="2"/>
            <a:r>
              <a:rPr lang="en-US" dirty="0" smtClean="0"/>
              <a:t>41 clients were discharged</a:t>
            </a:r>
          </a:p>
          <a:p>
            <a:pPr lvl="2"/>
            <a:r>
              <a:rPr lang="en-US" dirty="0" smtClean="0"/>
              <a:t>16 clients received follow up phone calls (39%)</a:t>
            </a:r>
          </a:p>
          <a:p>
            <a:pPr lvl="2"/>
            <a:r>
              <a:rPr lang="en-US" dirty="0" smtClean="0"/>
              <a:t>8 were re-admitted within 30 days (20%)</a:t>
            </a:r>
          </a:p>
          <a:p>
            <a:r>
              <a:rPr lang="en-US" dirty="0" smtClean="0"/>
              <a:t>After reviewing the data, the team chose to:</a:t>
            </a:r>
          </a:p>
        </p:txBody>
      </p:sp>
      <p:pic>
        <p:nvPicPr>
          <p:cNvPr id="3074" name="Picture 2" descr="E:\phon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2667000"/>
            <a:ext cx="2156361" cy="126747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971800" y="5638800"/>
            <a:ext cx="24227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Adapt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838200"/>
          </a:xfrm>
        </p:spPr>
        <p:txBody>
          <a:bodyPr>
            <a:noAutofit/>
          </a:bodyPr>
          <a:lstStyle/>
          <a:p>
            <a:r>
              <a:rPr lang="en-US" sz="5000" dirty="0" smtClean="0"/>
              <a:t>The change – </a:t>
            </a:r>
            <a:r>
              <a:rPr lang="en-US" sz="5000" dirty="0" err="1" smtClean="0"/>
              <a:t>july</a:t>
            </a:r>
            <a:r>
              <a:rPr lang="en-US" sz="5000" dirty="0" smtClean="0"/>
              <a:t> 2011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35512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43C staff were asked to contact clients within 72 hours of discharge to offer support and/or assistance.</a:t>
            </a:r>
          </a:p>
          <a:p>
            <a:pPr lvl="1"/>
            <a:r>
              <a:rPr lang="en-US" dirty="0" smtClean="0"/>
              <a:t>Results: </a:t>
            </a:r>
          </a:p>
          <a:p>
            <a:pPr lvl="2"/>
            <a:r>
              <a:rPr lang="en-US" dirty="0" smtClean="0"/>
              <a:t>41 clients were discharged</a:t>
            </a:r>
          </a:p>
          <a:p>
            <a:pPr lvl="2"/>
            <a:r>
              <a:rPr lang="en-US" dirty="0" smtClean="0"/>
              <a:t>30 clients received follow up phone calls (73%)</a:t>
            </a:r>
          </a:p>
          <a:p>
            <a:pPr lvl="2"/>
            <a:r>
              <a:rPr lang="en-US" dirty="0" smtClean="0"/>
              <a:t>7 were re-admitted within 30 days (17%)</a:t>
            </a:r>
          </a:p>
          <a:p>
            <a:r>
              <a:rPr lang="en-US" dirty="0" smtClean="0"/>
              <a:t>After reviewing the data, the team will continue to: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67000" y="5257800"/>
            <a:ext cx="3352800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Adapt</a:t>
            </a:r>
            <a:endParaRPr lang="en-US" sz="7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026" name="Picture 2" descr="E:\R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72324" y="2320088"/>
            <a:ext cx="1666876" cy="217571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533400" y="1524000"/>
          <a:ext cx="8153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6046113"/>
            <a:ext cx="7086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/>
              <a:t>Note:  The average recidivism rate for 43C was 14%.  </a:t>
            </a:r>
            <a:endParaRPr lang="en-US" sz="2200" i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Autofit/>
          </a:bodyPr>
          <a:lstStyle/>
          <a:p>
            <a:r>
              <a:rPr lang="en-US" sz="5000" dirty="0" smtClean="0"/>
              <a:t>Next step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/>
          </a:bodyPr>
          <a:lstStyle/>
          <a:p>
            <a:r>
              <a:rPr lang="en-US" dirty="0" smtClean="0"/>
              <a:t>Research shows that follow up after hospital discharge is proven to be effective in reducing recidivism</a:t>
            </a:r>
          </a:p>
          <a:p>
            <a:r>
              <a:rPr lang="en-US" dirty="0" smtClean="0"/>
              <a:t>The team will continue to </a:t>
            </a:r>
            <a:r>
              <a:rPr lang="en-US" b="1" dirty="0" smtClean="0"/>
              <a:t>ADAPT</a:t>
            </a:r>
            <a:r>
              <a:rPr lang="en-US" dirty="0" smtClean="0"/>
              <a:t> the change to find an effective technique for recidivism reduction at Milwaukee County Mental Health Complex</a:t>
            </a:r>
          </a:p>
          <a:p>
            <a:r>
              <a:rPr lang="en-US" dirty="0" smtClean="0"/>
              <a:t>Next Change Project:  CLASP Program</a:t>
            </a:r>
          </a:p>
          <a:p>
            <a:pPr lvl="1"/>
            <a:r>
              <a:rPr lang="en-US" sz="2000" i="1" dirty="0" smtClean="0"/>
              <a:t>A more intensive follow up program with face-to-face plus phone follow ups by peers.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edge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170</TotalTime>
  <Words>263</Words>
  <Application>Microsoft Office PowerPoint</Application>
  <PresentationFormat>On-screen Show (4:3)</PresentationFormat>
  <Paragraphs>38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The Mental health collaborative</vt:lpstr>
      <vt:lpstr>Project aim</vt:lpstr>
      <vt:lpstr>The Change   -    May 2011</vt:lpstr>
      <vt:lpstr>The change – july 2011</vt:lpstr>
      <vt:lpstr>results</vt:lpstr>
      <vt:lpstr>Next step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Mental health collaborative</dc:title>
  <dc:creator>Carrie Cooper</dc:creator>
  <cp:lastModifiedBy>anna wheelock</cp:lastModifiedBy>
  <cp:revision>31</cp:revision>
  <dcterms:created xsi:type="dcterms:W3CDTF">2011-10-13T15:21:19Z</dcterms:created>
  <dcterms:modified xsi:type="dcterms:W3CDTF">2011-10-27T16:05:54Z</dcterms:modified>
</cp:coreProperties>
</file>