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205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ED's</c:v>
                </c:pt>
              </c:strCache>
            </c:strRef>
          </c:tx>
          <c:invertIfNegative val="0"/>
          <c:cat>
            <c:strRef>
              <c:f>Sheet1!$A$2:$A$3</c:f>
              <c:strCache>
                <c:ptCount val="2"/>
                <c:pt idx="0">
                  <c:v>Before Training</c:v>
                </c:pt>
                <c:pt idx="1">
                  <c:v>After Training</c:v>
                </c:pt>
              </c:strCache>
            </c:strRef>
          </c:cat>
          <c:val>
            <c:numRef>
              <c:f>Sheet1!$B$2:$B$3</c:f>
              <c:numCache>
                <c:formatCode>General</c:formatCode>
                <c:ptCount val="2"/>
                <c:pt idx="0">
                  <c:v>318.0</c:v>
                </c:pt>
                <c:pt idx="1">
                  <c:v>245.0</c:v>
                </c:pt>
              </c:numCache>
            </c:numRef>
          </c:val>
        </c:ser>
        <c:ser>
          <c:idx val="1"/>
          <c:order val="1"/>
          <c:tx>
            <c:strRef>
              <c:f>Sheet1!$C$1</c:f>
              <c:strCache>
                <c:ptCount val="1"/>
                <c:pt idx="0">
                  <c:v>MPD ED's</c:v>
                </c:pt>
              </c:strCache>
            </c:strRef>
          </c:tx>
          <c:invertIfNegative val="0"/>
          <c:cat>
            <c:strRef>
              <c:f>Sheet1!$A$2:$A$3</c:f>
              <c:strCache>
                <c:ptCount val="2"/>
                <c:pt idx="0">
                  <c:v>Before Training</c:v>
                </c:pt>
                <c:pt idx="1">
                  <c:v>After Training</c:v>
                </c:pt>
              </c:strCache>
            </c:strRef>
          </c:cat>
          <c:val>
            <c:numRef>
              <c:f>Sheet1!$C$2:$C$3</c:f>
              <c:numCache>
                <c:formatCode>General</c:formatCode>
                <c:ptCount val="2"/>
                <c:pt idx="0">
                  <c:v>179.0</c:v>
                </c:pt>
                <c:pt idx="1">
                  <c:v>180.0</c:v>
                </c:pt>
              </c:numCache>
            </c:numRef>
          </c:val>
        </c:ser>
        <c:ser>
          <c:idx val="2"/>
          <c:order val="2"/>
          <c:tx>
            <c:strRef>
              <c:f>Sheet1!$D$1</c:f>
              <c:strCache>
                <c:ptCount val="1"/>
                <c:pt idx="0">
                  <c:v>District 5 ED's</c:v>
                </c:pt>
              </c:strCache>
            </c:strRef>
          </c:tx>
          <c:invertIfNegative val="0"/>
          <c:cat>
            <c:strRef>
              <c:f>Sheet1!$A$2:$A$3</c:f>
              <c:strCache>
                <c:ptCount val="2"/>
                <c:pt idx="0">
                  <c:v>Before Training</c:v>
                </c:pt>
                <c:pt idx="1">
                  <c:v>After Training</c:v>
                </c:pt>
              </c:strCache>
            </c:strRef>
          </c:cat>
          <c:val>
            <c:numRef>
              <c:f>Sheet1!$D$2:$D$3</c:f>
              <c:numCache>
                <c:formatCode>General</c:formatCode>
                <c:ptCount val="2"/>
                <c:pt idx="0">
                  <c:v>35.0</c:v>
                </c:pt>
                <c:pt idx="1">
                  <c:v>30.0</c:v>
                </c:pt>
              </c:numCache>
            </c:numRef>
          </c:val>
        </c:ser>
        <c:dLbls>
          <c:showLegendKey val="0"/>
          <c:showVal val="1"/>
          <c:showCatName val="0"/>
          <c:showSerName val="0"/>
          <c:showPercent val="0"/>
          <c:showBubbleSize val="0"/>
        </c:dLbls>
        <c:gapWidth val="150"/>
        <c:overlap val="-25"/>
        <c:axId val="-2133119960"/>
        <c:axId val="-2118545656"/>
      </c:barChart>
      <c:catAx>
        <c:axId val="-2133119960"/>
        <c:scaling>
          <c:orientation val="minMax"/>
        </c:scaling>
        <c:delete val="0"/>
        <c:axPos val="b"/>
        <c:majorTickMark val="none"/>
        <c:minorTickMark val="none"/>
        <c:tickLblPos val="nextTo"/>
        <c:crossAx val="-2118545656"/>
        <c:crosses val="autoZero"/>
        <c:auto val="1"/>
        <c:lblAlgn val="ctr"/>
        <c:lblOffset val="100"/>
        <c:noMultiLvlLbl val="0"/>
      </c:catAx>
      <c:valAx>
        <c:axId val="-2118545656"/>
        <c:scaling>
          <c:orientation val="minMax"/>
        </c:scaling>
        <c:delete val="1"/>
        <c:axPos val="l"/>
        <c:numFmt formatCode="General" sourceLinked="1"/>
        <c:majorTickMark val="out"/>
        <c:minorTickMark val="none"/>
        <c:tickLblPos val="nextTo"/>
        <c:crossAx val="-213311996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81944444444444"/>
          <c:y val="0.275766884773206"/>
          <c:w val="0.923611111111111"/>
          <c:h val="0.592284573583232"/>
        </c:manualLayout>
      </c:layout>
      <c:barChart>
        <c:barDir val="col"/>
        <c:grouping val="clustered"/>
        <c:varyColors val="0"/>
        <c:ser>
          <c:idx val="0"/>
          <c:order val="0"/>
          <c:tx>
            <c:strRef>
              <c:f>Sheet1!$B$1</c:f>
              <c:strCache>
                <c:ptCount val="1"/>
                <c:pt idx="0">
                  <c:v>Dist. 5 ED's Admitted</c:v>
                </c:pt>
              </c:strCache>
            </c:strRef>
          </c:tx>
          <c:invertIfNegative val="0"/>
          <c:cat>
            <c:strRef>
              <c:f>Sheet1!$A$2:$A$3</c:f>
              <c:strCache>
                <c:ptCount val="2"/>
                <c:pt idx="0">
                  <c:v>Before Training</c:v>
                </c:pt>
                <c:pt idx="1">
                  <c:v>After Training</c:v>
                </c:pt>
              </c:strCache>
            </c:strRef>
          </c:cat>
          <c:val>
            <c:numRef>
              <c:f>Sheet1!$B$2:$B$3</c:f>
              <c:numCache>
                <c:formatCode>0%</c:formatCode>
                <c:ptCount val="2"/>
                <c:pt idx="0">
                  <c:v>0.66</c:v>
                </c:pt>
                <c:pt idx="1">
                  <c:v>0.66</c:v>
                </c:pt>
              </c:numCache>
            </c:numRef>
          </c:val>
        </c:ser>
        <c:ser>
          <c:idx val="1"/>
          <c:order val="1"/>
          <c:tx>
            <c:strRef>
              <c:f>Sheet1!$C$1</c:f>
              <c:strCache>
                <c:ptCount val="1"/>
                <c:pt idx="0">
                  <c:v>Dist. 5 ED's Discharged</c:v>
                </c:pt>
              </c:strCache>
            </c:strRef>
          </c:tx>
          <c:invertIfNegative val="0"/>
          <c:cat>
            <c:strRef>
              <c:f>Sheet1!$A$2:$A$3</c:f>
              <c:strCache>
                <c:ptCount val="2"/>
                <c:pt idx="0">
                  <c:v>Before Training</c:v>
                </c:pt>
                <c:pt idx="1">
                  <c:v>After Training</c:v>
                </c:pt>
              </c:strCache>
            </c:strRef>
          </c:cat>
          <c:val>
            <c:numRef>
              <c:f>Sheet1!$C$2:$C$3</c:f>
              <c:numCache>
                <c:formatCode>0%</c:formatCode>
                <c:ptCount val="2"/>
                <c:pt idx="0">
                  <c:v>0.33</c:v>
                </c:pt>
                <c:pt idx="1">
                  <c:v>0.33</c:v>
                </c:pt>
              </c:numCache>
            </c:numRef>
          </c:val>
        </c:ser>
        <c:dLbls>
          <c:showLegendKey val="0"/>
          <c:showVal val="1"/>
          <c:showCatName val="0"/>
          <c:showSerName val="0"/>
          <c:showPercent val="0"/>
          <c:showBubbleSize val="0"/>
        </c:dLbls>
        <c:gapWidth val="150"/>
        <c:overlap val="-25"/>
        <c:axId val="-2120626888"/>
        <c:axId val="-2120623912"/>
      </c:barChart>
      <c:catAx>
        <c:axId val="-2120626888"/>
        <c:scaling>
          <c:orientation val="minMax"/>
        </c:scaling>
        <c:delete val="0"/>
        <c:axPos val="b"/>
        <c:majorTickMark val="none"/>
        <c:minorTickMark val="none"/>
        <c:tickLblPos val="nextTo"/>
        <c:crossAx val="-2120623912"/>
        <c:crosses val="autoZero"/>
        <c:auto val="1"/>
        <c:lblAlgn val="ctr"/>
        <c:lblOffset val="100"/>
        <c:noMultiLvlLbl val="0"/>
      </c:catAx>
      <c:valAx>
        <c:axId val="-2120623912"/>
        <c:scaling>
          <c:orientation val="minMax"/>
        </c:scaling>
        <c:delete val="1"/>
        <c:axPos val="l"/>
        <c:numFmt formatCode="0%" sourceLinked="1"/>
        <c:majorTickMark val="out"/>
        <c:minorTickMark val="none"/>
        <c:tickLblPos val="nextTo"/>
        <c:crossAx val="-2120626888"/>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ED's</c:v>
                </c:pt>
              </c:strCache>
            </c:strRef>
          </c:tx>
          <c:invertIfNegative val="0"/>
          <c:dLbls>
            <c:dLbl>
              <c:idx val="0"/>
              <c:layout/>
              <c:tx>
                <c:rich>
                  <a:bodyPr/>
                  <a:lstStyle/>
                  <a:p>
                    <a:r>
                      <a:rPr lang="en-US" dirty="0" smtClean="0"/>
                      <a:t>318</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May ED's</c:v>
                </c:pt>
                <c:pt idx="1">
                  <c:v>June ED's </c:v>
                </c:pt>
              </c:strCache>
            </c:strRef>
          </c:cat>
          <c:val>
            <c:numRef>
              <c:f>Sheet1!$B$2:$B$3</c:f>
              <c:numCache>
                <c:formatCode>General</c:formatCode>
                <c:ptCount val="2"/>
                <c:pt idx="0">
                  <c:v>318.0</c:v>
                </c:pt>
                <c:pt idx="1">
                  <c:v>251.0</c:v>
                </c:pt>
              </c:numCache>
            </c:numRef>
          </c:val>
        </c:ser>
        <c:ser>
          <c:idx val="1"/>
          <c:order val="1"/>
          <c:tx>
            <c:strRef>
              <c:f>Sheet1!$C$1</c:f>
              <c:strCache>
                <c:ptCount val="1"/>
                <c:pt idx="0">
                  <c:v>MPD ED's</c:v>
                </c:pt>
              </c:strCache>
            </c:strRef>
          </c:tx>
          <c:invertIfNegative val="0"/>
          <c:dLbls>
            <c:dLbl>
              <c:idx val="0"/>
              <c:layout/>
              <c:tx>
                <c:rich>
                  <a:bodyPr/>
                  <a:lstStyle/>
                  <a:p>
                    <a:r>
                      <a:rPr lang="en-US" dirty="0" smtClean="0"/>
                      <a:t>179</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May ED's</c:v>
                </c:pt>
                <c:pt idx="1">
                  <c:v>June ED's </c:v>
                </c:pt>
              </c:strCache>
            </c:strRef>
          </c:cat>
          <c:val>
            <c:numRef>
              <c:f>Sheet1!$C$2:$C$3</c:f>
              <c:numCache>
                <c:formatCode>General</c:formatCode>
                <c:ptCount val="2"/>
                <c:pt idx="0">
                  <c:v>179.0</c:v>
                </c:pt>
                <c:pt idx="1">
                  <c:v>187.0</c:v>
                </c:pt>
              </c:numCache>
            </c:numRef>
          </c:val>
        </c:ser>
        <c:ser>
          <c:idx val="2"/>
          <c:order val="2"/>
          <c:tx>
            <c:strRef>
              <c:f>Sheet1!$D$1</c:f>
              <c:strCache>
                <c:ptCount val="1"/>
                <c:pt idx="0">
                  <c:v>District 5 ED's</c:v>
                </c:pt>
              </c:strCache>
            </c:strRef>
          </c:tx>
          <c:invertIfNegative val="0"/>
          <c:dLbls>
            <c:dLbl>
              <c:idx val="0"/>
              <c:layout/>
              <c:tx>
                <c:rich>
                  <a:bodyPr/>
                  <a:lstStyle/>
                  <a:p>
                    <a:r>
                      <a:rPr lang="en-US" dirty="0" smtClean="0"/>
                      <a:t>35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May ED's</c:v>
                </c:pt>
                <c:pt idx="1">
                  <c:v>June ED's </c:v>
                </c:pt>
              </c:strCache>
            </c:strRef>
          </c:cat>
          <c:val>
            <c:numRef>
              <c:f>Sheet1!$D$2:$D$3</c:f>
              <c:numCache>
                <c:formatCode>General</c:formatCode>
                <c:ptCount val="2"/>
                <c:pt idx="0">
                  <c:v>35.0</c:v>
                </c:pt>
                <c:pt idx="1">
                  <c:v>27.0</c:v>
                </c:pt>
              </c:numCache>
            </c:numRef>
          </c:val>
        </c:ser>
        <c:dLbls>
          <c:showLegendKey val="0"/>
          <c:showVal val="1"/>
          <c:showCatName val="0"/>
          <c:showSerName val="0"/>
          <c:showPercent val="0"/>
          <c:showBubbleSize val="0"/>
        </c:dLbls>
        <c:gapWidth val="150"/>
        <c:overlap val="-25"/>
        <c:axId val="-2139051368"/>
        <c:axId val="-2139048312"/>
      </c:barChart>
      <c:catAx>
        <c:axId val="-2139051368"/>
        <c:scaling>
          <c:orientation val="minMax"/>
        </c:scaling>
        <c:delete val="0"/>
        <c:axPos val="b"/>
        <c:majorTickMark val="none"/>
        <c:minorTickMark val="none"/>
        <c:tickLblPos val="nextTo"/>
        <c:crossAx val="-2139048312"/>
        <c:crosses val="autoZero"/>
        <c:auto val="1"/>
        <c:lblAlgn val="ctr"/>
        <c:lblOffset val="100"/>
        <c:noMultiLvlLbl val="0"/>
      </c:catAx>
      <c:valAx>
        <c:axId val="-2139048312"/>
        <c:scaling>
          <c:orientation val="minMax"/>
        </c:scaling>
        <c:delete val="1"/>
        <c:axPos val="l"/>
        <c:numFmt formatCode="General" sourceLinked="1"/>
        <c:majorTickMark val="out"/>
        <c:minorTickMark val="none"/>
        <c:tickLblPos val="nextTo"/>
        <c:crossAx val="-2139051368"/>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81944444444444"/>
          <c:y val="0.275766884773206"/>
          <c:w val="0.923611111111111"/>
          <c:h val="0.592284573583232"/>
        </c:manualLayout>
      </c:layout>
      <c:barChart>
        <c:barDir val="col"/>
        <c:grouping val="clustered"/>
        <c:varyColors val="0"/>
        <c:ser>
          <c:idx val="0"/>
          <c:order val="0"/>
          <c:tx>
            <c:strRef>
              <c:f>Sheet1!$B$1</c:f>
              <c:strCache>
                <c:ptCount val="1"/>
                <c:pt idx="0">
                  <c:v>Dist. 5 ED's Admitted</c:v>
                </c:pt>
              </c:strCache>
            </c:strRef>
          </c:tx>
          <c:invertIfNegative val="0"/>
          <c:cat>
            <c:strRef>
              <c:f>Sheet1!$A$2:$A$3</c:f>
              <c:strCache>
                <c:ptCount val="2"/>
                <c:pt idx="0">
                  <c:v>May Results</c:v>
                </c:pt>
                <c:pt idx="1">
                  <c:v>June Results</c:v>
                </c:pt>
              </c:strCache>
            </c:strRef>
          </c:cat>
          <c:val>
            <c:numRef>
              <c:f>Sheet1!$B$2:$B$3</c:f>
              <c:numCache>
                <c:formatCode>0%</c:formatCode>
                <c:ptCount val="2"/>
                <c:pt idx="0">
                  <c:v>0.66</c:v>
                </c:pt>
                <c:pt idx="1">
                  <c:v>0.65</c:v>
                </c:pt>
              </c:numCache>
            </c:numRef>
          </c:val>
        </c:ser>
        <c:ser>
          <c:idx val="1"/>
          <c:order val="1"/>
          <c:tx>
            <c:strRef>
              <c:f>Sheet1!$C$1</c:f>
              <c:strCache>
                <c:ptCount val="1"/>
                <c:pt idx="0">
                  <c:v>Dist. 5 ED's Discharged</c:v>
                </c:pt>
              </c:strCache>
            </c:strRef>
          </c:tx>
          <c:invertIfNegative val="0"/>
          <c:dLbls>
            <c:dLbl>
              <c:idx val="1"/>
              <c:layout/>
              <c:tx>
                <c:rich>
                  <a:bodyPr/>
                  <a:lstStyle/>
                  <a:p>
                    <a:r>
                      <a:rPr lang="en-US" smtClean="0"/>
                      <a:t>35%</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May Results</c:v>
                </c:pt>
                <c:pt idx="1">
                  <c:v>June Results</c:v>
                </c:pt>
              </c:strCache>
            </c:strRef>
          </c:cat>
          <c:val>
            <c:numRef>
              <c:f>Sheet1!$C$2:$C$3</c:f>
              <c:numCache>
                <c:formatCode>0%</c:formatCode>
                <c:ptCount val="2"/>
                <c:pt idx="0">
                  <c:v>0.33</c:v>
                </c:pt>
                <c:pt idx="1">
                  <c:v>0.33</c:v>
                </c:pt>
              </c:numCache>
            </c:numRef>
          </c:val>
        </c:ser>
        <c:dLbls>
          <c:showLegendKey val="0"/>
          <c:showVal val="1"/>
          <c:showCatName val="0"/>
          <c:showSerName val="0"/>
          <c:showPercent val="0"/>
          <c:showBubbleSize val="0"/>
        </c:dLbls>
        <c:gapWidth val="150"/>
        <c:overlap val="-25"/>
        <c:axId val="-2139020088"/>
        <c:axId val="-2139017112"/>
      </c:barChart>
      <c:catAx>
        <c:axId val="-2139020088"/>
        <c:scaling>
          <c:orientation val="minMax"/>
        </c:scaling>
        <c:delete val="0"/>
        <c:axPos val="b"/>
        <c:majorTickMark val="none"/>
        <c:minorTickMark val="none"/>
        <c:tickLblPos val="nextTo"/>
        <c:crossAx val="-2139017112"/>
        <c:crosses val="autoZero"/>
        <c:auto val="1"/>
        <c:lblAlgn val="ctr"/>
        <c:lblOffset val="100"/>
        <c:noMultiLvlLbl val="0"/>
      </c:catAx>
      <c:valAx>
        <c:axId val="-2139017112"/>
        <c:scaling>
          <c:orientation val="minMax"/>
        </c:scaling>
        <c:delete val="1"/>
        <c:axPos val="l"/>
        <c:numFmt formatCode="0%" sourceLinked="1"/>
        <c:majorTickMark val="out"/>
        <c:minorTickMark val="none"/>
        <c:tickLblPos val="nextTo"/>
        <c:crossAx val="-2139020088"/>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ED's</c:v>
                </c:pt>
              </c:strCache>
            </c:strRef>
          </c:tx>
          <c:invertIfNegative val="0"/>
          <c:cat>
            <c:strRef>
              <c:f>Sheet1!$A$2:$A$3</c:f>
              <c:strCache>
                <c:ptCount val="2"/>
                <c:pt idx="0">
                  <c:v>May ED's</c:v>
                </c:pt>
                <c:pt idx="1">
                  <c:v>July ED's</c:v>
                </c:pt>
              </c:strCache>
            </c:strRef>
          </c:cat>
          <c:val>
            <c:numRef>
              <c:f>Sheet1!$B$2:$B$3</c:f>
              <c:numCache>
                <c:formatCode>General</c:formatCode>
                <c:ptCount val="2"/>
                <c:pt idx="0">
                  <c:v>318.0</c:v>
                </c:pt>
                <c:pt idx="1">
                  <c:v>260.0</c:v>
                </c:pt>
              </c:numCache>
            </c:numRef>
          </c:val>
        </c:ser>
        <c:ser>
          <c:idx val="1"/>
          <c:order val="1"/>
          <c:tx>
            <c:strRef>
              <c:f>Sheet1!$C$1</c:f>
              <c:strCache>
                <c:ptCount val="1"/>
                <c:pt idx="0">
                  <c:v>MPD ED's</c:v>
                </c:pt>
              </c:strCache>
            </c:strRef>
          </c:tx>
          <c:invertIfNegative val="0"/>
          <c:cat>
            <c:strRef>
              <c:f>Sheet1!$A$2:$A$3</c:f>
              <c:strCache>
                <c:ptCount val="2"/>
                <c:pt idx="0">
                  <c:v>May ED's</c:v>
                </c:pt>
                <c:pt idx="1">
                  <c:v>July ED's</c:v>
                </c:pt>
              </c:strCache>
            </c:strRef>
          </c:cat>
          <c:val>
            <c:numRef>
              <c:f>Sheet1!$C$2:$C$3</c:f>
              <c:numCache>
                <c:formatCode>General</c:formatCode>
                <c:ptCount val="2"/>
                <c:pt idx="0">
                  <c:v>179.0</c:v>
                </c:pt>
                <c:pt idx="1">
                  <c:v>216.0</c:v>
                </c:pt>
              </c:numCache>
            </c:numRef>
          </c:val>
        </c:ser>
        <c:ser>
          <c:idx val="2"/>
          <c:order val="2"/>
          <c:tx>
            <c:strRef>
              <c:f>Sheet1!$D$1</c:f>
              <c:strCache>
                <c:ptCount val="1"/>
                <c:pt idx="0">
                  <c:v>District 5 ED's</c:v>
                </c:pt>
              </c:strCache>
            </c:strRef>
          </c:tx>
          <c:invertIfNegative val="0"/>
          <c:cat>
            <c:strRef>
              <c:f>Sheet1!$A$2:$A$3</c:f>
              <c:strCache>
                <c:ptCount val="2"/>
                <c:pt idx="0">
                  <c:v>May ED's</c:v>
                </c:pt>
                <c:pt idx="1">
                  <c:v>July ED's</c:v>
                </c:pt>
              </c:strCache>
            </c:strRef>
          </c:cat>
          <c:val>
            <c:numRef>
              <c:f>Sheet1!$D$2:$D$3</c:f>
              <c:numCache>
                <c:formatCode>General</c:formatCode>
                <c:ptCount val="2"/>
                <c:pt idx="0">
                  <c:v>35.0</c:v>
                </c:pt>
                <c:pt idx="1">
                  <c:v>35.0</c:v>
                </c:pt>
              </c:numCache>
            </c:numRef>
          </c:val>
        </c:ser>
        <c:dLbls>
          <c:showLegendKey val="0"/>
          <c:showVal val="1"/>
          <c:showCatName val="0"/>
          <c:showSerName val="0"/>
          <c:showPercent val="0"/>
          <c:showBubbleSize val="0"/>
        </c:dLbls>
        <c:gapWidth val="150"/>
        <c:overlap val="-25"/>
        <c:axId val="-2138961816"/>
        <c:axId val="-2138958760"/>
      </c:barChart>
      <c:catAx>
        <c:axId val="-2138961816"/>
        <c:scaling>
          <c:orientation val="minMax"/>
        </c:scaling>
        <c:delete val="0"/>
        <c:axPos val="b"/>
        <c:majorTickMark val="none"/>
        <c:minorTickMark val="none"/>
        <c:tickLblPos val="nextTo"/>
        <c:crossAx val="-2138958760"/>
        <c:crosses val="autoZero"/>
        <c:auto val="1"/>
        <c:lblAlgn val="ctr"/>
        <c:lblOffset val="100"/>
        <c:noMultiLvlLbl val="0"/>
      </c:catAx>
      <c:valAx>
        <c:axId val="-2138958760"/>
        <c:scaling>
          <c:orientation val="minMax"/>
        </c:scaling>
        <c:delete val="1"/>
        <c:axPos val="l"/>
        <c:numFmt formatCode="General" sourceLinked="1"/>
        <c:majorTickMark val="out"/>
        <c:minorTickMark val="none"/>
        <c:tickLblPos val="nextTo"/>
        <c:crossAx val="-213896181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81944444444444"/>
          <c:y val="0.275766884773206"/>
          <c:w val="0.923611111111111"/>
          <c:h val="0.592284573583232"/>
        </c:manualLayout>
      </c:layout>
      <c:barChart>
        <c:barDir val="col"/>
        <c:grouping val="clustered"/>
        <c:varyColors val="0"/>
        <c:ser>
          <c:idx val="0"/>
          <c:order val="0"/>
          <c:tx>
            <c:strRef>
              <c:f>Sheet1!$B$1</c:f>
              <c:strCache>
                <c:ptCount val="1"/>
                <c:pt idx="0">
                  <c:v>Dist. 5 ED's Admitted</c:v>
                </c:pt>
              </c:strCache>
            </c:strRef>
          </c:tx>
          <c:invertIfNegative val="0"/>
          <c:cat>
            <c:strRef>
              <c:f>Sheet1!$A$2:$A$3</c:f>
              <c:strCache>
                <c:ptCount val="2"/>
                <c:pt idx="0">
                  <c:v>May Results</c:v>
                </c:pt>
                <c:pt idx="1">
                  <c:v>July Results</c:v>
                </c:pt>
              </c:strCache>
            </c:strRef>
          </c:cat>
          <c:val>
            <c:numRef>
              <c:f>Sheet1!$B$2:$B$3</c:f>
              <c:numCache>
                <c:formatCode>0%</c:formatCode>
                <c:ptCount val="2"/>
                <c:pt idx="0">
                  <c:v>0.66</c:v>
                </c:pt>
                <c:pt idx="1">
                  <c:v>0.57</c:v>
                </c:pt>
              </c:numCache>
            </c:numRef>
          </c:val>
        </c:ser>
        <c:ser>
          <c:idx val="1"/>
          <c:order val="1"/>
          <c:tx>
            <c:strRef>
              <c:f>Sheet1!$C$1</c:f>
              <c:strCache>
                <c:ptCount val="1"/>
                <c:pt idx="0">
                  <c:v>Dist. 5 ED's Discharged</c:v>
                </c:pt>
              </c:strCache>
            </c:strRef>
          </c:tx>
          <c:invertIfNegative val="0"/>
          <c:cat>
            <c:strRef>
              <c:f>Sheet1!$A$2:$A$3</c:f>
              <c:strCache>
                <c:ptCount val="2"/>
                <c:pt idx="0">
                  <c:v>May Results</c:v>
                </c:pt>
                <c:pt idx="1">
                  <c:v>July Results</c:v>
                </c:pt>
              </c:strCache>
            </c:strRef>
          </c:cat>
          <c:val>
            <c:numRef>
              <c:f>Sheet1!$C$2:$C$3</c:f>
              <c:numCache>
                <c:formatCode>0%</c:formatCode>
                <c:ptCount val="2"/>
                <c:pt idx="0">
                  <c:v>0.33</c:v>
                </c:pt>
                <c:pt idx="1">
                  <c:v>0.43</c:v>
                </c:pt>
              </c:numCache>
            </c:numRef>
          </c:val>
        </c:ser>
        <c:dLbls>
          <c:showLegendKey val="0"/>
          <c:showVal val="1"/>
          <c:showCatName val="0"/>
          <c:showSerName val="0"/>
          <c:showPercent val="0"/>
          <c:showBubbleSize val="0"/>
        </c:dLbls>
        <c:gapWidth val="150"/>
        <c:overlap val="-25"/>
        <c:axId val="-2138928440"/>
        <c:axId val="-2138925464"/>
      </c:barChart>
      <c:catAx>
        <c:axId val="-2138928440"/>
        <c:scaling>
          <c:orientation val="minMax"/>
        </c:scaling>
        <c:delete val="0"/>
        <c:axPos val="b"/>
        <c:majorTickMark val="none"/>
        <c:minorTickMark val="none"/>
        <c:tickLblPos val="nextTo"/>
        <c:crossAx val="-2138925464"/>
        <c:crosses val="autoZero"/>
        <c:auto val="1"/>
        <c:lblAlgn val="ctr"/>
        <c:lblOffset val="100"/>
        <c:noMultiLvlLbl val="0"/>
      </c:catAx>
      <c:valAx>
        <c:axId val="-2138925464"/>
        <c:scaling>
          <c:orientation val="minMax"/>
        </c:scaling>
        <c:delete val="1"/>
        <c:axPos val="l"/>
        <c:numFmt formatCode="0%" sourceLinked="1"/>
        <c:majorTickMark val="out"/>
        <c:minorTickMark val="none"/>
        <c:tickLblPos val="nextTo"/>
        <c:crossAx val="-213892844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FA434-D87E-47FB-A4F8-9B30DFE2378E}" type="datetimeFigureOut">
              <a:rPr lang="en-US" smtClean="0"/>
              <a:t>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7FBDC-2A58-4D50-91F6-FE3C59810B35}" type="slidenum">
              <a:rPr lang="en-US" smtClean="0"/>
              <a:t>‹#›</a:t>
            </a:fld>
            <a:endParaRPr lang="en-US"/>
          </a:p>
        </p:txBody>
      </p:sp>
    </p:spTree>
    <p:extLst>
      <p:ext uri="{BB962C8B-B14F-4D97-AF65-F5344CB8AC3E}">
        <p14:creationId xmlns:p14="http://schemas.microsoft.com/office/powerpoint/2010/main" val="78458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click chart </a:t>
            </a:r>
            <a:r>
              <a:rPr lang="en-US" dirty="0" smtClean="0">
                <a:sym typeface="Wingdings" pitchFamily="2" charset="2"/>
              </a:rPr>
              <a:t> Edit Data…</a:t>
            </a:r>
          </a:p>
          <a:p>
            <a:r>
              <a:rPr lang="en-US" dirty="0" smtClean="0">
                <a:sym typeface="Wingdings" pitchFamily="2" charset="2"/>
              </a:rPr>
              <a:t>	Change</a:t>
            </a:r>
            <a:r>
              <a:rPr lang="en-US" baseline="0" dirty="0" smtClean="0">
                <a:sym typeface="Wingdings" pitchFamily="2" charset="2"/>
              </a:rPr>
              <a:t> values in “After Training” row to data from PCS log (for District 5 ED’s) and from Avatar (for Total ED’s)</a:t>
            </a:r>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BE180A24-F788-43E4-A911-6A961636FF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37382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click chart </a:t>
            </a:r>
            <a:r>
              <a:rPr lang="en-US" dirty="0" smtClean="0">
                <a:sym typeface="Wingdings" pitchFamily="2" charset="2"/>
              </a:rPr>
              <a:t> Edit Data…</a:t>
            </a:r>
          </a:p>
          <a:p>
            <a:r>
              <a:rPr lang="en-US" dirty="0" smtClean="0">
                <a:sym typeface="Wingdings" pitchFamily="2" charset="2"/>
              </a:rPr>
              <a:t>	Change</a:t>
            </a:r>
            <a:r>
              <a:rPr lang="en-US" baseline="0" dirty="0" smtClean="0">
                <a:sym typeface="Wingdings" pitchFamily="2" charset="2"/>
              </a:rPr>
              <a:t> values in “After Training” row to data from PCS log (for District 5 ED’s) and from Avatar (for Total ED’s)</a:t>
            </a:r>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BE180A24-F788-43E4-A911-6A961636FF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7382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 click chart </a:t>
            </a:r>
            <a:r>
              <a:rPr lang="en-US" dirty="0" smtClean="0">
                <a:sym typeface="Wingdings" pitchFamily="2" charset="2"/>
              </a:rPr>
              <a:t> Edit Data…</a:t>
            </a:r>
          </a:p>
          <a:p>
            <a:r>
              <a:rPr lang="en-US" dirty="0" smtClean="0">
                <a:sym typeface="Wingdings" pitchFamily="2" charset="2"/>
              </a:rPr>
              <a:t>	Change</a:t>
            </a:r>
            <a:r>
              <a:rPr lang="en-US" baseline="0" dirty="0" smtClean="0">
                <a:sym typeface="Wingdings" pitchFamily="2" charset="2"/>
              </a:rPr>
              <a:t> values in “After Training” row to data from PCS log (for District 5 ED’s) and from Avatar (for Total ED’s)</a:t>
            </a:r>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BE180A24-F788-43E4-A911-6A961636FF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37382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data in previous chart shows decrease in number of</a:t>
            </a:r>
            <a:r>
              <a:rPr lang="en-US" baseline="0" dirty="0" smtClean="0"/>
              <a:t> ED’s from district 5, then leave alone.</a:t>
            </a:r>
          </a:p>
          <a:p>
            <a:r>
              <a:rPr lang="en-US" baseline="0" dirty="0" smtClean="0"/>
              <a:t>If data in previous chart shows no change (or an increase) in number of ED’s from District 5, update with this text:</a:t>
            </a:r>
          </a:p>
          <a:p>
            <a:pPr defTabSz="914240"/>
            <a:r>
              <a:rPr lang="en-US" dirty="0" smtClean="0"/>
              <a:t>“</a:t>
            </a:r>
            <a:r>
              <a:rPr lang="en-US" dirty="0"/>
              <a:t>The results show that the training was not successful in reducing the number of ED’s from the targeted police district.”</a:t>
            </a:r>
          </a:p>
        </p:txBody>
      </p:sp>
      <p:sp>
        <p:nvSpPr>
          <p:cNvPr id="4" name="Slide Number Placeholder 3"/>
          <p:cNvSpPr>
            <a:spLocks noGrp="1"/>
          </p:cNvSpPr>
          <p:nvPr>
            <p:ph type="sldNum" sz="quarter" idx="10"/>
          </p:nvPr>
        </p:nvSpPr>
        <p:spPr/>
        <p:txBody>
          <a:bodyPr/>
          <a:lstStyle/>
          <a:p>
            <a:fld id="{BE180A24-F788-43E4-A911-6A961636FF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3922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data in previous chart shows decrease in number of</a:t>
            </a:r>
            <a:r>
              <a:rPr lang="en-US" baseline="0" dirty="0" smtClean="0"/>
              <a:t> ED’s from district 5, then leave alone.</a:t>
            </a:r>
          </a:p>
          <a:p>
            <a:r>
              <a:rPr lang="en-US" baseline="0" dirty="0" smtClean="0"/>
              <a:t>If data in previous chart shows no change (or an increase) in number of ED’s from District 5, update with this text:</a:t>
            </a:r>
          </a:p>
          <a:p>
            <a:pPr defTabSz="914240"/>
            <a:r>
              <a:rPr lang="en-US" dirty="0" smtClean="0"/>
              <a:t>“</a:t>
            </a:r>
            <a:r>
              <a:rPr lang="en-US" dirty="0"/>
              <a:t>The failure of the training program to reduce ED’s in affected district shows that training police is an ineffective solution to the excessive ED problem. More intensive collaboration between police and BHD staff may be necessary.”</a:t>
            </a:r>
          </a:p>
        </p:txBody>
      </p:sp>
      <p:sp>
        <p:nvSpPr>
          <p:cNvPr id="4" name="Slide Number Placeholder 3"/>
          <p:cNvSpPr>
            <a:spLocks noGrp="1"/>
          </p:cNvSpPr>
          <p:nvPr>
            <p:ph type="sldNum" sz="quarter" idx="10"/>
          </p:nvPr>
        </p:nvSpPr>
        <p:spPr/>
        <p:txBody>
          <a:bodyPr/>
          <a:lstStyle/>
          <a:p>
            <a:fld id="{BE180A24-F788-43E4-A911-6A961636FF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70839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55181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649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15674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C1F3C4-2F1B-4F11-A47F-CAFFB7500DCE}"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1066072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C1F3C4-2F1B-4F11-A47F-CAFFB7500DCE}"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2480247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AC1F3C4-2F1B-4F11-A47F-CAFFB7500DCE}"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3763994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C1F3C4-2F1B-4F11-A47F-CAFFB7500DCE}"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1EB1-0B0D-46FB-92B3-9C316405A32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6372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C1F3C4-2F1B-4F11-A47F-CAFFB7500DCE}" type="datetimeFigureOut">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1703592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C1F3C4-2F1B-4F11-A47F-CAFFB7500DCE}" type="datetimeFigureOut">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2072620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1F3C4-2F1B-4F11-A47F-CAFFB7500DCE}" type="datetimeFigureOut">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2887602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AC1F3C4-2F1B-4F11-A47F-CAFFB7500DCE}" type="datetimeFigureOut">
              <a:rPr lang="en-US" smtClean="0"/>
              <a:pPr/>
              <a:t>12/20/13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2F31EB1-0B0D-46FB-92B3-9C316405A32F}" type="slidenum">
              <a:rPr lang="en-US" smtClean="0">
                <a:solidFill>
                  <a:srgbClr val="434342"/>
                </a:solidFill>
              </a:rPr>
              <a:pPr/>
              <a:t>‹#›</a:t>
            </a:fld>
            <a:endParaRPr lang="en-US">
              <a:solidFill>
                <a:srgbClr val="434342"/>
              </a:solidFill>
            </a:endParaRPr>
          </a:p>
        </p:txBody>
      </p:sp>
    </p:spTree>
    <p:extLst>
      <p:ext uri="{BB962C8B-B14F-4D97-AF65-F5344CB8AC3E}">
        <p14:creationId xmlns:p14="http://schemas.microsoft.com/office/powerpoint/2010/main" val="416853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030992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C1F3C4-2F1B-4F11-A47F-CAFFB7500DCE}"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1406323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1F3C4-2F1B-4F11-A47F-CAFFB7500DCE}"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189055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1F3C4-2F1B-4F11-A47F-CAFFB7500DCE}"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1EB1-0B0D-46FB-92B3-9C316405A32F}" type="slidenum">
              <a:rPr lang="en-US" smtClean="0"/>
              <a:pPr/>
              <a:t>‹#›</a:t>
            </a:fld>
            <a:endParaRPr lang="en-US"/>
          </a:p>
        </p:txBody>
      </p:sp>
    </p:spTree>
    <p:extLst>
      <p:ext uri="{BB962C8B-B14F-4D97-AF65-F5344CB8AC3E}">
        <p14:creationId xmlns:p14="http://schemas.microsoft.com/office/powerpoint/2010/main" val="51090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50392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315552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44331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05925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22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93490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B74A32-52E4-4729-8365-BCD455BBB56A}" type="datetimeFigureOut">
              <a:rPr lang="en-US" smtClean="0">
                <a:solidFill>
                  <a:prstClr val="white">
                    <a:shade val="50000"/>
                  </a:prstClr>
                </a:solidFill>
              </a:rPr>
              <a:pPr/>
              <a:t>12/20/13</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764A39DA-AAE9-4238-95EA-B7CF1E7E7CD4}"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6898283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B74A32-52E4-4729-8365-BCD455BBB56A}" type="datetimeFigureOut">
              <a:rPr lang="en-US" smtClean="0">
                <a:solidFill>
                  <a:prstClr val="white">
                    <a:shade val="50000"/>
                  </a:prstClr>
                </a:solidFill>
                <a:ea typeface="ＭＳ Ｐゴシック" pitchFamily="-107" charset="-128"/>
              </a:rPr>
              <a:pPr/>
              <a:t>12/20/13</a:t>
            </a:fld>
            <a:endParaRPr lang="en-US" dirty="0">
              <a:solidFill>
                <a:prstClr val="white">
                  <a:shade val="50000"/>
                </a:prstClr>
              </a:solidFill>
              <a:ea typeface="ＭＳ Ｐゴシック" pitchFamily="-107" charset="-128"/>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a typeface="ＭＳ Ｐゴシック" pitchFamily="-107" charset="-128"/>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4A39DA-AAE9-4238-95EA-B7CF1E7E7CD4}" type="slidenum">
              <a:rPr lang="en-US" smtClean="0">
                <a:solidFill>
                  <a:prstClr val="white">
                    <a:shade val="50000"/>
                  </a:prstClr>
                </a:solidFill>
                <a:ea typeface="ＭＳ Ｐゴシック" pitchFamily="-107" charset="-128"/>
              </a:rPr>
              <a:pPr/>
              <a:t>‹#›</a:t>
            </a:fld>
            <a:endParaRPr lang="en-US" dirty="0">
              <a:solidFill>
                <a:prstClr val="white">
                  <a:shade val="50000"/>
                </a:prstClr>
              </a:solidFill>
              <a:ea typeface="ＭＳ Ｐゴシック" pitchFamily="-107" charset="-128"/>
            </a:endParaRPr>
          </a:p>
        </p:txBody>
      </p:sp>
    </p:spTree>
    <p:extLst>
      <p:ext uri="{BB962C8B-B14F-4D97-AF65-F5344CB8AC3E}">
        <p14:creationId xmlns:p14="http://schemas.microsoft.com/office/powerpoint/2010/main" val="2671118829"/>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AC1F3C4-2F1B-4F11-A47F-CAFFB7500DCE}" type="datetimeFigureOut">
              <a:rPr lang="en-US" smtClean="0">
                <a:ea typeface="ＭＳ Ｐゴシック" pitchFamily="-107" charset="-128"/>
              </a:rPr>
              <a:pPr/>
              <a:t>12/20/13</a:t>
            </a:fld>
            <a:endParaRPr lang="en-US">
              <a:ea typeface="ＭＳ Ｐゴシック" pitchFamily="-107" charset="-128"/>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ea typeface="ＭＳ Ｐゴシック" pitchFamily="-107" charset="-128"/>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2F31EB1-0B0D-46FB-92B3-9C316405A32F}" type="slidenum">
              <a:rPr lang="en-US" smtClean="0">
                <a:ea typeface="ＭＳ Ｐゴシック" pitchFamily="-107" charset="-128"/>
              </a:rPr>
              <a:pPr/>
              <a:t>‹#›</a:t>
            </a:fld>
            <a:endParaRPr lang="en-US">
              <a:ea typeface="ＭＳ Ｐゴシック" pitchFamily="-107" charset="-128"/>
            </a:endParaRPr>
          </a:p>
        </p:txBody>
      </p:sp>
    </p:spTree>
    <p:extLst>
      <p:ext uri="{BB962C8B-B14F-4D97-AF65-F5344CB8AC3E}">
        <p14:creationId xmlns:p14="http://schemas.microsoft.com/office/powerpoint/2010/main" val="124226657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NIATx</a:t>
            </a:r>
            <a:r>
              <a:rPr lang="en-US" dirty="0" smtClean="0"/>
              <a:t> Change Project</a:t>
            </a:r>
            <a:r>
              <a:rPr lang="en-US" dirty="0"/>
              <a:t/>
            </a:r>
            <a:br>
              <a:rPr lang="en-US" dirty="0"/>
            </a:br>
            <a:r>
              <a:rPr lang="en-US" dirty="0" smtClean="0"/>
              <a:t>5x5 presentation</a:t>
            </a:r>
            <a:endParaRPr lang="en-US" dirty="0"/>
          </a:p>
        </p:txBody>
      </p:sp>
      <p:sp>
        <p:nvSpPr>
          <p:cNvPr id="3" name="Subtitle 2"/>
          <p:cNvSpPr>
            <a:spLocks noGrp="1"/>
          </p:cNvSpPr>
          <p:nvPr>
            <p:ph type="subTitle" idx="1"/>
          </p:nvPr>
        </p:nvSpPr>
        <p:spPr/>
        <p:txBody>
          <a:bodyPr>
            <a:normAutofit/>
          </a:bodyPr>
          <a:lstStyle/>
          <a:p>
            <a:r>
              <a:rPr lang="en-US" dirty="0" smtClean="0"/>
              <a:t>Milwaukee County Behavioral Health Division</a:t>
            </a:r>
            <a:endParaRPr lang="en-US" dirty="0"/>
          </a:p>
        </p:txBody>
      </p:sp>
    </p:spTree>
    <p:extLst>
      <p:ext uri="{BB962C8B-B14F-4D97-AF65-F5344CB8AC3E}">
        <p14:creationId xmlns:p14="http://schemas.microsoft.com/office/powerpoint/2010/main" val="18060813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normAutofit/>
          </a:bodyPr>
          <a:lstStyle/>
          <a:p>
            <a:pPr>
              <a:lnSpc>
                <a:spcPct val="150000"/>
              </a:lnSpc>
            </a:pPr>
            <a:r>
              <a:rPr lang="en-US" sz="2000" dirty="0" smtClean="0"/>
              <a:t>Problem: Approximately 1/3 of all Emergency Detentions brought to our facility are discharged within a few hours.</a:t>
            </a:r>
          </a:p>
          <a:p>
            <a:pPr>
              <a:lnSpc>
                <a:spcPct val="150000"/>
              </a:lnSpc>
            </a:pPr>
            <a:r>
              <a:rPr lang="en-US" sz="2000" dirty="0" smtClean="0"/>
              <a:t>Big </a:t>
            </a:r>
            <a:r>
              <a:rPr lang="en-US" sz="2000" dirty="0" smtClean="0">
                <a:solidFill>
                  <a:srgbClr val="FF0000"/>
                </a:solidFill>
              </a:rPr>
              <a:t>A</a:t>
            </a:r>
            <a:r>
              <a:rPr lang="en-US" sz="2000" dirty="0" smtClean="0"/>
              <a:t>: Reduce unnecessary emergency detentions in Psychiatric Crisis Services (our emergency room)</a:t>
            </a:r>
          </a:p>
          <a:p>
            <a:pPr>
              <a:lnSpc>
                <a:spcPct val="150000"/>
              </a:lnSpc>
            </a:pPr>
            <a:r>
              <a:rPr lang="en-US" sz="2000" dirty="0" smtClean="0"/>
              <a:t>Little </a:t>
            </a:r>
            <a:r>
              <a:rPr lang="en-US" sz="2000" dirty="0" smtClean="0">
                <a:solidFill>
                  <a:srgbClr val="FF0000"/>
                </a:solidFill>
              </a:rPr>
              <a:t>a</a:t>
            </a:r>
            <a:r>
              <a:rPr lang="en-US" sz="2000" dirty="0" smtClean="0"/>
              <a:t>: Reduce the number of ED’s from each police district, one at a time.</a:t>
            </a:r>
          </a:p>
          <a:p>
            <a:pPr>
              <a:lnSpc>
                <a:spcPct val="150000"/>
              </a:lnSpc>
            </a:pPr>
            <a:endParaRPr lang="en-US" sz="2000" dirty="0" smtClean="0"/>
          </a:p>
          <a:p>
            <a:pPr>
              <a:lnSpc>
                <a:spcPct val="150000"/>
              </a:lnSpc>
            </a:pPr>
            <a:endParaRPr lang="en-US" sz="1800" dirty="0"/>
          </a:p>
          <a:p>
            <a:endParaRPr lang="en-US" dirty="0"/>
          </a:p>
        </p:txBody>
      </p:sp>
    </p:spTree>
    <p:extLst>
      <p:ext uri="{BB962C8B-B14F-4D97-AF65-F5344CB8AC3E}">
        <p14:creationId xmlns:p14="http://schemas.microsoft.com/office/powerpoint/2010/main" val="26304936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p:txBody>
          <a:bodyPr>
            <a:normAutofit/>
          </a:bodyPr>
          <a:lstStyle/>
          <a:p>
            <a:r>
              <a:rPr lang="en-US" sz="2000" dirty="0" smtClean="0"/>
              <a:t>Target police district with training in hopes that we will receive fewer unnecessary ED’s in PCS.</a:t>
            </a:r>
          </a:p>
          <a:p>
            <a:endParaRPr lang="en-US" sz="2000" dirty="0" smtClean="0"/>
          </a:p>
          <a:p>
            <a:r>
              <a:rPr lang="en-US" sz="2000" dirty="0" smtClean="0"/>
              <a:t>Most ED’s come from Milwaukee PD’s District 5, so we have decided to target them for our pilot training.</a:t>
            </a:r>
            <a:endParaRPr lang="en-US" sz="2000" dirty="0"/>
          </a:p>
        </p:txBody>
      </p:sp>
      <p:pic>
        <p:nvPicPr>
          <p:cNvPr id="1026" name="Picture 2" descr="C:\Documents and Settings\matthewfortman\Local Settings\Temporary Internet Files\Content.IE5\85ZU1L3S\MC90043394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971800"/>
            <a:ext cx="170497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0671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7029619"/>
              </p:ext>
            </p:extLst>
          </p:nvPr>
        </p:nvGraphicFramePr>
        <p:xfrm>
          <a:off x="533400" y="1143000"/>
          <a:ext cx="4587875" cy="35798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1148183839"/>
              </p:ext>
            </p:extLst>
          </p:nvPr>
        </p:nvGraphicFramePr>
        <p:xfrm>
          <a:off x="5334000" y="1143000"/>
          <a:ext cx="3657600" cy="360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666255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 Results</a:t>
            </a:r>
            <a:endParaRPr lang="en-US" dirty="0"/>
          </a:p>
        </p:txBody>
      </p:sp>
      <p:graphicFrame>
        <p:nvGraphicFramePr>
          <p:cNvPr id="4" name="Content Placeholder 3" title="June"/>
          <p:cNvGraphicFramePr>
            <a:graphicFrameLocks noGrp="1"/>
          </p:cNvGraphicFramePr>
          <p:nvPr>
            <p:ph idx="1"/>
            <p:extLst>
              <p:ext uri="{D42A27DB-BD31-4B8C-83A1-F6EECF244321}">
                <p14:modId xmlns:p14="http://schemas.microsoft.com/office/powerpoint/2010/main" val="1512480633"/>
              </p:ext>
            </p:extLst>
          </p:nvPr>
        </p:nvGraphicFramePr>
        <p:xfrm>
          <a:off x="533400" y="1143000"/>
          <a:ext cx="4587875" cy="35798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2891737779"/>
              </p:ext>
            </p:extLst>
          </p:nvPr>
        </p:nvGraphicFramePr>
        <p:xfrm>
          <a:off x="5334000" y="1143000"/>
          <a:ext cx="3657600" cy="360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93684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9883565"/>
              </p:ext>
            </p:extLst>
          </p:nvPr>
        </p:nvGraphicFramePr>
        <p:xfrm>
          <a:off x="533400" y="1143000"/>
          <a:ext cx="4587875" cy="35798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2182135911"/>
              </p:ext>
            </p:extLst>
          </p:nvPr>
        </p:nvGraphicFramePr>
        <p:xfrm>
          <a:off x="5334000" y="1143000"/>
          <a:ext cx="3657600" cy="360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487956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The results show that the training was successful in reducing the number of ED’s from the targeted police district by 14% over the two week period. In June the number of ED’s from the targeted police district reduced another 10% following the intervention.  However, in July, the number of ED’s returned to the “prior to intervention” number of ED’s for the targeted police district.</a:t>
            </a:r>
          </a:p>
          <a:p>
            <a:endParaRPr lang="en-US" sz="2000" dirty="0"/>
          </a:p>
          <a:p>
            <a:r>
              <a:rPr lang="en-US" sz="2000" dirty="0" smtClean="0"/>
              <a:t>We have mixed results for the intervention.  Despite the number of ED’s in July being equal to the “prior to intervention” May results, there were also an additional 37 ED’s written by the districts in July compared to May.  The current plan is to complete repeat education with the current district to further reduce the number of emergency detentions.</a:t>
            </a:r>
          </a:p>
          <a:p>
            <a:endParaRPr lang="en-US" sz="2000" dirty="0"/>
          </a:p>
          <a:p>
            <a:endParaRPr lang="en-US" sz="2000" dirty="0" smtClean="0"/>
          </a:p>
          <a:p>
            <a:endParaRPr lang="en-US" sz="2000" dirty="0" smtClean="0"/>
          </a:p>
          <a:p>
            <a:endParaRPr lang="en-US" dirty="0"/>
          </a:p>
        </p:txBody>
      </p:sp>
    </p:spTree>
    <p:extLst>
      <p:ext uri="{BB962C8B-B14F-4D97-AF65-F5344CB8AC3E}">
        <p14:creationId xmlns:p14="http://schemas.microsoft.com/office/powerpoint/2010/main" val="3968262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a:bodyPr>
          <a:lstStyle/>
          <a:p>
            <a:r>
              <a:rPr lang="en-US" sz="2000" dirty="0" smtClean="0"/>
              <a:t>The training to reduce ED’s shows that educating police on the crisis mobile team, does in fact have an impact on reducing overall emergency detentions.  Continued or repeat education should further impact sustained </a:t>
            </a:r>
            <a:r>
              <a:rPr lang="en-US" sz="2000" smtClean="0"/>
              <a:t>intervention success.</a:t>
            </a:r>
            <a:endParaRPr lang="en-US" sz="2000" dirty="0" smtClean="0"/>
          </a:p>
          <a:p>
            <a:endParaRPr lang="en-US" sz="2000" dirty="0"/>
          </a:p>
          <a:p>
            <a:r>
              <a:rPr lang="en-US" sz="2000" dirty="0" smtClean="0"/>
              <a:t>If ED’s can be reduced across all districts, it has the potential to save the county millions of dollars over the next few years, and reduce the utilization of the more costly psychiatric crisis services emergency room.</a:t>
            </a:r>
            <a:endParaRPr lang="en-US" sz="2000" dirty="0"/>
          </a:p>
        </p:txBody>
      </p:sp>
    </p:spTree>
    <p:extLst>
      <p:ext uri="{BB962C8B-B14F-4D97-AF65-F5344CB8AC3E}">
        <p14:creationId xmlns:p14="http://schemas.microsoft.com/office/powerpoint/2010/main" val="26190957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515</Words>
  <Application>Microsoft Macintosh PowerPoint</Application>
  <PresentationFormat>On-screen Show (4:3)</PresentationFormat>
  <Paragraphs>45</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Apex</vt:lpstr>
      <vt:lpstr>Angles</vt:lpstr>
      <vt:lpstr>NIATx Change Project 5x5 presentation</vt:lpstr>
      <vt:lpstr>AIM</vt:lpstr>
      <vt:lpstr>CHANGE</vt:lpstr>
      <vt:lpstr>MAY - Results</vt:lpstr>
      <vt:lpstr>June - Results</vt:lpstr>
      <vt:lpstr>July - Results</vt:lpstr>
      <vt:lpstr>Next Steps</vt:lpstr>
      <vt:lpstr>Impact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hmkahle</dc:creator>
  <cp:lastModifiedBy>Dave Gustafson</cp:lastModifiedBy>
  <cp:revision>5</cp:revision>
  <dcterms:created xsi:type="dcterms:W3CDTF">2013-12-19T16:10:00Z</dcterms:created>
  <dcterms:modified xsi:type="dcterms:W3CDTF">2013-12-20T19:14:18Z</dcterms:modified>
</cp:coreProperties>
</file>