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05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FA434-D87E-47FB-A4F8-9B30DFE2378E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7FBDC-2A58-4D50-91F6-FE3C59810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8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8969" indent="-280372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491" indent="-224298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087" indent="-224298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684" indent="-224298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281" indent="-22429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5877" indent="-22429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474" indent="-22429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070" indent="-22429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A9E3518-2674-4DFC-B5C1-1C34D9A536E1}" type="slidenum">
              <a:rPr lang="en-US" altLang="en-US" sz="1100">
                <a:solidFill>
                  <a:prstClr val="black"/>
                </a:solidFill>
              </a:rPr>
              <a:pPr/>
              <a:t>6</a:t>
            </a:fld>
            <a:endParaRPr lang="en-US" altLang="en-US" sz="11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181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74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E5F7-67B1-4E20-AD71-D9795DBD43F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301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349FC-CB87-4119-86E5-10C66A21F3D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572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A16BD-8A38-4551-A948-807DD32576C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3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C041C-6483-4AEB-A308-61F5C682DE3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54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D8ECA-D513-496F-B410-0FD16B6B343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316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A95E1-863E-45BD-B9ED-4A10062EFC8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46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B17E7-627A-44F6-9919-74E3787A152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73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E6EE3-4695-4C30-8E6A-C62038ED7DC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4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92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B546F-211A-4CEF-B747-0EFFC729BE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18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21EAC-28B1-434D-96FA-35EA38FB065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112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43B14-2720-406E-8194-6687ADBE4AC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9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5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1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0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12/20/13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1118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257"/>
            <a:ext cx="7772400" cy="114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0857"/>
            <a:ext cx="7772400" cy="411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743"/>
            <a:ext cx="1905000" cy="45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743"/>
            <a:ext cx="2895600" cy="45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743"/>
            <a:ext cx="1905000" cy="45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5E29A07-A542-46C6-A9C3-5A296F0A8D3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9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NorthCentralHC-Logo-Fnl-T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1066972"/>
            <a:ext cx="5487987" cy="182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4190570"/>
            <a:ext cx="9144000" cy="2667430"/>
          </a:xfrm>
          <a:prstGeom prst="rect">
            <a:avLst/>
          </a:prstGeom>
          <a:solidFill>
            <a:srgbClr val="DBEC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3657086"/>
            <a:ext cx="9144000" cy="457715"/>
          </a:xfrm>
          <a:prstGeom prst="rect">
            <a:avLst/>
          </a:prstGeom>
          <a:solidFill>
            <a:srgbClr val="5F6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420025" y="3657086"/>
            <a:ext cx="84563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smtClean="0">
                <a:solidFill>
                  <a:srgbClr val="FFFFFF"/>
                </a:solidFill>
              </a:rPr>
              <a:t>Hospital Follow-Up Care: Reducing No-Shows – NIATx Project 2013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054" name="Rectangle 25"/>
          <p:cNvSpPr>
            <a:spLocks noChangeArrowheads="1"/>
          </p:cNvSpPr>
          <p:nvPr/>
        </p:nvSpPr>
        <p:spPr bwMode="auto">
          <a:xfrm>
            <a:off x="3175" y="4114800"/>
            <a:ext cx="9144000" cy="55668"/>
          </a:xfrm>
          <a:prstGeom prst="rect">
            <a:avLst/>
          </a:prstGeom>
          <a:solidFill>
            <a:srgbClr val="8ABF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2055" name="Rectangle 27"/>
          <p:cNvSpPr>
            <a:spLocks noChangeArrowheads="1"/>
          </p:cNvSpPr>
          <p:nvPr/>
        </p:nvSpPr>
        <p:spPr bwMode="auto">
          <a:xfrm>
            <a:off x="0" y="6704912"/>
            <a:ext cx="9144000" cy="55668"/>
          </a:xfrm>
          <a:prstGeom prst="rect">
            <a:avLst/>
          </a:prstGeom>
          <a:solidFill>
            <a:srgbClr val="8ABF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0" y="6782229"/>
            <a:ext cx="9144000" cy="75771"/>
          </a:xfrm>
          <a:prstGeom prst="rect">
            <a:avLst/>
          </a:prstGeom>
          <a:solidFill>
            <a:srgbClr val="5F6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2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nchc_logo_ghos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6" y="1905086"/>
            <a:ext cx="8721725" cy="279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NorthCentralHC-Logo-Fnl-T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6800"/>
            <a:ext cx="2363788" cy="78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704912"/>
            <a:ext cx="9144000" cy="55668"/>
          </a:xfrm>
          <a:prstGeom prst="rect">
            <a:avLst/>
          </a:prstGeom>
          <a:solidFill>
            <a:srgbClr val="8ABF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6782229"/>
            <a:ext cx="9144000" cy="75771"/>
          </a:xfrm>
          <a:prstGeom prst="rect">
            <a:avLst/>
          </a:prstGeom>
          <a:solidFill>
            <a:srgbClr val="5F6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0" y="681935"/>
            <a:ext cx="9144000" cy="18556"/>
          </a:xfrm>
          <a:prstGeom prst="rect">
            <a:avLst/>
          </a:prstGeom>
          <a:solidFill>
            <a:srgbClr val="DBEC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5257800" y="153089"/>
            <a:ext cx="3657600" cy="24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smtClean="0">
                <a:solidFill>
                  <a:srgbClr val="5F6062"/>
                </a:solidFill>
              </a:rPr>
              <a:t>North Central Health Care   |  NIATx Project 2013</a:t>
            </a:r>
          </a:p>
        </p:txBody>
      </p:sp>
      <p:sp>
        <p:nvSpPr>
          <p:cNvPr id="3080" name="TextBox 5"/>
          <p:cNvSpPr txBox="1">
            <a:spLocks noChangeArrowheads="1"/>
          </p:cNvSpPr>
          <p:nvPr/>
        </p:nvSpPr>
        <p:spPr bwMode="auto">
          <a:xfrm>
            <a:off x="685800" y="1127280"/>
            <a:ext cx="777240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3600" b="1" u="sng" smtClean="0">
                <a:solidFill>
                  <a:srgbClr val="8ABFE8"/>
                </a:solidFill>
              </a:rPr>
              <a:t>Big AIM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smtClean="0">
                <a:solidFill>
                  <a:srgbClr val="000000"/>
                </a:solidFill>
              </a:rPr>
              <a:t>Decrease Inpatient Behavioral Health </a:t>
            </a:r>
            <a:br>
              <a:rPr lang="en-US" altLang="en-US" sz="2800" b="1" smtClean="0">
                <a:solidFill>
                  <a:srgbClr val="000000"/>
                </a:solidFill>
              </a:rPr>
            </a:br>
            <a:r>
              <a:rPr lang="en-US" altLang="en-US" sz="2800" b="1" smtClean="0">
                <a:solidFill>
                  <a:srgbClr val="000000"/>
                </a:solidFill>
              </a:rPr>
              <a:t>30-day Hospital readmission rate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3600" b="1" u="sng" smtClean="0">
                <a:solidFill>
                  <a:srgbClr val="8ABFE8"/>
                </a:solidFill>
              </a:rPr>
              <a:t>Small AIM</a:t>
            </a:r>
          </a:p>
          <a:p>
            <a:pPr algn="ctr" eaLnBrk="0" fontAlgn="base" hangingPunc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800" b="1" smtClean="0">
                <a:solidFill>
                  <a:srgbClr val="000000"/>
                </a:solidFill>
              </a:rPr>
              <a:t>Reduce no-shows for post-hospital </a:t>
            </a:r>
            <a:br>
              <a:rPr lang="en-US" altLang="en-US" sz="2800" b="1" smtClean="0">
                <a:solidFill>
                  <a:srgbClr val="000000"/>
                </a:solidFill>
              </a:rPr>
            </a:br>
            <a:r>
              <a:rPr lang="en-US" altLang="en-US" sz="2800" b="1" smtClean="0">
                <a:solidFill>
                  <a:srgbClr val="000000"/>
                </a:solidFill>
              </a:rPr>
              <a:t>appointments to Outpatient Services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smtClean="0">
                <a:solidFill>
                  <a:srgbClr val="000000"/>
                </a:solidFill>
              </a:rPr>
              <a:t>(Psychiatry Services, AODA Day Treatment,</a:t>
            </a:r>
            <a:br>
              <a:rPr lang="en-US" altLang="en-US" sz="2000" smtClean="0">
                <a:solidFill>
                  <a:srgbClr val="000000"/>
                </a:solidFill>
              </a:rPr>
            </a:br>
            <a:r>
              <a:rPr lang="en-US" altLang="en-US" sz="2000" smtClean="0">
                <a:solidFill>
                  <a:srgbClr val="000000"/>
                </a:solidFill>
              </a:rPr>
              <a:t> and Mental Health/AODA Therapy)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533400" y="88143"/>
            <a:ext cx="6324600" cy="58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smtClean="0">
                <a:solidFill>
                  <a:srgbClr val="8ABFE8"/>
                </a:solidFill>
              </a:rPr>
              <a:t>Project Aims</a:t>
            </a:r>
          </a:p>
        </p:txBody>
      </p:sp>
    </p:spTree>
    <p:extLst>
      <p:ext uri="{BB962C8B-B14F-4D97-AF65-F5344CB8AC3E}">
        <p14:creationId xmlns:p14="http://schemas.microsoft.com/office/powerpoint/2010/main" val="417170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 descr="nchc_logo_ghos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6" y="1905086"/>
            <a:ext cx="8721725" cy="279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" descr="NorthCentralHC-Logo-Fnl-T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6800"/>
            <a:ext cx="2363788" cy="78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704912"/>
            <a:ext cx="9144000" cy="55668"/>
          </a:xfrm>
          <a:prstGeom prst="rect">
            <a:avLst/>
          </a:prstGeom>
          <a:solidFill>
            <a:srgbClr val="8ABF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6782229"/>
            <a:ext cx="9144000" cy="75771"/>
          </a:xfrm>
          <a:prstGeom prst="rect">
            <a:avLst/>
          </a:prstGeom>
          <a:solidFill>
            <a:srgbClr val="5F6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3400" y="88143"/>
            <a:ext cx="6324600" cy="58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smtClean="0">
                <a:solidFill>
                  <a:srgbClr val="8ABFE8"/>
                </a:solidFill>
              </a:rPr>
              <a:t>Changes (Do)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98488" y="1053056"/>
            <a:ext cx="8316912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smtClean="0">
                <a:solidFill>
                  <a:srgbClr val="5F6062"/>
                </a:solidFill>
              </a:rPr>
              <a:t>Identified one element of the “Warm Hand-off”– </a:t>
            </a:r>
            <a:br>
              <a:rPr lang="en-US" altLang="en-US" sz="2400" smtClean="0">
                <a:solidFill>
                  <a:srgbClr val="5F6062"/>
                </a:solidFill>
              </a:rPr>
            </a:br>
            <a:r>
              <a:rPr lang="en-US" altLang="en-US" sz="2400" smtClean="0">
                <a:solidFill>
                  <a:srgbClr val="5F6062"/>
                </a:solidFill>
              </a:rPr>
              <a:t>familiarity of location for post-hospital services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smtClean="0">
                <a:solidFill>
                  <a:srgbClr val="5F6062"/>
                </a:solidFill>
              </a:rPr>
              <a:t>Determine location of focus </a:t>
            </a:r>
            <a:r>
              <a:rPr lang="en-US" altLang="en-US" sz="1600" smtClean="0">
                <a:solidFill>
                  <a:srgbClr val="5F6062"/>
                </a:solidFill>
              </a:rPr>
              <a:t>(Wausau, Merrill/Tomahawk, or Antigo)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smtClean="0">
                <a:solidFill>
                  <a:srgbClr val="5F6062"/>
                </a:solidFill>
              </a:rPr>
              <a:t>Educate Inpatient staff on the </a:t>
            </a:r>
            <a:br>
              <a:rPr lang="en-US" altLang="en-US" sz="2400" smtClean="0">
                <a:solidFill>
                  <a:srgbClr val="5F6062"/>
                </a:solidFill>
              </a:rPr>
            </a:br>
            <a:r>
              <a:rPr lang="en-US" altLang="en-US" sz="2400" smtClean="0">
                <a:solidFill>
                  <a:srgbClr val="5F6062"/>
                </a:solidFill>
              </a:rPr>
              <a:t>“</a:t>
            </a:r>
            <a:r>
              <a:rPr lang="en-US" altLang="ja-JP" sz="2400" smtClean="0">
                <a:solidFill>
                  <a:srgbClr val="5F6062"/>
                </a:solidFill>
              </a:rPr>
              <a:t>Warm Hand-off</a:t>
            </a:r>
            <a:r>
              <a:rPr lang="en-US" altLang="en-US" sz="2400" smtClean="0">
                <a:solidFill>
                  <a:srgbClr val="5F6062"/>
                </a:solidFill>
              </a:rPr>
              <a:t>”</a:t>
            </a:r>
            <a:r>
              <a:rPr lang="en-US" altLang="ja-JP" sz="2400" smtClean="0">
                <a:solidFill>
                  <a:srgbClr val="5F6062"/>
                </a:solidFill>
              </a:rPr>
              <a:t> process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smtClean="0">
                <a:solidFill>
                  <a:srgbClr val="5F6062"/>
                </a:solidFill>
              </a:rPr>
              <a:t>Track number of </a:t>
            </a:r>
            <a:br>
              <a:rPr lang="en-US" altLang="en-US" sz="2400" smtClean="0">
                <a:solidFill>
                  <a:srgbClr val="5F6062"/>
                </a:solidFill>
              </a:rPr>
            </a:br>
            <a:r>
              <a:rPr lang="en-US" altLang="en-US" sz="2400" smtClean="0">
                <a:solidFill>
                  <a:srgbClr val="5F6062"/>
                </a:solidFill>
              </a:rPr>
              <a:t>post-hospital appointments </a:t>
            </a:r>
            <a:br>
              <a:rPr lang="en-US" altLang="en-US" sz="2400" smtClean="0">
                <a:solidFill>
                  <a:srgbClr val="5F6062"/>
                </a:solidFill>
              </a:rPr>
            </a:br>
            <a:r>
              <a:rPr lang="en-US" altLang="en-US" sz="2400" smtClean="0">
                <a:solidFill>
                  <a:srgbClr val="5F6062"/>
                </a:solidFill>
              </a:rPr>
              <a:t>to Outpatient Services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smtClean="0">
                <a:solidFill>
                  <a:srgbClr val="5F6062"/>
                </a:solidFill>
              </a:rPr>
              <a:t>Track the no-show rate of post-hospital </a:t>
            </a:r>
            <a:br>
              <a:rPr lang="en-US" altLang="en-US" sz="2400" smtClean="0">
                <a:solidFill>
                  <a:srgbClr val="5F6062"/>
                </a:solidFill>
              </a:rPr>
            </a:br>
            <a:r>
              <a:rPr lang="en-US" altLang="en-US" sz="2400" smtClean="0">
                <a:solidFill>
                  <a:srgbClr val="5F6062"/>
                </a:solidFill>
              </a:rPr>
              <a:t>appointments to Outpatient Services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1800" smtClean="0">
              <a:solidFill>
                <a:srgbClr val="5F6062"/>
              </a:solidFill>
            </a:endParaRP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5257800" y="153089"/>
            <a:ext cx="3657600" cy="24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smtClean="0">
                <a:solidFill>
                  <a:srgbClr val="5F6062"/>
                </a:solidFill>
              </a:rPr>
              <a:t>North Central Health Care   |  NIATx Project 2013</a:t>
            </a:r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0" y="681935"/>
            <a:ext cx="9144000" cy="18556"/>
          </a:xfrm>
          <a:prstGeom prst="rect">
            <a:avLst/>
          </a:prstGeom>
          <a:solidFill>
            <a:srgbClr val="DBEC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pic>
        <p:nvPicPr>
          <p:cNvPr id="4106" name="Picture 1" descr="IMG_012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3" t="6506" r="4106" b="8804"/>
          <a:stretch>
            <a:fillRect/>
          </a:stretch>
        </p:blipFill>
        <p:spPr bwMode="auto">
          <a:xfrm>
            <a:off x="5181603" y="2760210"/>
            <a:ext cx="3590925" cy="240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482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 descr="nchc_logo_ghos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6" y="1905086"/>
            <a:ext cx="8721725" cy="279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" descr="NorthCentralHC-Logo-Fnl-T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6800"/>
            <a:ext cx="2363788" cy="78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704912"/>
            <a:ext cx="9144000" cy="55668"/>
          </a:xfrm>
          <a:prstGeom prst="rect">
            <a:avLst/>
          </a:prstGeom>
          <a:solidFill>
            <a:srgbClr val="8ABF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6782229"/>
            <a:ext cx="9144000" cy="75771"/>
          </a:xfrm>
          <a:prstGeom prst="rect">
            <a:avLst/>
          </a:prstGeom>
          <a:solidFill>
            <a:srgbClr val="5F6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88143"/>
            <a:ext cx="6096000" cy="58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smtClean="0">
                <a:solidFill>
                  <a:srgbClr val="8ABFE8"/>
                </a:solidFill>
              </a:rPr>
              <a:t>Results (Study)</a:t>
            </a:r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0" y="681935"/>
            <a:ext cx="9144000" cy="18556"/>
          </a:xfrm>
          <a:prstGeom prst="rect">
            <a:avLst/>
          </a:prstGeom>
          <a:solidFill>
            <a:srgbClr val="DBEC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5257800" y="153089"/>
            <a:ext cx="3657600" cy="24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smtClean="0">
                <a:solidFill>
                  <a:srgbClr val="5F6062"/>
                </a:solidFill>
              </a:rPr>
              <a:t>North Central Health Care   |  NIATx Project 2013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98488" y="1053055"/>
            <a:ext cx="8316912" cy="552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rgbClr val="5F6062"/>
                </a:solidFill>
                <a:cs typeface="ＭＳ Ｐゴシック" charset="0"/>
              </a:rPr>
              <a:t>BIG AIM: </a:t>
            </a:r>
            <a:r>
              <a:rPr lang="en-US" sz="2000" b="0" dirty="0" smtClean="0">
                <a:solidFill>
                  <a:srgbClr val="5F6062"/>
                </a:solidFill>
                <a:cs typeface="ＭＳ Ｐゴシック" charset="0"/>
              </a:rPr>
              <a:t>Re-admissions (</a:t>
            </a:r>
            <a:r>
              <a:rPr lang="en-US" sz="2000" b="0" dirty="0">
                <a:solidFill>
                  <a:srgbClr val="5F6062"/>
                </a:solidFill>
                <a:cs typeface="ＭＳ Ｐゴシック" charset="0"/>
              </a:rPr>
              <a:t>30-day </a:t>
            </a:r>
            <a:r>
              <a:rPr lang="en-US" sz="2000" b="0" dirty="0" smtClean="0">
                <a:solidFill>
                  <a:srgbClr val="5F6062"/>
                </a:solidFill>
                <a:cs typeface="ＭＳ Ｐゴシック" charset="0"/>
              </a:rPr>
              <a:t>re-admission </a:t>
            </a:r>
            <a:r>
              <a:rPr lang="en-US" sz="2000" b="0" dirty="0">
                <a:solidFill>
                  <a:srgbClr val="5F6062"/>
                </a:solidFill>
                <a:cs typeface="ＭＳ Ｐゴシック" charset="0"/>
              </a:rPr>
              <a:t>rate) </a:t>
            </a:r>
            <a:r>
              <a:rPr lang="en-US" sz="2000" b="0" dirty="0" smtClean="0">
                <a:solidFill>
                  <a:srgbClr val="5F6062"/>
                </a:solidFill>
                <a:cs typeface="ＭＳ Ｐゴシック" charset="0"/>
              </a:rPr>
              <a:t/>
            </a:r>
            <a:br>
              <a:rPr lang="en-US" sz="2000" b="0" dirty="0" smtClean="0">
                <a:solidFill>
                  <a:srgbClr val="5F6062"/>
                </a:solidFill>
                <a:cs typeface="ＭＳ Ｐゴシック" charset="0"/>
              </a:rPr>
            </a:br>
            <a:r>
              <a:rPr lang="en-US" sz="2000" b="0" dirty="0" smtClean="0">
                <a:solidFill>
                  <a:srgbClr val="5F6062"/>
                </a:solidFill>
                <a:cs typeface="ＭＳ Ｐゴシック" charset="0"/>
              </a:rPr>
              <a:t>have increased. </a:t>
            </a:r>
            <a:endParaRPr lang="en-US" sz="2000" b="0" dirty="0">
              <a:solidFill>
                <a:srgbClr val="5F6062"/>
              </a:solidFill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0" dirty="0" smtClean="0">
                <a:solidFill>
                  <a:srgbClr val="5F6062"/>
                </a:solidFill>
                <a:cs typeface="ＭＳ Ｐゴシック" charset="0"/>
              </a:rPr>
              <a:t>		Benchmark </a:t>
            </a:r>
            <a:r>
              <a:rPr lang="en-US" b="0" dirty="0">
                <a:solidFill>
                  <a:srgbClr val="5F6062"/>
                </a:solidFill>
                <a:cs typeface="ＭＳ Ｐゴシック" charset="0"/>
              </a:rPr>
              <a:t>= 4.8%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defRPr/>
            </a:pPr>
            <a:r>
              <a:rPr lang="en-US" b="0" dirty="0" smtClean="0">
                <a:solidFill>
                  <a:srgbClr val="FF0000"/>
                </a:solidFill>
                <a:cs typeface="ＭＳ Ｐゴシック" charset="0"/>
              </a:rPr>
              <a:t>		</a:t>
            </a:r>
            <a:r>
              <a:rPr lang="en-US" b="0" dirty="0" smtClean="0">
                <a:solidFill>
                  <a:srgbClr val="5F6062"/>
                </a:solidFill>
                <a:cs typeface="ＭＳ Ｐゴシック" charset="0"/>
              </a:rPr>
              <a:t>Warm Hand-off </a:t>
            </a:r>
            <a:r>
              <a:rPr lang="en-US" b="0" dirty="0">
                <a:solidFill>
                  <a:srgbClr val="5F6062"/>
                </a:solidFill>
                <a:cs typeface="ＭＳ Ｐゴシック" charset="0"/>
              </a:rPr>
              <a:t>= </a:t>
            </a:r>
            <a:r>
              <a:rPr lang="en-US" b="0" dirty="0" smtClean="0">
                <a:solidFill>
                  <a:srgbClr val="5F6062"/>
                </a:solidFill>
                <a:cs typeface="ＭＳ Ｐゴシック" charset="0"/>
              </a:rPr>
              <a:t>9.1%</a:t>
            </a:r>
            <a:endParaRPr lang="en-US" b="0" dirty="0">
              <a:solidFill>
                <a:srgbClr val="5F6062"/>
              </a:solidFill>
              <a:cs typeface="ＭＳ Ｐゴシック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SMALL AIM: No show rate for </a:t>
            </a:r>
            <a:b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</a:br>
            <a: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post-hospital outpatient appointments.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0" dirty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	</a:t>
            </a:r>
            <a: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	 </a:t>
            </a:r>
            <a:r>
              <a:rPr lang="en-US" b="0" dirty="0" smtClean="0">
                <a:solidFill>
                  <a:srgbClr val="5F6062"/>
                </a:solidFill>
                <a:cs typeface="ＭＳ Ｐゴシック" charset="0"/>
              </a:rPr>
              <a:t>Benchmark </a:t>
            </a:r>
            <a:r>
              <a:rPr lang="en-US" b="0" dirty="0">
                <a:solidFill>
                  <a:srgbClr val="5F6062"/>
                </a:solidFill>
                <a:cs typeface="ＭＳ Ｐゴシック" charset="0"/>
              </a:rPr>
              <a:t>= </a:t>
            </a:r>
            <a:r>
              <a:rPr lang="en-US" b="0" dirty="0" smtClean="0">
                <a:solidFill>
                  <a:srgbClr val="5F6062"/>
                </a:solidFill>
                <a:cs typeface="ＭＳ Ｐゴシック" charset="0"/>
              </a:rPr>
              <a:t>57%</a:t>
            </a:r>
            <a:endParaRPr lang="en-US" b="0" dirty="0">
              <a:solidFill>
                <a:srgbClr val="5F6062"/>
              </a:solidFill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defRPr/>
            </a:pPr>
            <a:r>
              <a:rPr lang="en-US" b="0" dirty="0">
                <a:solidFill>
                  <a:srgbClr val="FF0000"/>
                </a:solidFill>
                <a:cs typeface="ＭＳ Ｐゴシック" charset="0"/>
              </a:rPr>
              <a:t>		</a:t>
            </a:r>
            <a:r>
              <a:rPr lang="en-US" b="0" dirty="0" smtClean="0">
                <a:solidFill>
                  <a:srgbClr val="FF0000"/>
                </a:solidFill>
                <a:cs typeface="ＭＳ Ｐゴシック" charset="0"/>
              </a:rPr>
              <a:t> </a:t>
            </a:r>
            <a:r>
              <a:rPr lang="en-US" b="0" dirty="0" smtClean="0">
                <a:solidFill>
                  <a:srgbClr val="5F6062"/>
                </a:solidFill>
                <a:cs typeface="ＭＳ Ｐゴシック" charset="0"/>
              </a:rPr>
              <a:t>Warm </a:t>
            </a:r>
            <a:r>
              <a:rPr lang="en-US" b="0" dirty="0">
                <a:solidFill>
                  <a:srgbClr val="5F6062"/>
                </a:solidFill>
                <a:cs typeface="ＭＳ Ｐゴシック" charset="0"/>
              </a:rPr>
              <a:t>Hand-off = </a:t>
            </a:r>
            <a:r>
              <a:rPr lang="en-US" b="0" dirty="0" smtClean="0">
                <a:solidFill>
                  <a:srgbClr val="5F6062"/>
                </a:solidFill>
                <a:cs typeface="ＭＳ Ｐゴシック" charset="0"/>
              </a:rPr>
              <a:t>36%</a:t>
            </a:r>
            <a:endParaRPr lang="en-US" b="0" dirty="0">
              <a:solidFill>
                <a:srgbClr val="5F6062"/>
              </a:solidFill>
              <a:ea typeface="ＭＳ Ｐゴシック" pitchFamily="34" charset="-128"/>
              <a:cs typeface="ＭＳ Ｐゴシック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ts val="180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Ongoing </a:t>
            </a:r>
            <a:r>
              <a:rPr lang="en-US" b="0" dirty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tracking of </a:t>
            </a:r>
            <a: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number </a:t>
            </a:r>
            <a:b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</a:br>
            <a: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of </a:t>
            </a:r>
            <a:r>
              <a:rPr lang="en-US" b="0" dirty="0" smtClean="0">
                <a:solidFill>
                  <a:srgbClr val="5F6062"/>
                </a:solidFill>
                <a:cs typeface="ＭＳ Ｐゴシック" charset="0"/>
              </a:rPr>
              <a:t>post-hospital </a:t>
            </a:r>
            <a:r>
              <a:rPr lang="en-US" b="0" dirty="0">
                <a:solidFill>
                  <a:srgbClr val="5F6062"/>
                </a:solidFill>
                <a:cs typeface="ＭＳ Ｐゴシック" charset="0"/>
              </a:rPr>
              <a:t>appointments </a:t>
            </a:r>
            <a:r>
              <a:rPr lang="en-US" b="0" dirty="0" smtClean="0">
                <a:solidFill>
                  <a:srgbClr val="5F6062"/>
                </a:solidFill>
                <a:cs typeface="ＭＳ Ｐゴシック" charset="0"/>
              </a:rPr>
              <a:t/>
            </a:r>
            <a:br>
              <a:rPr lang="en-US" b="0" dirty="0" smtClean="0">
                <a:solidFill>
                  <a:srgbClr val="5F6062"/>
                </a:solidFill>
                <a:cs typeface="ＭＳ Ｐゴシック" charset="0"/>
              </a:rPr>
            </a:br>
            <a: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scheduled </a:t>
            </a:r>
            <a:r>
              <a:rPr lang="en-US" b="0" dirty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at Outpatient Services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charset="2"/>
              <a:buChar char="§"/>
              <a:defRPr/>
            </a:pPr>
            <a: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Ongoing </a:t>
            </a:r>
            <a:r>
              <a:rPr lang="en-US" b="0" dirty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tracking of n</a:t>
            </a:r>
            <a: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o-show </a:t>
            </a:r>
            <a:r>
              <a:rPr lang="en-US" b="0" dirty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rate </a:t>
            </a:r>
            <a: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/>
            </a:r>
            <a:b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</a:br>
            <a:r>
              <a:rPr lang="en-US" b="0" dirty="0" smtClean="0">
                <a:solidFill>
                  <a:srgbClr val="5F6062"/>
                </a:solidFill>
                <a:ea typeface="ＭＳ Ｐゴシック" pitchFamily="34" charset="-128"/>
                <a:cs typeface="ＭＳ Ｐゴシック" charset="0"/>
              </a:rPr>
              <a:t>of </a:t>
            </a:r>
            <a:r>
              <a:rPr lang="en-US" b="0" dirty="0" smtClean="0">
                <a:solidFill>
                  <a:srgbClr val="5F6062"/>
                </a:solidFill>
                <a:cs typeface="ＭＳ Ｐゴシック" charset="0"/>
              </a:rPr>
              <a:t>post-hospital </a:t>
            </a:r>
            <a:r>
              <a:rPr lang="en-US" b="0" dirty="0">
                <a:solidFill>
                  <a:srgbClr val="5F6062"/>
                </a:solidFill>
                <a:cs typeface="ＭＳ Ｐゴシック" charset="0"/>
              </a:rPr>
              <a:t>appointments</a:t>
            </a:r>
            <a:endParaRPr lang="en-US" b="0" dirty="0">
              <a:solidFill>
                <a:srgbClr val="5F6062"/>
              </a:solidFill>
              <a:ea typeface="ＭＳ Ｐゴシック" pitchFamily="34" charset="-128"/>
              <a:cs typeface="ＭＳ Ｐゴシック" charset="0"/>
            </a:endParaRPr>
          </a:p>
        </p:txBody>
      </p:sp>
      <p:pic>
        <p:nvPicPr>
          <p:cNvPr id="5130" name="Picture 1" descr="iStock_000014784379XLarge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3" y="2017969"/>
            <a:ext cx="3749675" cy="393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12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 descr="nchc_logo_ghos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6" y="1905086"/>
            <a:ext cx="8721725" cy="279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NorthCentralHC-Logo-Fnl-T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6800"/>
            <a:ext cx="2363788" cy="78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704912"/>
            <a:ext cx="9144000" cy="55668"/>
          </a:xfrm>
          <a:prstGeom prst="rect">
            <a:avLst/>
          </a:prstGeom>
          <a:solidFill>
            <a:srgbClr val="8ABF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6782229"/>
            <a:ext cx="9144000" cy="75771"/>
          </a:xfrm>
          <a:prstGeom prst="rect">
            <a:avLst/>
          </a:prstGeom>
          <a:solidFill>
            <a:srgbClr val="5F6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3400" y="88142"/>
            <a:ext cx="3429000" cy="581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smtClean="0">
                <a:solidFill>
                  <a:srgbClr val="8ABFE8"/>
                </a:solidFill>
              </a:rPr>
              <a:t>Next Steps (Act)</a:t>
            </a: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5257800" y="153089"/>
            <a:ext cx="3657600" cy="24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smtClean="0">
                <a:solidFill>
                  <a:srgbClr val="5F6062"/>
                </a:solidFill>
              </a:rPr>
              <a:t>North Central Health Care   |  NIATx Project 2013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609601" y="1053056"/>
            <a:ext cx="8316913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4000" b="1" smtClean="0">
                <a:solidFill>
                  <a:srgbClr val="5F6062"/>
                </a:solidFill>
              </a:rPr>
              <a:t>ADAPT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smtClean="0">
                <a:solidFill>
                  <a:srgbClr val="5F6062"/>
                </a:solidFill>
                <a:cs typeface="Arial" charset="0"/>
              </a:rPr>
              <a:t>Schedule hospital discharge </a:t>
            </a:r>
            <a:br>
              <a:rPr lang="en-US" altLang="en-US" sz="2400" smtClean="0">
                <a:solidFill>
                  <a:srgbClr val="5F6062"/>
                </a:solidFill>
                <a:cs typeface="Arial" charset="0"/>
              </a:rPr>
            </a:br>
            <a:r>
              <a:rPr lang="en-US" altLang="en-US" sz="2400" smtClean="0">
                <a:solidFill>
                  <a:srgbClr val="5F6062"/>
                </a:solidFill>
                <a:cs typeface="Arial" charset="0"/>
              </a:rPr>
              <a:t>appointments with </a:t>
            </a:r>
            <a:br>
              <a:rPr lang="en-US" altLang="en-US" sz="2400" smtClean="0">
                <a:solidFill>
                  <a:srgbClr val="5F6062"/>
                </a:solidFill>
                <a:cs typeface="Arial" charset="0"/>
              </a:rPr>
            </a:br>
            <a:r>
              <a:rPr lang="en-US" altLang="en-US" sz="2400" smtClean="0">
                <a:solidFill>
                  <a:srgbClr val="5F6062"/>
                </a:solidFill>
                <a:cs typeface="Arial" charset="0"/>
              </a:rPr>
              <a:t>client’s consent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smtClean="0">
              <a:solidFill>
                <a:srgbClr val="5F6062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smtClean="0">
                <a:solidFill>
                  <a:srgbClr val="5F6062"/>
                </a:solidFill>
                <a:cs typeface="Arial" charset="0"/>
              </a:rPr>
              <a:t>Provide options to clients </a:t>
            </a:r>
            <a:br>
              <a:rPr lang="en-US" altLang="en-US" sz="2400" smtClean="0">
                <a:solidFill>
                  <a:srgbClr val="5F6062"/>
                </a:solidFill>
                <a:cs typeface="Arial" charset="0"/>
              </a:rPr>
            </a:br>
            <a:r>
              <a:rPr lang="en-US" altLang="en-US" sz="2400" smtClean="0">
                <a:solidFill>
                  <a:srgbClr val="5F6062"/>
                </a:solidFill>
                <a:cs typeface="Arial" charset="0"/>
              </a:rPr>
              <a:t>who decline scheduling of a </a:t>
            </a:r>
            <a:br>
              <a:rPr lang="en-US" altLang="en-US" sz="2400" smtClean="0">
                <a:solidFill>
                  <a:srgbClr val="5F6062"/>
                </a:solidFill>
                <a:cs typeface="Arial" charset="0"/>
              </a:rPr>
            </a:br>
            <a:r>
              <a:rPr lang="en-US" altLang="en-US" sz="2400" smtClean="0">
                <a:solidFill>
                  <a:srgbClr val="5F6062"/>
                </a:solidFill>
                <a:cs typeface="Arial" charset="0"/>
              </a:rPr>
              <a:t>post-hospital appointment with Outpatient Services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smtClean="0">
              <a:solidFill>
                <a:srgbClr val="5F6062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smtClean="0">
                <a:solidFill>
                  <a:srgbClr val="5F6062"/>
                </a:solidFill>
                <a:cs typeface="Arial" charset="0"/>
              </a:rPr>
              <a:t>Consider barriers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smtClean="0">
              <a:solidFill>
                <a:srgbClr val="5F6062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smtClean="0">
                <a:solidFill>
                  <a:srgbClr val="5F6062"/>
                </a:solidFill>
                <a:cs typeface="Arial" charset="0"/>
              </a:rPr>
              <a:t>Identify reasons for client no-shows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smtClean="0">
              <a:solidFill>
                <a:srgbClr val="5F6062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smtClean="0">
              <a:solidFill>
                <a:srgbClr val="5F6062"/>
              </a:solidFill>
              <a:cs typeface="Arial" charset="0"/>
            </a:endParaRPr>
          </a:p>
        </p:txBody>
      </p:sp>
      <p:pic>
        <p:nvPicPr>
          <p:cNvPr id="2" name="Picture 1" descr="mmw-calendar-12281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619975"/>
            <a:ext cx="4267200" cy="287895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0" y="681935"/>
            <a:ext cx="9144000" cy="18556"/>
          </a:xfrm>
          <a:prstGeom prst="rect">
            <a:avLst/>
          </a:prstGeom>
          <a:solidFill>
            <a:srgbClr val="DBEC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8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3" descr="nchc_logo_ghos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6" y="1905086"/>
            <a:ext cx="8721725" cy="279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" descr="NorthCentralHC-Logo-Fnl-T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6800"/>
            <a:ext cx="2363788" cy="78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6704912"/>
            <a:ext cx="9144000" cy="55668"/>
          </a:xfrm>
          <a:prstGeom prst="rect">
            <a:avLst/>
          </a:prstGeom>
          <a:solidFill>
            <a:srgbClr val="8ABF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6782229"/>
            <a:ext cx="9144000" cy="75771"/>
          </a:xfrm>
          <a:prstGeom prst="rect">
            <a:avLst/>
          </a:prstGeom>
          <a:solidFill>
            <a:srgbClr val="5F6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3400" y="88142"/>
            <a:ext cx="662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smtClean="0">
                <a:solidFill>
                  <a:srgbClr val="8ABFE8"/>
                </a:solidFill>
              </a:rPr>
              <a:t>Impact (Lessons Learned)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98488" y="968008"/>
            <a:ext cx="8393112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dirty="0" smtClean="0">
                <a:solidFill>
                  <a:srgbClr val="5F6062"/>
                </a:solidFill>
              </a:rPr>
              <a:t>Implementing a significant change project is accomplished most successfully by starting with a very thorough evaluation process (Plan) utilizing process improvement tools such as the Cause &amp; Effect Fishbone Diagram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dirty="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dirty="0" smtClean="0">
                <a:solidFill>
                  <a:srgbClr val="5F6062"/>
                </a:solidFill>
              </a:rPr>
              <a:t>Decisions based on data are easily supported </a:t>
            </a:r>
            <a:br>
              <a:rPr lang="en-US" altLang="en-US" sz="2400" dirty="0" smtClean="0">
                <a:solidFill>
                  <a:srgbClr val="5F6062"/>
                </a:solidFill>
              </a:rPr>
            </a:br>
            <a:r>
              <a:rPr lang="en-US" altLang="en-US" sz="2400" dirty="0" smtClean="0">
                <a:solidFill>
                  <a:srgbClr val="5F6062"/>
                </a:solidFill>
              </a:rPr>
              <a:t>by leadership and employees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dirty="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dirty="0" smtClean="0">
                <a:solidFill>
                  <a:srgbClr val="5F6062"/>
                </a:solidFill>
              </a:rPr>
              <a:t>Team-based decision making and employee engagement is critical to the success of a change project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dirty="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sz="2400" dirty="0" smtClean="0">
                <a:solidFill>
                  <a:srgbClr val="5F6062"/>
                </a:solidFill>
              </a:rPr>
              <a:t>Process-Improvement initiatives require the </a:t>
            </a:r>
            <a:br>
              <a:rPr lang="en-US" altLang="en-US" sz="2400" dirty="0" smtClean="0">
                <a:solidFill>
                  <a:srgbClr val="5F6062"/>
                </a:solidFill>
              </a:rPr>
            </a:br>
            <a:r>
              <a:rPr lang="en-US" altLang="en-US" sz="2400" dirty="0" smtClean="0">
                <a:solidFill>
                  <a:srgbClr val="5F6062"/>
                </a:solidFill>
              </a:rPr>
              <a:t>involvement of high-performing employees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dirty="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dirty="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dirty="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dirty="0" smtClean="0">
              <a:solidFill>
                <a:srgbClr val="5F6062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altLang="en-US" sz="2400" dirty="0" smtClean="0">
              <a:solidFill>
                <a:srgbClr val="5F6062"/>
              </a:solidFill>
            </a:endParaRPr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0" y="681935"/>
            <a:ext cx="9144000" cy="18556"/>
          </a:xfrm>
          <a:prstGeom prst="rect">
            <a:avLst/>
          </a:prstGeom>
          <a:solidFill>
            <a:srgbClr val="DBEC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b="1" smtClean="0">
              <a:solidFill>
                <a:srgbClr val="000000"/>
              </a:solidFill>
            </a:endParaRP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5257800" y="153089"/>
            <a:ext cx="3657600" cy="24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smtClean="0">
                <a:solidFill>
                  <a:srgbClr val="5F6062"/>
                </a:solidFill>
              </a:rPr>
              <a:t>North Central Health Care   |  NIATx Project 2013</a:t>
            </a:r>
          </a:p>
        </p:txBody>
      </p:sp>
    </p:spTree>
    <p:extLst>
      <p:ext uri="{BB962C8B-B14F-4D97-AF65-F5344CB8AC3E}">
        <p14:creationId xmlns:p14="http://schemas.microsoft.com/office/powerpoint/2010/main" val="51658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Macintosh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Apex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hmkahle</dc:creator>
  <cp:lastModifiedBy>Dave Gustafson</cp:lastModifiedBy>
  <cp:revision>4</cp:revision>
  <dcterms:created xsi:type="dcterms:W3CDTF">2013-12-19T16:10:00Z</dcterms:created>
  <dcterms:modified xsi:type="dcterms:W3CDTF">2013-12-20T19:05:36Z</dcterms:modified>
</cp:coreProperties>
</file>