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nagan\AppData\Local\Temp\13\XPgrpwise\5x5%2010-17-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nagan\AppData\Local\Temp\13\XPgrpwise\5x5%2010-17-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nagan\AppData\Local\Temp\13\XPgrpwise\5x5%2010-17-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Days between Harper's Place Admission and Assessment Completion</a:t>
            </a:r>
          </a:p>
        </c:rich>
      </c:tx>
      <c:layout>
        <c:manualLayout>
          <c:xMode val="edge"/>
          <c:yMode val="edge"/>
          <c:x val="0.17219917012448141"/>
          <c:y val="3.623201225661043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3758427255417"/>
          <c:y val="0.20652255273646353"/>
          <c:w val="0.85684647302904604"/>
          <c:h val="0.58333539733142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9.2116182572613749E-3"/>
                  <c:y val="1.08656082267480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Sheet1!$B$3:$C$3</c:f>
              <c:strCache>
                <c:ptCount val="2"/>
                <c:pt idx="0">
                  <c:v>Before Change</c:v>
                </c:pt>
                <c:pt idx="1">
                  <c:v>After Change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24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481984"/>
        <c:axId val="195483520"/>
      </c:barChart>
      <c:catAx>
        <c:axId val="19548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48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54835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481984"/>
        <c:crosses val="autoZero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Average Days </a:t>
            </a:r>
            <a:r>
              <a:rPr lang="en-US" dirty="0"/>
              <a:t>between Harper's Place Admission and Client Entering </a:t>
            </a:r>
            <a:r>
              <a:rPr lang="en-US" dirty="0" smtClean="0"/>
              <a:t>Outpatient care</a:t>
            </a:r>
            <a:endParaRPr lang="en-US" dirty="0"/>
          </a:p>
        </c:rich>
      </c:tx>
      <c:layout>
        <c:manualLayout>
          <c:xMode val="edge"/>
          <c:yMode val="edge"/>
          <c:x val="0.12629425120958518"/>
          <c:y val="3.610114666972213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387186584470795"/>
          <c:y val="0.23465745335319371"/>
          <c:w val="0.85714459017653011"/>
          <c:h val="0.55595765871372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Sheet1!$B$3:$C$3</c:f>
              <c:strCache>
                <c:ptCount val="2"/>
                <c:pt idx="0">
                  <c:v>Before Change</c:v>
                </c:pt>
                <c:pt idx="1">
                  <c:v>After Change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38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467904"/>
        <c:axId val="200974720"/>
      </c:barChart>
      <c:catAx>
        <c:axId val="19546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097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09747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467904"/>
        <c:crosses val="autoZero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Harper's Place Admission/Assessment/Therapy</a:t>
            </a:r>
          </a:p>
        </c:rich>
      </c:tx>
      <c:layout>
        <c:manualLayout>
          <c:xMode val="edge"/>
          <c:yMode val="edge"/>
          <c:x val="0.23167358229598886"/>
          <c:y val="2.5037531787125851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95850622406635"/>
          <c:y val="0.15503934653337947"/>
          <c:w val="0.88174273858921171"/>
          <c:h val="0.49612590890681396"/>
        </c:manualLayout>
      </c:layout>
      <c:barChart>
        <c:barDir val="col"/>
        <c:grouping val="stacked"/>
        <c:varyColors val="0"/>
        <c:ser>
          <c:idx val="0"/>
          <c:order val="0"/>
          <c:tx>
            <c:v>Days to Assessment Completion</c:v>
          </c:tx>
          <c:spPr>
            <a:solidFill>
              <a:srgbClr val="FFCC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Sheet1!$D$3:$E$3</c:f>
              <c:strCache>
                <c:ptCount val="2"/>
                <c:pt idx="0">
                  <c:v>Before Change</c:v>
                </c:pt>
                <c:pt idx="1">
                  <c:v>After Change</c:v>
                </c:pt>
              </c:strCache>
            </c:strRef>
          </c:cat>
          <c:val>
            <c:numRef>
              <c:f>Sheet1!$D$4:$E$4</c:f>
              <c:numCache>
                <c:formatCode>General</c:formatCode>
                <c:ptCount val="2"/>
                <c:pt idx="0">
                  <c:v>24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v>Days to Entering Therapy</c:v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Sheet1!$D$3:$E$3</c:f>
              <c:strCache>
                <c:ptCount val="2"/>
                <c:pt idx="0">
                  <c:v>Before Change</c:v>
                </c:pt>
                <c:pt idx="1">
                  <c:v>After Change</c:v>
                </c:pt>
              </c:strCache>
            </c:strRef>
          </c:cat>
          <c:val>
            <c:numRef>
              <c:f>Sheet1!$D$5:$E$5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955392"/>
        <c:axId val="200956928"/>
      </c:barChart>
      <c:catAx>
        <c:axId val="20095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0956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09569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095539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2.0746887966804982E-2"/>
          <c:y val="0.83333648761691348"/>
          <c:w val="0.96887966804979331"/>
          <c:h val="0.1550393465333794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3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3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81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8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026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2531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2532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33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34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35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36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37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38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39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0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1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2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3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4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5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6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7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8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49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2550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</p:grpSp>
        <p:sp>
          <p:nvSpPr>
            <p:cNvPr id="22551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  <p:sp>
          <p:nvSpPr>
            <p:cNvPr id="22552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</p:grpSp>
      <p:sp>
        <p:nvSpPr>
          <p:cNvPr id="22553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54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55" name="Rectangle 1051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6FD25C4-4C8D-4F7A-8AD5-07A9B262DCA9}" type="datetimeFigureOut">
              <a:rPr lang="en-US"/>
              <a:pPr/>
              <a:t>12/19/2013</a:t>
            </a:fld>
            <a:endParaRPr lang="en-US"/>
          </a:p>
        </p:txBody>
      </p:sp>
      <p:sp>
        <p:nvSpPr>
          <p:cNvPr id="22556" name="Rectangle 10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57" name="Rectangle 10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0B6E5F7-8BB7-405B-B11F-91033C095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78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2AA0-8A1B-4DB6-91F0-5E91C6E79695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B274-8D72-4E67-834A-F3C17B0EAA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62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B0CA2-680E-4D6A-8D40-BEBE12EC2588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27CDE-44A7-4DD7-BACD-308A799835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39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E83E9-9497-4282-95BF-592A0A7E2B51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32409-0480-4161-BFDB-1A8BD9EDE1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57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D441CF-57CB-490C-9398-6581E72C0A35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B38B-806E-4BDD-AD2B-37E2DDA0B7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26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8C8CDA-F002-4CDE-921D-5A4457E26D49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E5C91-DEB9-42EE-A15E-D400906B6A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82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D6AFB-5524-497E-9E42-E4E1A3B2665C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26D5-3677-4894-BC0B-B906B90B5B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2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5EC97A-A891-445B-8B2B-F644C5A38DE1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6B516-583A-4EB1-8CDE-D3E221FD63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13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F2260-2384-4784-AE57-A6893ED1E73B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D574A-732B-4B43-94F4-A2B49AAAF8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23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FDBFF-435D-445E-B902-549C7638D690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970C6-61BB-4CC7-8C42-6635DED713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12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D21CF-D331-431C-A8ED-E5481C2A37DA}" type="datetimeFigureOut">
              <a:rPr lang="en-US">
                <a:solidFill>
                  <a:srgbClr val="000000"/>
                </a:solidFill>
              </a:rPr>
              <a:pPr/>
              <a:t>12/19/2013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ADCB7-0ABB-4425-9EBF-E95C598F8F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24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5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3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2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92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20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1507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150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0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  <p:sp>
            <p:nvSpPr>
              <p:cNvPr id="215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-107" charset="-128"/>
                </a:endParaRPr>
              </a:p>
            </p:txBody>
          </p:sp>
        </p:grpSp>
        <p:sp>
          <p:nvSpPr>
            <p:cNvPr id="2152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</p:grpSp>
      <p:sp>
        <p:nvSpPr>
          <p:cNvPr id="215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3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C0788341-8F18-40DE-B895-289003ECF585}" type="datetimeFigureOut">
              <a:rPr lang="en-US">
                <a:solidFill>
                  <a:srgbClr val="000000"/>
                </a:solidFill>
                <a:ea typeface="ＭＳ Ｐゴシック" pitchFamily="-107" charset="-128"/>
              </a:rPr>
              <a:pPr fontAlgn="base">
                <a:spcAft>
                  <a:spcPct val="0"/>
                </a:spcAft>
              </a:pPr>
              <a:t>12/19/2013</a:t>
            </a:fld>
            <a:endParaRPr lang="en-US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2153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2153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7CF21762-5EE8-488C-84CA-7BA83BD03981}" type="slidenum">
              <a:rPr lang="en-US">
                <a:solidFill>
                  <a:srgbClr val="000000"/>
                </a:solidFill>
                <a:ea typeface="ＭＳ Ｐゴシック" pitchFamily="-107" charset="-128"/>
              </a:rPr>
              <a:pPr fontAlgn="base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7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pptMain_No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3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85800" y="3810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00" b="1" dirty="0" err="1">
                <a:solidFill>
                  <a:srgbClr val="FFFFFF"/>
                </a:solidFill>
                <a:ea typeface="ＭＳ Ｐゴシック" pitchFamily="-107" charset="-128"/>
              </a:rPr>
              <a:t>NIATx</a:t>
            </a:r>
            <a:r>
              <a:rPr lang="en-US" sz="6600" b="1" dirty="0">
                <a:solidFill>
                  <a:srgbClr val="FFFFFF"/>
                </a:solidFill>
                <a:ea typeface="ＭＳ Ｐゴシック" pitchFamily="-107" charset="-128"/>
              </a:rPr>
              <a:t>/State of WI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00" b="1" dirty="0">
                <a:solidFill>
                  <a:srgbClr val="FFFFFF"/>
                </a:solidFill>
                <a:ea typeface="ＭＳ Ｐゴシック" pitchFamily="-107" charset="-128"/>
              </a:rPr>
              <a:t>Mental Health Collaborative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600" b="1" dirty="0">
              <a:solidFill>
                <a:srgbClr val="FFFFFF"/>
              </a:solidFill>
              <a:ea typeface="ＭＳ Ｐゴシック" pitchFamily="-107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0" b="1" i="1" dirty="0">
                <a:solidFill>
                  <a:srgbClr val="FFFFFF"/>
                </a:solidFill>
                <a:ea typeface="ＭＳ Ｐゴシック" pitchFamily="-107" charset="-128"/>
              </a:rPr>
              <a:t> </a:t>
            </a:r>
            <a:endParaRPr lang="en-US" sz="4500" b="1" i="1" dirty="0">
              <a:solidFill>
                <a:srgbClr val="007FC4"/>
              </a:solidFill>
              <a:ea typeface="ＭＳ Ｐゴシック" pitchFamily="-107" charset="-128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28600" y="6455001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FFFFFF"/>
                </a:solidFill>
                <a:ea typeface="ＭＳ Ｐゴシック" pitchFamily="-107" charset="-128"/>
                <a:cs typeface="Arial" charset="0"/>
              </a:rPr>
              <a:t>Reduce Waiting &amp; No-Shows </a:t>
            </a:r>
            <a:r>
              <a:rPr lang="en-US" dirty="0">
                <a:solidFill>
                  <a:srgbClr val="FFFFFF"/>
                </a:solidFill>
                <a:ea typeface="ＭＳ Ｐゴシック" pitchFamily="-107" charset="-128"/>
                <a:cs typeface="Arial" charset="0"/>
                <a:sym typeface="Symbol" pitchFamily="18" charset="2"/>
              </a:rPr>
              <a:t> </a:t>
            </a:r>
            <a:r>
              <a:rPr lang="en-US" i="1" dirty="0">
                <a:solidFill>
                  <a:srgbClr val="FFFFFF"/>
                </a:solidFill>
                <a:ea typeface="ＭＳ Ｐゴシック" pitchFamily="-107" charset="-128"/>
                <a:cs typeface="Arial" charset="0"/>
              </a:rPr>
              <a:t>Increase </a:t>
            </a:r>
            <a:r>
              <a:rPr lang="en-US" i="1" dirty="0">
                <a:solidFill>
                  <a:srgbClr val="FFFFFF"/>
                </a:solidFill>
                <a:ea typeface="ＭＳ Ｐゴシック" pitchFamily="-107" charset="-128"/>
                <a:cs typeface="Arial" charset="0"/>
              </a:rPr>
              <a:t>Admissions &amp; Continuation</a:t>
            </a:r>
            <a:r>
              <a:rPr lang="en-US" i="1" dirty="0">
                <a:solidFill>
                  <a:srgbClr val="FFFFFF"/>
                </a:solidFill>
                <a:ea typeface="ＭＳ Ｐゴシック" pitchFamily="-107" charset="-128"/>
              </a:rPr>
              <a:t> </a:t>
            </a:r>
            <a:endParaRPr lang="en-US" i="1" dirty="0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4536410" y="3429000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5pPr>
            <a:lvl6pPr marL="22860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6pPr>
            <a:lvl7pPr marL="27432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7pPr>
            <a:lvl8pPr marL="32004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8pPr>
            <a:lvl9pPr marL="36576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9pPr>
          </a:lstStyle>
          <a:p>
            <a:pPr algn="ctr"/>
            <a:endParaRPr lang="en-US" sz="4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57200"/>
            <a:ext cx="533400" cy="5715000"/>
          </a:xfrm>
        </p:spPr>
        <p:txBody>
          <a:bodyPr/>
          <a:lstStyle/>
          <a:p>
            <a:r>
              <a:rPr lang="en-US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133600" y="609600"/>
          <a:ext cx="5181600" cy="304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365375" y="4041775"/>
          <a:ext cx="4724400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744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Adopt  Adapt  Abandon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828800"/>
            <a:ext cx="7772400" cy="4114800"/>
          </a:xfrm>
        </p:spPr>
        <p:txBody>
          <a:bodyPr/>
          <a:lstStyle/>
          <a:p>
            <a:r>
              <a:rPr lang="en-US" sz="2400"/>
              <a:t>Adopt increased staff time dedicated to Assessments</a:t>
            </a:r>
          </a:p>
          <a:p>
            <a:endParaRPr lang="en-US" sz="2400"/>
          </a:p>
          <a:p>
            <a:r>
              <a:rPr lang="en-US" sz="2400"/>
              <a:t>Adopt on site assessments at Stabilization Facility</a:t>
            </a:r>
          </a:p>
          <a:p>
            <a:endParaRPr lang="en-US" sz="2400"/>
          </a:p>
          <a:p>
            <a:r>
              <a:rPr lang="en-US" sz="2400"/>
              <a:t>NEXT: improve scheduling processes to decrease length of time to enter outpatient schedules</a:t>
            </a:r>
          </a:p>
          <a:p>
            <a:endParaRPr lang="en-US" sz="2400"/>
          </a:p>
          <a:p>
            <a:r>
              <a:rPr lang="en-US" sz="2400"/>
              <a:t>NEXT: expand mobile assessments to include sites other than crisis stabilization facility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59147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Impact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752600"/>
            <a:ext cx="7772400" cy="4572000"/>
          </a:xfrm>
        </p:spPr>
        <p:txBody>
          <a:bodyPr/>
          <a:lstStyle/>
          <a:p>
            <a:r>
              <a:rPr lang="en-US" sz="2400" dirty="0"/>
              <a:t>37% decrease in length of time between </a:t>
            </a:r>
            <a:r>
              <a:rPr lang="en-US" sz="2400" dirty="0" smtClean="0"/>
              <a:t>assessment </a:t>
            </a:r>
            <a:r>
              <a:rPr lang="en-US" sz="2400" dirty="0"/>
              <a:t>and entry into care</a:t>
            </a:r>
          </a:p>
          <a:p>
            <a:endParaRPr lang="en-US" sz="2400" dirty="0"/>
          </a:p>
          <a:p>
            <a:r>
              <a:rPr lang="en-US" sz="2400" dirty="0" smtClean="0"/>
              <a:t>Earlier and improved </a:t>
            </a:r>
            <a:r>
              <a:rPr lang="en-US" sz="2400" dirty="0"/>
              <a:t>engagement and customer service by providing </a:t>
            </a:r>
            <a:r>
              <a:rPr lang="en-US" sz="2400" dirty="0" smtClean="0"/>
              <a:t>on site </a:t>
            </a:r>
            <a:r>
              <a:rPr lang="en-US" sz="2400" dirty="0"/>
              <a:t>assessments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Improved satisfaction of Crisis Stabilization staff with more solid discharge plan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9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4038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3800" dirty="0" smtClean="0"/>
              <a:t>Big Aim…</a:t>
            </a:r>
          </a:p>
          <a:p>
            <a:pPr>
              <a:buFontTx/>
              <a:buNone/>
            </a:pPr>
            <a:r>
              <a:rPr lang="en-US" sz="3800" dirty="0"/>
              <a:t> </a:t>
            </a:r>
            <a:r>
              <a:rPr lang="en-US" sz="3800" dirty="0" smtClean="0"/>
              <a:t> Reduce hospital readmissions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200400"/>
            <a:ext cx="43434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Areas to Improve: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3657600" cy="3276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dirty="0" smtClean="0"/>
              <a:t>Front-door</a:t>
            </a:r>
          </a:p>
          <a:p>
            <a:endParaRPr lang="en-US" sz="3800" dirty="0" smtClean="0"/>
          </a:p>
          <a:p>
            <a:r>
              <a:rPr lang="en-US" sz="3800" dirty="0" smtClean="0"/>
              <a:t>Treatment</a:t>
            </a:r>
          </a:p>
          <a:p>
            <a:endParaRPr lang="en-US" sz="3800" dirty="0" smtClean="0"/>
          </a:p>
          <a:p>
            <a:r>
              <a:rPr lang="en-US" sz="3800" dirty="0" smtClean="0"/>
              <a:t>Back-door (&amp; beyond)</a:t>
            </a:r>
          </a:p>
          <a:p>
            <a:pPr>
              <a:buFontTx/>
              <a:buNone/>
            </a:pPr>
            <a:endParaRPr lang="en-US" sz="3800" dirty="0" smtClean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1336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Next Steps: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47800"/>
            <a:ext cx="4495800" cy="3276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dirty="0" smtClean="0"/>
              <a:t>Continue what you have started</a:t>
            </a:r>
          </a:p>
          <a:p>
            <a:endParaRPr lang="en-US" sz="3800" dirty="0" smtClean="0"/>
          </a:p>
          <a:p>
            <a:r>
              <a:rPr lang="en-US" sz="3800" dirty="0" smtClean="0"/>
              <a:t>Sustain</a:t>
            </a:r>
          </a:p>
          <a:p>
            <a:endParaRPr lang="en-US" sz="3800" dirty="0" smtClean="0"/>
          </a:p>
          <a:p>
            <a:r>
              <a:rPr lang="en-US" sz="3800" dirty="0" smtClean="0"/>
              <a:t>New aim?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8956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09800"/>
            <a:ext cx="6553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800" dirty="0" smtClean="0"/>
              <a:t>Let The Presentations Begin!</a:t>
            </a:r>
          </a:p>
        </p:txBody>
      </p:sp>
    </p:spTree>
    <p:extLst>
      <p:ext uri="{BB962C8B-B14F-4D97-AF65-F5344CB8AC3E}">
        <p14:creationId xmlns:p14="http://schemas.microsoft.com/office/powerpoint/2010/main" val="28435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7772400" cy="1143000"/>
          </a:xfrm>
        </p:spPr>
        <p:txBody>
          <a:bodyPr/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Rock Stars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81200"/>
            <a:ext cx="5257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 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3810000" y="2667000"/>
            <a:ext cx="5105400" cy="3962400"/>
          </a:xfrm>
          <a:prstGeom prst="downArrow">
            <a:avLst>
              <a:gd name="adj1" fmla="val 50111"/>
              <a:gd name="adj2" fmla="val 398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rPr>
              <a:t>Improving service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rPr>
              <a:t>clients by decreasing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rPr>
              <a:t>length of time from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rPr>
              <a:t>intake to connection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rPr>
              <a:t>with a provider</a:t>
            </a:r>
          </a:p>
        </p:txBody>
      </p:sp>
      <p:sp>
        <p:nvSpPr>
          <p:cNvPr id="5" name="5-Point Star 4"/>
          <p:cNvSpPr/>
          <p:nvPr/>
        </p:nvSpPr>
        <p:spPr bwMode="auto">
          <a:xfrm>
            <a:off x="2286000" y="533400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7239000" y="457200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pic>
        <p:nvPicPr>
          <p:cNvPr id="7" name="Picture 6" descr="change te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600200"/>
            <a:ext cx="2921000" cy="218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8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Project Aim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dirty="0"/>
              <a:t>Decrease length of time  between request for services </a:t>
            </a:r>
            <a:r>
              <a:rPr lang="en-US" dirty="0" smtClean="0"/>
              <a:t>and </a:t>
            </a:r>
            <a:r>
              <a:rPr lang="en-US" dirty="0"/>
              <a:t>entry into treatment to no greater than 2 weeks. 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Specific Population: Clients admitted to Residential Crisis Stabilization following a hospitalization or other mental health crisis</a:t>
            </a:r>
          </a:p>
        </p:txBody>
      </p:sp>
    </p:spTree>
    <p:extLst>
      <p:ext uri="{BB962C8B-B14F-4D97-AF65-F5344CB8AC3E}">
        <p14:creationId xmlns:p14="http://schemas.microsoft.com/office/powerpoint/2010/main" val="418008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Changes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1.  Added 4 hours/week of additional time for intake/assessments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2.  Changed protocol to perform assessments on site at Stabilization facility prior to discharge vs. after discharge at the outpatient clinic.  </a:t>
            </a:r>
          </a:p>
        </p:txBody>
      </p:sp>
    </p:spTree>
    <p:extLst>
      <p:ext uri="{BB962C8B-B14F-4D97-AF65-F5344CB8AC3E}">
        <p14:creationId xmlns:p14="http://schemas.microsoft.com/office/powerpoint/2010/main" val="372524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533400" cy="5791200"/>
          </a:xfrm>
        </p:spPr>
        <p:txBody>
          <a:bodyPr/>
          <a:lstStyle/>
          <a:p>
            <a:r>
              <a:rPr lang="en-US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</p:nvPr>
        </p:nvGraphicFramePr>
        <p:xfrm>
          <a:off x="1831691" y="1225550"/>
          <a:ext cx="707821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542268"/>
      </p:ext>
    </p:extLst>
  </p:cSld>
  <p:clrMapOvr>
    <a:masterClrMapping/>
  </p:clrMapOvr>
</p:sld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Consortium template</vt:lpstr>
      <vt:lpstr>Dad`s Tie</vt:lpstr>
      <vt:lpstr>PowerPoint Presentation</vt:lpstr>
      <vt:lpstr>Background</vt:lpstr>
      <vt:lpstr>Areas to Improve:</vt:lpstr>
      <vt:lpstr>Next Steps:</vt:lpstr>
      <vt:lpstr>Let The Presentations Begin!</vt:lpstr>
      <vt:lpstr>         Rock Stars</vt:lpstr>
      <vt:lpstr>Project Aim</vt:lpstr>
      <vt:lpstr>Changes</vt:lpstr>
      <vt:lpstr>Results</vt:lpstr>
      <vt:lpstr>Results</vt:lpstr>
      <vt:lpstr>Adopt  Adapt  Abandon</vt:lpstr>
      <vt:lpstr>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hmkahle</cp:lastModifiedBy>
  <cp:revision>1</cp:revision>
  <dcterms:created xsi:type="dcterms:W3CDTF">2013-12-19T16:10:00Z</dcterms:created>
  <dcterms:modified xsi:type="dcterms:W3CDTF">2013-12-19T16:10:33Z</dcterms:modified>
</cp:coreProperties>
</file>