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  <p:sldMasterId id="2147483697" r:id="rId2"/>
  </p:sldMasterIdLst>
  <p:notesMasterIdLst>
    <p:notesMasterId r:id="rId9"/>
  </p:notes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84" y="-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8FA434-D87E-47FB-A4F8-9B30DFE2378E}" type="datetimeFigureOut">
              <a:rPr lang="en-US" smtClean="0"/>
              <a:t>12/19/2013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27FBDC-2A58-4D50-91F6-FE3C59810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589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4A32-52E4-4729-8365-BCD455BBB56A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12/19/2013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39DA-AAE9-4238-95EA-B7CF1E7E7CD4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51810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4A32-52E4-4729-8365-BCD455BBB56A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12/19/2013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39DA-AAE9-4238-95EA-B7CF1E7E7CD4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494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4A32-52E4-4729-8365-BCD455BBB56A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12/19/2013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39DA-AAE9-4238-95EA-B7CF1E7E7CD4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6749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prstClr val="black"/>
              </a:solidFill>
              <a:ea typeface="ＭＳ Ｐゴシック" pitchFamily="-107" charset="-128"/>
              <a:cs typeface="Arial" charset="0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58681AB-8187-45BD-B6EF-D5947510F440}" type="datetimeFigureOut">
              <a:rPr/>
              <a:pPr>
                <a:defRPr/>
              </a:pPr>
              <a:t>12/19/2013</a:t>
            </a:fld>
            <a:endParaRPr/>
          </a:p>
        </p:txBody>
      </p:sp>
      <p:sp>
        <p:nvSpPr>
          <p:cNvPr id="7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8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54133A8-40CB-4A77-9B07-1095D143C088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590562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77B7D-AC11-4CE8-8E48-45C3BE1BFEF2}" type="datetimeFigureOut">
              <a:rPr lang="en-US"/>
              <a:pPr>
                <a:defRPr/>
              </a:pPr>
              <a:t>12/19/2013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161E5-A6C2-4331-B1D4-5CCC04A43B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7967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rgbClr val="B13F9A"/>
                </a:solidFill>
              </a:defRPr>
            </a:lvl1pPr>
            <a:extLst/>
          </a:lstStyle>
          <a:p>
            <a:pPr>
              <a:defRPr/>
            </a:pPr>
            <a:fld id="{7E2DA58F-0131-4351-A551-D0441F0AFE34}" type="datetimeFigureOut">
              <a:rPr lang="en-US"/>
              <a:pPr>
                <a:defRPr/>
              </a:pPr>
              <a:t>12/19/2013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rgbClr val="B13F9A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BE84011-FFC6-4546-8360-216DA1F08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1821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6018E-AE60-4893-8E3B-A50A5D704417}" type="datetimeFigureOut">
              <a:rPr lang="en-US"/>
              <a:pPr>
                <a:defRPr/>
              </a:pPr>
              <a:t>12/19/2013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93B6F-790A-4B0A-A6BB-91ADCFFC93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5756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45CA6-B321-4B9C-A12D-FA6421223122}" type="datetimeFigureOut">
              <a:rPr lang="en-US"/>
              <a:pPr>
                <a:defRPr/>
              </a:pPr>
              <a:t>12/19/2013</a:t>
            </a:fld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77002-AAB0-4B65-ABFF-90EB5D5376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9509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609D2-5676-41B8-89D7-4AF8FD2153E0}" type="datetimeFigureOut">
              <a:rPr lang="en-US"/>
              <a:pPr>
                <a:defRPr/>
              </a:pPr>
              <a:t>12/19/2013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24314-6F69-4F0A-9171-72A32879D2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610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0C560-8628-4ED5-BF46-7E1754A5FF73}" type="datetimeFigureOut">
              <a:rPr lang="en-US"/>
              <a:pPr>
                <a:defRPr/>
              </a:pPr>
              <a:t>12/19/2013</a:t>
            </a:fld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11EB2-FB6D-49D2-B42E-93B68DE14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1934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B88E3-5626-4CA5-ADDC-959C2277CFD7}" type="datetimeFigureOut">
              <a:rPr lang="en-US"/>
              <a:pPr>
                <a:defRPr/>
              </a:pPr>
              <a:t>12/19/2013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71EEF-DD8A-4D45-BC7F-382C37D75C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654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4A32-52E4-4729-8365-BCD455BBB56A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12/19/2013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39DA-AAE9-4238-95EA-B7CF1E7E7CD4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9921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4E7ED"/>
                </a:solidFill>
              </a:defRPr>
            </a:lvl1pPr>
            <a:extLst/>
          </a:lstStyle>
          <a:p>
            <a:pPr>
              <a:defRPr/>
            </a:pPr>
            <a:fld id="{E2107A09-DDC7-48C0-8598-B8F4B675D142}" type="datetimeFigureOut">
              <a:rPr lang="en-US"/>
              <a:pPr>
                <a:defRPr/>
              </a:pPr>
              <a:t>12/19/2013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4E7ED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4E7ED"/>
                </a:solidFill>
              </a:defRPr>
            </a:lvl1pPr>
            <a:extLst/>
          </a:lstStyle>
          <a:p>
            <a:pPr>
              <a:defRPr/>
            </a:pPr>
            <a:fld id="{322E31D9-BE1D-4A6E-9632-16A0AC0CFB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0066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EA409-1F04-4341-AE35-2A58C266F34B}" type="datetimeFigureOut">
              <a:rPr lang="en-US"/>
              <a:pPr>
                <a:defRPr/>
              </a:pPr>
              <a:t>12/19/2013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7BD4E-9C5B-4861-A5FC-D16D4B6BCF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7252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1CD4D6D-0C22-4305-B920-D256F12CDEE8}" type="datetimeFigureOut">
              <a:rPr lang="en-US"/>
              <a:pPr>
                <a:defRPr/>
              </a:pPr>
              <a:t>12/19/2013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rgbClr val="B13F9A"/>
                </a:solidFill>
              </a:defRPr>
            </a:lvl1pPr>
            <a:extLst/>
          </a:lstStyle>
          <a:p>
            <a:pPr>
              <a:defRPr/>
            </a:pPr>
            <a:fld id="{8DD18D0B-5EB5-457E-8C4A-6D752AB37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767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4A32-52E4-4729-8365-BCD455BBB56A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12/19/2013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64A39DA-AAE9-4238-95EA-B7CF1E7E7CD4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392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4A32-52E4-4729-8365-BCD455BBB56A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12/19/2013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39DA-AAE9-4238-95EA-B7CF1E7E7CD4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552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4A32-52E4-4729-8365-BCD455BBB56A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12/19/2013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39DA-AAE9-4238-95EA-B7CF1E7E7CD4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314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4A32-52E4-4729-8365-BCD455BBB56A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12/19/2013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39DA-AAE9-4238-95EA-B7CF1E7E7CD4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251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4A32-52E4-4729-8365-BCD455BBB56A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12/19/2013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39DA-AAE9-4238-95EA-B7CF1E7E7CD4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4A32-52E4-4729-8365-BCD455BBB56A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12/19/2013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39DA-AAE9-4238-95EA-B7CF1E7E7CD4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900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4A32-52E4-4729-8365-BCD455BBB56A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12/19/2013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39DA-AAE9-4238-95EA-B7CF1E7E7CD4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828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4B74A32-52E4-4729-8365-BCD455BBB56A}" type="datetimeFigureOut">
              <a:rPr lang="en-US" smtClean="0">
                <a:solidFill>
                  <a:prstClr val="white">
                    <a:shade val="50000"/>
                  </a:prstClr>
                </a:solidFill>
                <a:ea typeface="ＭＳ Ｐゴシック" pitchFamily="-107" charset="-128"/>
              </a:rPr>
              <a:pPr/>
              <a:t>12/19/2013</a:t>
            </a:fld>
            <a:endParaRPr lang="en-US" dirty="0">
              <a:solidFill>
                <a:prstClr val="white">
                  <a:shade val="50000"/>
                </a:prstClr>
              </a:solidFill>
              <a:ea typeface="ＭＳ Ｐゴシック" pitchFamily="-107" charset="-128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>
              <a:solidFill>
                <a:prstClr val="white">
                  <a:shade val="50000"/>
                </a:prstClr>
              </a:solidFill>
              <a:ea typeface="ＭＳ Ｐゴシック" pitchFamily="-107" charset="-128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64A39DA-AAE9-4238-95EA-B7CF1E7E7CD4}" type="slidenum">
              <a:rPr lang="en-US" smtClean="0">
                <a:solidFill>
                  <a:prstClr val="white">
                    <a:shade val="50000"/>
                  </a:prstClr>
                </a:solidFill>
                <a:ea typeface="ＭＳ Ｐゴシック" pitchFamily="-107" charset="-128"/>
              </a:rPr>
              <a:pPr/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  <a:ea typeface="ＭＳ Ｐゴシック" pitchFamily="-10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711188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4" name="Text Placeholder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rgbClr val="B13F9A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7F98957-7D1E-4220-8712-710C14215D15}" type="datetimeFigureOut">
              <a:rPr lang="en-US">
                <a:ea typeface="ＭＳ Ｐゴシック" pitchFamily="-107" charset="-128"/>
                <a:cs typeface="Arial" charset="0"/>
              </a:rPr>
              <a:pPr>
                <a:defRPr/>
              </a:pPr>
              <a:t>12/19/2013</a:t>
            </a:fld>
            <a:endParaRPr lang="en-US">
              <a:ea typeface="ＭＳ Ｐゴシック" pitchFamily="-107" charset="-128"/>
              <a:cs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rgbClr val="B13F9A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>
              <a:ea typeface="ＭＳ Ｐゴシック" pitchFamily="-107" charset="-128"/>
              <a:cs typeface="Arial" charset="0"/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rgbClr val="B13F9A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2153DDCD-0DCE-4E8E-B790-C961C11E0000}" type="slidenum">
              <a:rPr lang="en-US">
                <a:ea typeface="ＭＳ Ｐゴシック" pitchFamily="-107" charset="-128"/>
                <a:cs typeface="Arial" charset="0"/>
              </a:rPr>
              <a:pPr>
                <a:defRPr/>
              </a:pPr>
              <a:t>‹#›</a:t>
            </a:fld>
            <a:endParaRPr lang="en-US">
              <a:ea typeface="ＭＳ Ｐゴシック" pitchFamily="-107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6432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Sauk County Department of Human Services</a:t>
            </a:r>
            <a:endParaRPr lang="en-US" dirty="0"/>
          </a:p>
        </p:txBody>
      </p:sp>
      <p:sp>
        <p:nvSpPr>
          <p:cNvPr id="59395" name="Subtitle 2"/>
          <p:cNvSpPr>
            <a:spLocks noGrp="1"/>
          </p:cNvSpPr>
          <p:nvPr>
            <p:ph type="subTitle" idx="1"/>
          </p:nvPr>
        </p:nvSpPr>
        <p:spPr>
          <a:xfrm>
            <a:off x="3354388" y="3540125"/>
            <a:ext cx="5114925" cy="1101725"/>
          </a:xfrm>
        </p:spPr>
        <p:txBody>
          <a:bodyPr/>
          <a:lstStyle/>
          <a:p>
            <a:pPr eaLnBrk="1" hangingPunct="1"/>
            <a:r>
              <a:rPr lang="en-US" altLang="en-US" smtClean="0"/>
              <a:t>NiaTx Project 2013</a:t>
            </a:r>
          </a:p>
        </p:txBody>
      </p:sp>
    </p:spTree>
    <p:extLst>
      <p:ext uri="{BB962C8B-B14F-4D97-AF65-F5344CB8AC3E}">
        <p14:creationId xmlns:p14="http://schemas.microsoft.com/office/powerpoint/2010/main" val="372839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Niatx</a:t>
            </a:r>
            <a:r>
              <a:rPr lang="en-US" dirty="0" smtClean="0"/>
              <a:t> 2012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Big Aim: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Reduce (re-) hospitalizations due to gaps in service delivery when consumers’ needs are immediate, multiple, and/or exceed existing plan of care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Small Aim: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Create a plan to evaluate and assist consumers within 48 hrs to reduce duplication of services, staff time, and that is person centered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b="1" u="sng" dirty="0" smtClean="0"/>
              <a:t>Changes: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Defined Intervention Therapist position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Trained all SCDHS staff in team process and collaboration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Implemented monthly work group meetings for administration and staff to enhance intra-agency communication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374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Niatx</a:t>
            </a:r>
            <a:r>
              <a:rPr lang="en-US" dirty="0" smtClean="0"/>
              <a:t> 2013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1800" dirty="0" smtClean="0"/>
              <a:t>Big Aim: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sz="1500" dirty="0" smtClean="0">
                <a:solidFill>
                  <a:schemeClr val="tx1">
                    <a:tint val="85000"/>
                  </a:schemeClr>
                </a:solidFill>
              </a:rPr>
              <a:t>Reduce (re-) hospitalizations/out of home placements for children and youth due to gaps in services delivery when consumers’ needs are immediate, multiple, and/or exceed existing plan of care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1800" dirty="0" smtClean="0"/>
              <a:t>Small Aim: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sz="1600" dirty="0" smtClean="0">
                <a:solidFill>
                  <a:schemeClr val="tx1">
                    <a:tint val="85000"/>
                  </a:schemeClr>
                </a:solidFill>
              </a:rPr>
              <a:t>Initial contact with family will be made within 48 hours of referral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sz="1600" dirty="0" smtClean="0">
                <a:solidFill>
                  <a:schemeClr val="tx1">
                    <a:tint val="85000"/>
                  </a:schemeClr>
                </a:solidFill>
              </a:rPr>
              <a:t>Intervention Recovery Plan and Crisis Plan (if needed) will be completed within 30 days of initial contact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sz="1600" dirty="0" smtClean="0">
                <a:solidFill>
                  <a:schemeClr val="tx1">
                    <a:tint val="85000"/>
                  </a:schemeClr>
                </a:solidFill>
              </a:rPr>
              <a:t>Facilitate family/consumer engagement in needed and appropriate services within 6 months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1800" b="1" u="sng" dirty="0" smtClean="0"/>
              <a:t>Changes:</a:t>
            </a:r>
          </a:p>
          <a:p>
            <a:pPr marL="342900" indent="-3429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800" dirty="0" smtClean="0"/>
              <a:t>Hired/implemented Intervention Therapist position within the Mental Health and Recovery Services Unit</a:t>
            </a:r>
          </a:p>
          <a:p>
            <a:pPr marL="342900" indent="-3429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800" dirty="0" smtClean="0"/>
              <a:t>Introduced position to each unit</a:t>
            </a:r>
          </a:p>
          <a:p>
            <a:pPr marL="342900" indent="-3429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800" dirty="0" smtClean="0"/>
              <a:t>Developed a referral process and billing sequence</a:t>
            </a:r>
          </a:p>
          <a:p>
            <a:pPr marL="342900" indent="-3429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800" dirty="0" smtClean="0"/>
              <a:t>Continued monthly collaborative work group</a:t>
            </a:r>
          </a:p>
          <a:p>
            <a:pPr marL="749808" lvl="1" indent="-457200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None/>
              <a:defRPr/>
            </a:pPr>
            <a:endParaRPr lang="en-US" dirty="0" smtClean="0">
              <a:solidFill>
                <a:schemeClr val="tx1">
                  <a:tint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768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sz="3800" dirty="0"/>
              <a:t>         Results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013"/>
            <a:ext cx="5897563" cy="603250"/>
          </a:xfrm>
        </p:spPr>
        <p:txBody>
          <a:bodyPr/>
          <a:lstStyle/>
          <a:p>
            <a:pPr algn="ctr" eaLnBrk="1" fontAlgn="auto" hangingPunct="1">
              <a:buFont typeface="Wingdings 2"/>
              <a:buNone/>
              <a:defRPr/>
            </a:pPr>
            <a:r>
              <a:rPr lang="en-US" sz="2400" dirty="0" smtClean="0"/>
              <a:t>               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March-September 2013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2468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975"/>
          </a:xfrm>
        </p:spPr>
        <p:txBody>
          <a:bodyPr/>
          <a:lstStyle/>
          <a:p>
            <a:pPr eaLnBrk="1" hangingPunct="1"/>
            <a:r>
              <a:rPr lang="en-US" altLang="en-US" sz="2100" smtClean="0"/>
              <a:t>Scope of services divided in 2 tracks to respond to needs of Sauk County</a:t>
            </a:r>
          </a:p>
          <a:p>
            <a:pPr lvl="1" eaLnBrk="1" hangingPunct="1"/>
            <a:r>
              <a:rPr lang="en-US" altLang="en-US" sz="1700" smtClean="0"/>
              <a:t>Complex crisis cases involving families are routed for interventionist assignment via MHRS manager </a:t>
            </a:r>
          </a:p>
          <a:p>
            <a:pPr lvl="1" eaLnBrk="1" hangingPunct="1"/>
            <a:r>
              <a:rPr lang="en-US" altLang="en-US" sz="1700" b="1" u="sng" smtClean="0"/>
              <a:t>OR</a:t>
            </a:r>
            <a:r>
              <a:rPr lang="en-US" altLang="en-US" sz="1700" smtClean="0"/>
              <a:t> internal staff can make referrals by first discussing with unit supervisors, then by referring to MHRS manager</a:t>
            </a:r>
          </a:p>
          <a:p>
            <a:pPr eaLnBrk="1" hangingPunct="1"/>
            <a:r>
              <a:rPr lang="en-US" altLang="en-US" sz="2100" smtClean="0"/>
              <a:t>100% of families assigned contacted within 48 hours</a:t>
            </a:r>
          </a:p>
          <a:p>
            <a:pPr eaLnBrk="1" hangingPunct="1"/>
            <a:r>
              <a:rPr lang="en-US" altLang="en-US" sz="2100" smtClean="0"/>
              <a:t>Intervention plans created within 30 days (if needed)</a:t>
            </a:r>
          </a:p>
          <a:p>
            <a:pPr lvl="1" eaLnBrk="1" hangingPunct="1"/>
            <a:r>
              <a:rPr lang="en-US" altLang="en-US" sz="1700" smtClean="0"/>
              <a:t>Crisis Plans 100%</a:t>
            </a:r>
          </a:p>
          <a:p>
            <a:pPr lvl="1" eaLnBrk="1" hangingPunct="1"/>
            <a:r>
              <a:rPr lang="en-US" altLang="en-US" sz="1700" smtClean="0"/>
              <a:t>Recovery Plans 66%</a:t>
            </a:r>
          </a:p>
          <a:p>
            <a:pPr eaLnBrk="1" hangingPunct="1"/>
            <a:r>
              <a:rPr lang="en-US" altLang="en-US" sz="2100" smtClean="0"/>
              <a:t>Within 6 months families have been transitioned to services as needed, both within county programs and to outside community providers</a:t>
            </a:r>
          </a:p>
        </p:txBody>
      </p:sp>
    </p:spTree>
    <p:extLst>
      <p:ext uri="{BB962C8B-B14F-4D97-AF65-F5344CB8AC3E}">
        <p14:creationId xmlns:p14="http://schemas.microsoft.com/office/powerpoint/2010/main" val="2846369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634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100" smtClean="0"/>
              <a:t>Formalize a family assessment tool and the process for disseminating this information to stakeholders</a:t>
            </a:r>
          </a:p>
          <a:p>
            <a:pPr eaLnBrk="1" hangingPunct="1"/>
            <a:r>
              <a:rPr lang="en-US" altLang="en-US" sz="2100" smtClean="0"/>
              <a:t>Collect and analyze data compared to prior years once sample size is larger or a full year of implementation has passed</a:t>
            </a:r>
          </a:p>
          <a:p>
            <a:pPr eaLnBrk="1" hangingPunct="1"/>
            <a:r>
              <a:rPr lang="en-US" altLang="en-US" sz="2100" smtClean="0"/>
              <a:t>Better define appropriate referrals to the Intervention Therapist</a:t>
            </a:r>
          </a:p>
          <a:p>
            <a:pPr eaLnBrk="1" hangingPunct="1"/>
            <a:r>
              <a:rPr lang="en-US" altLang="en-US" sz="2100" smtClean="0"/>
              <a:t>Develop alternative resources to address gaps, ie. child psychiatry, respite, parent coaching</a:t>
            </a:r>
          </a:p>
          <a:p>
            <a:pPr eaLnBrk="1" hangingPunct="1"/>
            <a:r>
              <a:rPr lang="en-US" altLang="en-US" sz="2100" smtClean="0"/>
              <a:t>Further consider SCDHS response to consumers who don’t share the goal of reducing hospitalizations/out of home placements</a:t>
            </a:r>
          </a:p>
          <a:p>
            <a:pPr eaLnBrk="1" hangingPunct="1"/>
            <a:r>
              <a:rPr lang="en-US" altLang="en-US" sz="2100" smtClean="0"/>
              <a:t>Consider expanding services to adult consumers within a family unit</a:t>
            </a:r>
          </a:p>
        </p:txBody>
      </p:sp>
    </p:spTree>
    <p:extLst>
      <p:ext uri="{BB962C8B-B14F-4D97-AF65-F5344CB8AC3E}">
        <p14:creationId xmlns:p14="http://schemas.microsoft.com/office/powerpoint/2010/main" val="2720310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4200" dirty="0" smtClean="0"/>
              <a:t> Success Story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0" dirty="0" smtClean="0">
                <a:latin typeface="+mn-lt"/>
              </a:rPr>
              <a:t>* 8 year old </a:t>
            </a:r>
            <a:r>
              <a:rPr lang="en-US" sz="2000" b="0" dirty="0" err="1" smtClean="0">
                <a:latin typeface="+mn-lt"/>
              </a:rPr>
              <a:t>boY</a:t>
            </a:r>
            <a:r>
              <a:rPr lang="en-US" sz="2000" b="0" dirty="0" smtClean="0">
                <a:latin typeface="+mn-lt"/>
              </a:rPr>
              <a:t> and mom in crisis arrive at </a:t>
            </a:r>
            <a:r>
              <a:rPr lang="en-US" sz="2000" b="0" dirty="0" err="1" smtClean="0">
                <a:latin typeface="+mn-lt"/>
              </a:rPr>
              <a:t>scdhs</a:t>
            </a:r>
            <a:r>
              <a:rPr lang="en-US" sz="2000" b="0" dirty="0" smtClean="0">
                <a:latin typeface="+mn-lt"/>
              </a:rPr>
              <a:t> with local law enforcement requesting hospitalization. Family has limited knowledge of services and lacks social support.</a:t>
            </a:r>
            <a:endParaRPr lang="en-US" dirty="0"/>
          </a:p>
        </p:txBody>
      </p:sp>
      <p:sp>
        <p:nvSpPr>
          <p:cNvPr id="64515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1075" cy="457200"/>
          </a:xfrm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en-US" smtClean="0"/>
              <a:t>$4,800.00</a:t>
            </a:r>
          </a:p>
        </p:txBody>
      </p:sp>
      <p:sp>
        <p:nvSpPr>
          <p:cNvPr id="64516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300" y="5867400"/>
            <a:ext cx="3521075" cy="457200"/>
          </a:xfrm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en-US" smtClean="0"/>
              <a:t>$1,000.00</a:t>
            </a:r>
          </a:p>
        </p:txBody>
      </p:sp>
      <p:sp>
        <p:nvSpPr>
          <p:cNvPr id="64517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325"/>
            <a:ext cx="3521075" cy="4114800"/>
          </a:xfrm>
        </p:spPr>
        <p:txBody>
          <a:bodyPr/>
          <a:lstStyle/>
          <a:p>
            <a:r>
              <a:rPr lang="en-US" altLang="en-US" smtClean="0"/>
              <a:t>On-call response</a:t>
            </a:r>
          </a:p>
          <a:p>
            <a:pPr lvl="1"/>
            <a:r>
              <a:rPr lang="en-US" altLang="en-US" sz="1600" smtClean="0"/>
              <a:t>On-call crisis worker assesses for hospitalization with a “snap shot” of the family needs. </a:t>
            </a:r>
          </a:p>
          <a:p>
            <a:pPr lvl="1"/>
            <a:r>
              <a:rPr lang="en-US" altLang="en-US" sz="1600" smtClean="0"/>
              <a:t>If unable to divert, minimum costs incurred include 3 days of hospitalization under an emergency detention.</a:t>
            </a:r>
          </a:p>
          <a:p>
            <a:pPr lvl="1"/>
            <a:r>
              <a:rPr lang="en-US" altLang="en-US" sz="1600" smtClean="0"/>
              <a:t>If hospitalization is diverted, limited follow-up is provided, leading to higher likelihood for future crisis. </a:t>
            </a:r>
          </a:p>
          <a:p>
            <a:pPr lvl="1"/>
            <a:endParaRPr lang="en-US" altLang="en-US" sz="1600" smtClean="0"/>
          </a:p>
          <a:p>
            <a:pPr lvl="1"/>
            <a:endParaRPr lang="en-US" altLang="en-US" sz="1600" smtClean="0"/>
          </a:p>
          <a:p>
            <a:pPr>
              <a:buFont typeface="Wingdings 2" pitchFamily="18" charset="2"/>
              <a:buNone/>
            </a:pPr>
            <a:endParaRPr lang="en-US" altLang="en-US" sz="1600" smtClean="0"/>
          </a:p>
          <a:p>
            <a:pPr>
              <a:buFont typeface="Wingdings 2" pitchFamily="18" charset="2"/>
              <a:buNone/>
            </a:pPr>
            <a:endParaRPr lang="en-US" altLang="en-US" sz="1600" smtClean="0"/>
          </a:p>
          <a:p>
            <a:pPr>
              <a:buFont typeface="Wingdings 2" pitchFamily="18" charset="2"/>
              <a:buNone/>
            </a:pPr>
            <a:endParaRPr lang="en-US" altLang="en-US" smtClean="0"/>
          </a:p>
        </p:txBody>
      </p:sp>
      <p:sp>
        <p:nvSpPr>
          <p:cNvPr id="64518" name="Content Placeholder 5"/>
          <p:cNvSpPr>
            <a:spLocks noGrp="1"/>
          </p:cNvSpPr>
          <p:nvPr>
            <p:ph sz="quarter" idx="4"/>
          </p:nvPr>
        </p:nvSpPr>
        <p:spPr>
          <a:xfrm>
            <a:off x="4178300" y="1711325"/>
            <a:ext cx="3521075" cy="4114800"/>
          </a:xfrm>
        </p:spPr>
        <p:txBody>
          <a:bodyPr/>
          <a:lstStyle/>
          <a:p>
            <a:r>
              <a:rPr lang="en-US" altLang="en-US" smtClean="0"/>
              <a:t>Early Intervention Response</a:t>
            </a:r>
          </a:p>
          <a:p>
            <a:pPr lvl="1"/>
            <a:r>
              <a:rPr lang="en-US" altLang="en-US" sz="1600" smtClean="0"/>
              <a:t>Case is routed for Intervention to stabilize the child in a least restrictive setting and evaluate underlying familial needs. </a:t>
            </a:r>
          </a:p>
          <a:p>
            <a:pPr lvl="1"/>
            <a:r>
              <a:rPr lang="en-US" altLang="en-US" sz="1600" smtClean="0"/>
              <a:t>A Children’s Services Crisis Network home is used for 5 days while assessment and services are arranged.</a:t>
            </a:r>
          </a:p>
          <a:p>
            <a:pPr lvl="1"/>
            <a:r>
              <a:rPr lang="en-US" altLang="en-US" sz="1600" smtClean="0"/>
              <a:t>Follow-up crisis intervention is provided for 2 months until family is stable.</a:t>
            </a:r>
          </a:p>
        </p:txBody>
      </p:sp>
    </p:spTree>
    <p:extLst>
      <p:ext uri="{BB962C8B-B14F-4D97-AF65-F5344CB8AC3E}">
        <p14:creationId xmlns:p14="http://schemas.microsoft.com/office/powerpoint/2010/main" val="3055235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487</Words>
  <Application>Microsoft Office PowerPoint</Application>
  <PresentationFormat>On-screen Show (4:3)</PresentationFormat>
  <Paragraphs>58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Apex</vt:lpstr>
      <vt:lpstr>Opulent</vt:lpstr>
      <vt:lpstr>Sauk County Department of Human Services</vt:lpstr>
      <vt:lpstr>Niatx 2012 Goals</vt:lpstr>
      <vt:lpstr>Niatx 2013 Goals</vt:lpstr>
      <vt:lpstr>         Results</vt:lpstr>
      <vt:lpstr>Next Steps</vt:lpstr>
      <vt:lpstr> Success Story * 8 year old boY and mom in crisis arrive at scdhs with local law enforcement requesting hospitalization. Family has limited knowledge of services and lacks social support.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hmkahle</dc:creator>
  <cp:lastModifiedBy>hmkahle</cp:lastModifiedBy>
  <cp:revision>8</cp:revision>
  <dcterms:created xsi:type="dcterms:W3CDTF">2013-12-19T16:10:00Z</dcterms:created>
  <dcterms:modified xsi:type="dcterms:W3CDTF">2013-12-19T16:12:47Z</dcterms:modified>
</cp:coreProperties>
</file>