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dcpjessi\Local%20Settings\Temporary%20Internet%20Files\Content.Outlook\3VO7FN7C\NIATX%20Chart%20on%20Crisis%20units-2013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Crisis Service Units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63000"/>
                    <a:satMod val="110000"/>
                  </a:schemeClr>
                </a:gs>
                <a:gs pos="30000">
                  <a:schemeClr val="accent6">
                    <a:shade val="90000"/>
                    <a:satMod val="120000"/>
                  </a:schemeClr>
                </a:gs>
                <a:gs pos="45000">
                  <a:schemeClr val="accent6">
                    <a:shade val="100000"/>
                    <a:satMod val="128000"/>
                  </a:schemeClr>
                </a:gs>
                <a:gs pos="55000">
                  <a:schemeClr val="accent6">
                    <a:shade val="100000"/>
                    <a:satMod val="128000"/>
                  </a:schemeClr>
                </a:gs>
                <a:gs pos="73000">
                  <a:schemeClr val="accent6">
                    <a:shade val="90000"/>
                    <a:satMod val="120000"/>
                  </a:schemeClr>
                </a:gs>
                <a:gs pos="100000">
                  <a:schemeClr val="accent6">
                    <a:shade val="63000"/>
                    <a:satMod val="11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41909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Sheet1!$A$10:$A$13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193.1</c:v>
                </c:pt>
                <c:pt idx="1">
                  <c:v>139.4</c:v>
                </c:pt>
                <c:pt idx="2">
                  <c:v>414.3</c:v>
                </c:pt>
                <c:pt idx="3">
                  <c:v>834.6</c:v>
                </c:pt>
              </c:numCache>
            </c:numRef>
          </c:val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Billable Units</c:v>
                </c:pt>
              </c:strCache>
            </c:strRef>
          </c:tx>
          <c:invertIfNegative val="0"/>
          <c:cat>
            <c:numRef>
              <c:f>Sheet1!$A$10:$A$13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Sheet1!$C$10:$C$13</c:f>
              <c:numCache>
                <c:formatCode>General</c:formatCode>
                <c:ptCount val="4"/>
                <c:pt idx="0">
                  <c:v>95.6</c:v>
                </c:pt>
                <c:pt idx="1">
                  <c:v>60.5</c:v>
                </c:pt>
                <c:pt idx="2">
                  <c:v>252.22</c:v>
                </c:pt>
                <c:pt idx="3">
                  <c:v>387.5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676160"/>
        <c:axId val="233677952"/>
      </c:barChart>
      <c:catAx>
        <c:axId val="23367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677952"/>
        <c:crosses val="autoZero"/>
        <c:auto val="1"/>
        <c:lblAlgn val="ctr"/>
        <c:lblOffset val="100"/>
        <c:noMultiLvlLbl val="0"/>
      </c:catAx>
      <c:valAx>
        <c:axId val="233677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676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A6B66-A17C-49BF-A61E-2CA49D24E805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DF317AD-8375-46C5-90E5-6E598BAC428B}">
      <dgm:prSet phldrT="[Text]"/>
      <dgm:spPr>
        <a:solidFill>
          <a:schemeClr val="tx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  <a:latin typeface="Berlin Sans FB Demi" panose="020E0802020502020306" pitchFamily="34" charset="0"/>
            </a:rPr>
            <a:t>Reduction in Inpatient Recidivism</a:t>
          </a:r>
          <a:endParaRPr lang="en-US" dirty="0">
            <a:solidFill>
              <a:srgbClr val="FF0000"/>
            </a:solidFill>
          </a:endParaRPr>
        </a:p>
      </dgm:t>
    </dgm:pt>
    <dgm:pt modelId="{8E832B22-BF1C-4C27-9773-AB38E9DA84D3}" type="parTrans" cxnId="{271303A2-5982-4201-81BF-EB78814BFBEC}">
      <dgm:prSet/>
      <dgm:spPr/>
      <dgm:t>
        <a:bodyPr/>
        <a:lstStyle/>
        <a:p>
          <a:endParaRPr lang="en-US"/>
        </a:p>
      </dgm:t>
    </dgm:pt>
    <dgm:pt modelId="{AC23F100-103E-457B-A4A3-EE5257DAE91F}" type="sibTrans" cxnId="{271303A2-5982-4201-81BF-EB78814BFBEC}">
      <dgm:prSet/>
      <dgm:spPr/>
      <dgm:t>
        <a:bodyPr/>
        <a:lstStyle/>
        <a:p>
          <a:endParaRPr lang="en-US"/>
        </a:p>
      </dgm:t>
    </dgm:pt>
    <dgm:pt modelId="{4033F388-86CE-4B5C-AC7C-EB39A048BF78}">
      <dgm:prSet/>
      <dgm:spPr>
        <a:solidFill>
          <a:schemeClr val="tx1">
            <a:lumMod val="85000"/>
          </a:schemeClr>
        </a:solidFill>
      </dgm:spPr>
      <dgm:t>
        <a:bodyPr/>
        <a:lstStyle/>
        <a:p>
          <a:r>
            <a:rPr lang="en-US" b="0" dirty="0" smtClean="0">
              <a:solidFill>
                <a:srgbClr val="FF0000"/>
              </a:solidFill>
              <a:latin typeface="Berlin Sans FB Demi" panose="020E0802020502020306" pitchFamily="34" charset="0"/>
            </a:rPr>
            <a:t>Increase </a:t>
          </a:r>
          <a:r>
            <a:rPr lang="en-US" b="0" smtClean="0">
              <a:solidFill>
                <a:srgbClr val="FF0000"/>
              </a:solidFill>
              <a:latin typeface="Berlin Sans FB Demi" panose="020E0802020502020306" pitchFamily="34" charset="0"/>
            </a:rPr>
            <a:t>Crisis Units</a:t>
          </a:r>
          <a:endParaRPr lang="en-US" b="0" dirty="0">
            <a:solidFill>
              <a:srgbClr val="FF0000"/>
            </a:solidFill>
          </a:endParaRPr>
        </a:p>
      </dgm:t>
    </dgm:pt>
    <dgm:pt modelId="{79DFBEE9-BD1A-42AE-814B-CD93BB22C5D1}" type="parTrans" cxnId="{2098C4AB-8E76-438B-811E-F2696239D473}">
      <dgm:prSet/>
      <dgm:spPr/>
      <dgm:t>
        <a:bodyPr/>
        <a:lstStyle/>
        <a:p>
          <a:endParaRPr lang="en-US"/>
        </a:p>
      </dgm:t>
    </dgm:pt>
    <dgm:pt modelId="{519AD065-87B8-4162-B5FF-573430D9DDEC}" type="sibTrans" cxnId="{2098C4AB-8E76-438B-811E-F2696239D473}">
      <dgm:prSet/>
      <dgm:spPr/>
      <dgm:t>
        <a:bodyPr/>
        <a:lstStyle/>
        <a:p>
          <a:endParaRPr lang="en-US"/>
        </a:p>
      </dgm:t>
    </dgm:pt>
    <dgm:pt modelId="{CC1E8975-086A-4720-BD4B-59C9B43F80E4}">
      <dgm:prSet/>
      <dgm:spPr>
        <a:solidFill>
          <a:schemeClr val="tx1">
            <a:lumMod val="85000"/>
          </a:schemeClr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  <a:latin typeface="Berlin Sans FB Demi" panose="020E0802020502020306" pitchFamily="34" charset="0"/>
            </a:rPr>
            <a:t>Model a “Warm” Transfer from Inpatient to Community Supports</a:t>
          </a:r>
          <a:endParaRPr lang="en-US" dirty="0">
            <a:solidFill>
              <a:srgbClr val="FF0000"/>
            </a:solidFill>
          </a:endParaRPr>
        </a:p>
      </dgm:t>
    </dgm:pt>
    <dgm:pt modelId="{B9181D9B-08B3-4740-BD68-7E6FE17DE49B}" type="parTrans" cxnId="{84D3B821-2435-4DD5-9F7B-BCC720701041}">
      <dgm:prSet/>
      <dgm:spPr/>
      <dgm:t>
        <a:bodyPr/>
        <a:lstStyle/>
        <a:p>
          <a:endParaRPr lang="en-US"/>
        </a:p>
      </dgm:t>
    </dgm:pt>
    <dgm:pt modelId="{A44C46A0-F1F4-4C4A-89E5-5D5F07A9A012}" type="sibTrans" cxnId="{84D3B821-2435-4DD5-9F7B-BCC720701041}">
      <dgm:prSet/>
      <dgm:spPr/>
      <dgm:t>
        <a:bodyPr/>
        <a:lstStyle/>
        <a:p>
          <a:endParaRPr lang="en-US"/>
        </a:p>
      </dgm:t>
    </dgm:pt>
    <dgm:pt modelId="{CCD5CEBB-4201-4C20-A82D-AC79ABCEC8BA}" type="pres">
      <dgm:prSet presAssocID="{3FAA6B66-A17C-49BF-A61E-2CA49D24E805}" presName="linearFlow" presStyleCnt="0">
        <dgm:presLayoutVars>
          <dgm:dir/>
          <dgm:resizeHandles val="exact"/>
        </dgm:presLayoutVars>
      </dgm:prSet>
      <dgm:spPr/>
    </dgm:pt>
    <dgm:pt modelId="{CFA5A7DB-AB94-45C6-8F5B-F3EC98AF9118}" type="pres">
      <dgm:prSet presAssocID="{ADF317AD-8375-46C5-90E5-6E598BAC428B}" presName="composite" presStyleCnt="0"/>
      <dgm:spPr/>
    </dgm:pt>
    <dgm:pt modelId="{FBFE8E10-966F-4A8B-BAB2-044CDD25477A}" type="pres">
      <dgm:prSet presAssocID="{ADF317AD-8375-46C5-90E5-6E598BAC428B}" presName="imgShp" presStyleLbl="fgImgPlace1" presStyleIdx="0" presStyleCnt="3" custLinFactX="-87144" custLinFactNeighborX="-100000" custLinFactNeighborY="-36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141564-2C07-4FD9-9BCF-A186BE71696B}" type="pres">
      <dgm:prSet presAssocID="{ADF317AD-8375-46C5-90E5-6E598BAC428B}" presName="txShp" presStyleLbl="node1" presStyleIdx="0" presStyleCnt="3" custLinFactNeighborX="-13651" custLinFactNeighborY="3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39552-A9A1-4708-B441-A1C548FB039B}" type="pres">
      <dgm:prSet presAssocID="{AC23F100-103E-457B-A4A3-EE5257DAE91F}" presName="spacing" presStyleCnt="0"/>
      <dgm:spPr/>
    </dgm:pt>
    <dgm:pt modelId="{083A03D9-7762-4678-B89C-C912475408F9}" type="pres">
      <dgm:prSet presAssocID="{4033F388-86CE-4B5C-AC7C-EB39A048BF78}" presName="composite" presStyleCnt="0"/>
      <dgm:spPr/>
    </dgm:pt>
    <dgm:pt modelId="{55F26438-9A34-499C-BE9F-340C8C4FF385}" type="pres">
      <dgm:prSet presAssocID="{4033F388-86CE-4B5C-AC7C-EB39A048BF78}" presName="imgShp" presStyleLbl="fgImgPlace1" presStyleIdx="1" presStyleCnt="3" custLinFactNeighborX="-29452" custLinFactNeighborY="11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592761B-DD93-4239-863F-CAFCB8582BF2}" type="pres">
      <dgm:prSet presAssocID="{4033F388-86CE-4B5C-AC7C-EB39A048BF78}" presName="txShp" presStyleLbl="node1" presStyleIdx="1" presStyleCnt="3" custLinFactNeighborX="4450" custLinFactNeighborY="1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ED37A-D718-4F4F-83CE-A37794446CCA}" type="pres">
      <dgm:prSet presAssocID="{519AD065-87B8-4162-B5FF-573430D9DDEC}" presName="spacing" presStyleCnt="0"/>
      <dgm:spPr/>
    </dgm:pt>
    <dgm:pt modelId="{F0C5B9C9-5EB4-449D-A03A-71ADD21E6E45}" type="pres">
      <dgm:prSet presAssocID="{CC1E8975-086A-4720-BD4B-59C9B43F80E4}" presName="composite" presStyleCnt="0"/>
      <dgm:spPr/>
    </dgm:pt>
    <dgm:pt modelId="{884A2682-0B7E-4AAF-BDA1-A63D11EA6B8A}" type="pres">
      <dgm:prSet presAssocID="{CC1E8975-086A-4720-BD4B-59C9B43F80E4}" presName="imgShp" presStyleLbl="fgImgPlace1" presStyleIdx="2" presStyleCnt="3" custLinFactNeighborX="44587" custLinFactNeighborY="-83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5EC1CAA-96CF-4D69-9290-0FA1794D68A7}" type="pres">
      <dgm:prSet presAssocID="{CC1E8975-086A-4720-BD4B-59C9B43F80E4}" presName="txShp" presStyleLbl="node1" presStyleIdx="2" presStyleCnt="3" custLinFactNeighborX="19766" custLinFactNeighborY="-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98C4AB-8E76-438B-811E-F2696239D473}" srcId="{3FAA6B66-A17C-49BF-A61E-2CA49D24E805}" destId="{4033F388-86CE-4B5C-AC7C-EB39A048BF78}" srcOrd="1" destOrd="0" parTransId="{79DFBEE9-BD1A-42AE-814B-CD93BB22C5D1}" sibTransId="{519AD065-87B8-4162-B5FF-573430D9DDEC}"/>
    <dgm:cxn modelId="{271303A2-5982-4201-81BF-EB78814BFBEC}" srcId="{3FAA6B66-A17C-49BF-A61E-2CA49D24E805}" destId="{ADF317AD-8375-46C5-90E5-6E598BAC428B}" srcOrd="0" destOrd="0" parTransId="{8E832B22-BF1C-4C27-9773-AB38E9DA84D3}" sibTransId="{AC23F100-103E-457B-A4A3-EE5257DAE91F}"/>
    <dgm:cxn modelId="{84D3B821-2435-4DD5-9F7B-BCC720701041}" srcId="{3FAA6B66-A17C-49BF-A61E-2CA49D24E805}" destId="{CC1E8975-086A-4720-BD4B-59C9B43F80E4}" srcOrd="2" destOrd="0" parTransId="{B9181D9B-08B3-4740-BD68-7E6FE17DE49B}" sibTransId="{A44C46A0-F1F4-4C4A-89E5-5D5F07A9A012}"/>
    <dgm:cxn modelId="{4F457F1F-8B26-489A-80EE-A8365CF52068}" type="presOf" srcId="{ADF317AD-8375-46C5-90E5-6E598BAC428B}" destId="{C1141564-2C07-4FD9-9BCF-A186BE71696B}" srcOrd="0" destOrd="0" presId="urn:microsoft.com/office/officeart/2005/8/layout/vList3#1"/>
    <dgm:cxn modelId="{5E8BCF4E-2F0D-4E90-A9FD-B45A8E54CD15}" type="presOf" srcId="{4033F388-86CE-4B5C-AC7C-EB39A048BF78}" destId="{6592761B-DD93-4239-863F-CAFCB8582BF2}" srcOrd="0" destOrd="0" presId="urn:microsoft.com/office/officeart/2005/8/layout/vList3#1"/>
    <dgm:cxn modelId="{1B0FABBF-8722-43FE-9BCB-2014B9CC5E17}" type="presOf" srcId="{3FAA6B66-A17C-49BF-A61E-2CA49D24E805}" destId="{CCD5CEBB-4201-4C20-A82D-AC79ABCEC8BA}" srcOrd="0" destOrd="0" presId="urn:microsoft.com/office/officeart/2005/8/layout/vList3#1"/>
    <dgm:cxn modelId="{03959191-BF83-4957-8660-2F06B8E22E6B}" type="presOf" srcId="{CC1E8975-086A-4720-BD4B-59C9B43F80E4}" destId="{85EC1CAA-96CF-4D69-9290-0FA1794D68A7}" srcOrd="0" destOrd="0" presId="urn:microsoft.com/office/officeart/2005/8/layout/vList3#1"/>
    <dgm:cxn modelId="{32591AA4-26AB-4A3B-BCBD-59DE776B1706}" type="presParOf" srcId="{CCD5CEBB-4201-4C20-A82D-AC79ABCEC8BA}" destId="{CFA5A7DB-AB94-45C6-8F5B-F3EC98AF9118}" srcOrd="0" destOrd="0" presId="urn:microsoft.com/office/officeart/2005/8/layout/vList3#1"/>
    <dgm:cxn modelId="{248D9928-96CE-4719-9536-F985684DC141}" type="presParOf" srcId="{CFA5A7DB-AB94-45C6-8F5B-F3EC98AF9118}" destId="{FBFE8E10-966F-4A8B-BAB2-044CDD25477A}" srcOrd="0" destOrd="0" presId="urn:microsoft.com/office/officeart/2005/8/layout/vList3#1"/>
    <dgm:cxn modelId="{42B3F406-77B1-4B39-B6B8-590937A8C654}" type="presParOf" srcId="{CFA5A7DB-AB94-45C6-8F5B-F3EC98AF9118}" destId="{C1141564-2C07-4FD9-9BCF-A186BE71696B}" srcOrd="1" destOrd="0" presId="urn:microsoft.com/office/officeart/2005/8/layout/vList3#1"/>
    <dgm:cxn modelId="{B41B9F7B-C317-4013-A30D-9B3769B3D59D}" type="presParOf" srcId="{CCD5CEBB-4201-4C20-A82D-AC79ABCEC8BA}" destId="{1E939552-A9A1-4708-B441-A1C548FB039B}" srcOrd="1" destOrd="0" presId="urn:microsoft.com/office/officeart/2005/8/layout/vList3#1"/>
    <dgm:cxn modelId="{FFC15C45-1184-4B92-82D0-501FC64BB19D}" type="presParOf" srcId="{CCD5CEBB-4201-4C20-A82D-AC79ABCEC8BA}" destId="{083A03D9-7762-4678-B89C-C912475408F9}" srcOrd="2" destOrd="0" presId="urn:microsoft.com/office/officeart/2005/8/layout/vList3#1"/>
    <dgm:cxn modelId="{7AA5A574-E177-4876-9017-45BBF7B8A368}" type="presParOf" srcId="{083A03D9-7762-4678-B89C-C912475408F9}" destId="{55F26438-9A34-499C-BE9F-340C8C4FF385}" srcOrd="0" destOrd="0" presId="urn:microsoft.com/office/officeart/2005/8/layout/vList3#1"/>
    <dgm:cxn modelId="{1A71029B-454A-47BA-96CF-A6107CF0EE1B}" type="presParOf" srcId="{083A03D9-7762-4678-B89C-C912475408F9}" destId="{6592761B-DD93-4239-863F-CAFCB8582BF2}" srcOrd="1" destOrd="0" presId="urn:microsoft.com/office/officeart/2005/8/layout/vList3#1"/>
    <dgm:cxn modelId="{76C8578E-548E-41B5-970E-AD02968D05C1}" type="presParOf" srcId="{CCD5CEBB-4201-4C20-A82D-AC79ABCEC8BA}" destId="{F35ED37A-D718-4F4F-83CE-A37794446CCA}" srcOrd="3" destOrd="0" presId="urn:microsoft.com/office/officeart/2005/8/layout/vList3#1"/>
    <dgm:cxn modelId="{D809A1E8-1254-46A0-A158-4047A63EA98A}" type="presParOf" srcId="{CCD5CEBB-4201-4C20-A82D-AC79ABCEC8BA}" destId="{F0C5B9C9-5EB4-449D-A03A-71ADD21E6E45}" srcOrd="4" destOrd="0" presId="urn:microsoft.com/office/officeart/2005/8/layout/vList3#1"/>
    <dgm:cxn modelId="{2C1A5448-C7C0-44F0-883D-7F0D5AA652BA}" type="presParOf" srcId="{F0C5B9C9-5EB4-449D-A03A-71ADD21E6E45}" destId="{884A2682-0B7E-4AAF-BDA1-A63D11EA6B8A}" srcOrd="0" destOrd="0" presId="urn:microsoft.com/office/officeart/2005/8/layout/vList3#1"/>
    <dgm:cxn modelId="{98A11BF9-84F3-4124-B112-73F13095B47B}" type="presParOf" srcId="{F0C5B9C9-5EB4-449D-A03A-71ADD21E6E45}" destId="{85EC1CAA-96CF-4D69-9290-0FA1794D68A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2EE44-6D9B-42B0-8792-E8E607137D2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4AE08-4CB9-4342-9497-8675B3257578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BASELINE DATA</a:t>
          </a:r>
          <a:endParaRPr lang="en-US" b="1" dirty="0"/>
        </a:p>
      </dgm:t>
    </dgm:pt>
    <dgm:pt modelId="{1533E579-CE7F-41C5-9369-8D7D8FB5DD29}" type="parTrans" cxnId="{B7C45BC0-2BE6-4978-8CE4-0F50B86E1E72}">
      <dgm:prSet/>
      <dgm:spPr/>
      <dgm:t>
        <a:bodyPr/>
        <a:lstStyle/>
        <a:p>
          <a:endParaRPr lang="en-US"/>
        </a:p>
      </dgm:t>
    </dgm:pt>
    <dgm:pt modelId="{16ED83B9-E5AE-4ABD-8798-71A8BB5A5552}" type="sibTrans" cxnId="{B7C45BC0-2BE6-4978-8CE4-0F50B86E1E72}">
      <dgm:prSet/>
      <dgm:spPr/>
      <dgm:t>
        <a:bodyPr/>
        <a:lstStyle/>
        <a:p>
          <a:endParaRPr lang="en-US"/>
        </a:p>
      </dgm:t>
    </dgm:pt>
    <dgm:pt modelId="{B1C2F672-B6F0-4B38-9E97-4AA3476E7906}">
      <dgm:prSet phldrT="[Text]" custT="1"/>
      <dgm:spPr/>
      <dgm:t>
        <a:bodyPr/>
        <a:lstStyle/>
        <a:p>
          <a:r>
            <a:rPr lang="en-US" sz="1600" b="1" dirty="0" smtClean="0"/>
            <a:t>13 prior admissions</a:t>
          </a:r>
          <a:endParaRPr lang="en-US" sz="1600" b="1" dirty="0"/>
        </a:p>
      </dgm:t>
    </dgm:pt>
    <dgm:pt modelId="{2D2ACEE3-B1BE-4784-9120-2A487CE69338}" type="parTrans" cxnId="{DB0A1BDC-59C6-4636-AC89-7049FF2F4D2F}">
      <dgm:prSet/>
      <dgm:spPr/>
      <dgm:t>
        <a:bodyPr/>
        <a:lstStyle/>
        <a:p>
          <a:endParaRPr lang="en-US"/>
        </a:p>
      </dgm:t>
    </dgm:pt>
    <dgm:pt modelId="{A7F781C5-1461-4053-A8FA-90D31262D04F}" type="sibTrans" cxnId="{DB0A1BDC-59C6-4636-AC89-7049FF2F4D2F}">
      <dgm:prSet/>
      <dgm:spPr/>
      <dgm:t>
        <a:bodyPr/>
        <a:lstStyle/>
        <a:p>
          <a:endParaRPr lang="en-US"/>
        </a:p>
      </dgm:t>
    </dgm:pt>
    <dgm:pt modelId="{432E36FB-864C-4654-A41D-F74492E200E5}">
      <dgm:prSet phldrT="[Text]" custT="1"/>
      <dgm:spPr/>
      <dgm:t>
        <a:bodyPr/>
        <a:lstStyle/>
        <a:p>
          <a:r>
            <a:rPr lang="en-US" sz="1600" b="1" dirty="0" smtClean="0"/>
            <a:t>Administered telephone survey</a:t>
          </a:r>
          <a:endParaRPr lang="en-US" sz="1600" b="1" dirty="0"/>
        </a:p>
      </dgm:t>
    </dgm:pt>
    <dgm:pt modelId="{CADD0EDB-47AD-46D0-B49F-D9A010E121B6}" type="parTrans" cxnId="{571E79EE-7835-47C8-B832-98978F9F9A4A}">
      <dgm:prSet/>
      <dgm:spPr/>
      <dgm:t>
        <a:bodyPr/>
        <a:lstStyle/>
        <a:p>
          <a:endParaRPr lang="en-US"/>
        </a:p>
      </dgm:t>
    </dgm:pt>
    <dgm:pt modelId="{92220335-2A3E-405E-B310-1847A16F4FF0}" type="sibTrans" cxnId="{571E79EE-7835-47C8-B832-98978F9F9A4A}">
      <dgm:prSet/>
      <dgm:spPr/>
      <dgm:t>
        <a:bodyPr/>
        <a:lstStyle/>
        <a:p>
          <a:endParaRPr lang="en-US"/>
        </a:p>
      </dgm:t>
    </dgm:pt>
    <dgm:pt modelId="{5366BFAC-18F2-47CA-B4F2-76F9A86AFD68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INTERVENTION: May 22-October 4, 2013</a:t>
          </a:r>
          <a:endParaRPr lang="en-US" b="1" dirty="0"/>
        </a:p>
      </dgm:t>
    </dgm:pt>
    <dgm:pt modelId="{D602B26C-B50D-4281-AC9D-00EA57440E7F}" type="parTrans" cxnId="{7DCDD9E8-F530-4B3A-A525-59D9DC2C1294}">
      <dgm:prSet/>
      <dgm:spPr/>
      <dgm:t>
        <a:bodyPr/>
        <a:lstStyle/>
        <a:p>
          <a:endParaRPr lang="en-US"/>
        </a:p>
      </dgm:t>
    </dgm:pt>
    <dgm:pt modelId="{4B160731-DAAE-40FB-B4D9-6651A538F501}" type="sibTrans" cxnId="{7DCDD9E8-F530-4B3A-A525-59D9DC2C1294}">
      <dgm:prSet/>
      <dgm:spPr/>
      <dgm:t>
        <a:bodyPr/>
        <a:lstStyle/>
        <a:p>
          <a:endParaRPr lang="en-US"/>
        </a:p>
      </dgm:t>
    </dgm:pt>
    <dgm:pt modelId="{78576FF3-CDF0-46E9-A9C3-42DAF57A1BB3}">
      <dgm:prSet phldrT="[Text]" custT="1"/>
      <dgm:spPr/>
      <dgm:t>
        <a:bodyPr/>
        <a:lstStyle/>
        <a:p>
          <a:r>
            <a:rPr lang="en-US" sz="1600" b="1" dirty="0" smtClean="0"/>
            <a:t>Within 24 hours post-discharge</a:t>
          </a:r>
          <a:endParaRPr lang="en-US" sz="1600" b="1" dirty="0"/>
        </a:p>
      </dgm:t>
    </dgm:pt>
    <dgm:pt modelId="{B9161DB7-8BE5-48C3-A1FF-DB798952EDCF}" type="parTrans" cxnId="{181D4344-57DC-4423-9832-9B1B906D600E}">
      <dgm:prSet/>
      <dgm:spPr/>
      <dgm:t>
        <a:bodyPr/>
        <a:lstStyle/>
        <a:p>
          <a:endParaRPr lang="en-US"/>
        </a:p>
      </dgm:t>
    </dgm:pt>
    <dgm:pt modelId="{241B5C67-AD51-4246-847C-3E7674EF4672}" type="sibTrans" cxnId="{181D4344-57DC-4423-9832-9B1B906D600E}">
      <dgm:prSet/>
      <dgm:spPr/>
      <dgm:t>
        <a:bodyPr/>
        <a:lstStyle/>
        <a:p>
          <a:endParaRPr lang="en-US"/>
        </a:p>
      </dgm:t>
    </dgm:pt>
    <dgm:pt modelId="{1919284D-6D1F-4D27-89F0-683FA3A17BA1}">
      <dgm:prSet phldrT="[Text]" custT="1"/>
      <dgm:spPr/>
      <dgm:t>
        <a:bodyPr/>
        <a:lstStyle/>
        <a:p>
          <a:r>
            <a:rPr lang="en-US" sz="1600" b="1" dirty="0" smtClean="0"/>
            <a:t>Face-to-face follow up using specific script </a:t>
          </a:r>
        </a:p>
      </dgm:t>
    </dgm:pt>
    <dgm:pt modelId="{53BD092E-01B8-4693-A7C8-8AE40BEFF18F}" type="parTrans" cxnId="{7B0329C4-E64B-4FDD-886C-5D28D8F244CF}">
      <dgm:prSet/>
      <dgm:spPr/>
      <dgm:t>
        <a:bodyPr/>
        <a:lstStyle/>
        <a:p>
          <a:endParaRPr lang="en-US"/>
        </a:p>
      </dgm:t>
    </dgm:pt>
    <dgm:pt modelId="{7528592C-191E-4CAF-8859-4462A7F3BE06}" type="sibTrans" cxnId="{7B0329C4-E64B-4FDD-886C-5D28D8F244CF}">
      <dgm:prSet/>
      <dgm:spPr/>
      <dgm:t>
        <a:bodyPr/>
        <a:lstStyle/>
        <a:p>
          <a:endParaRPr lang="en-US"/>
        </a:p>
      </dgm:t>
    </dgm:pt>
    <dgm:pt modelId="{BA9601BC-1E66-4C5D-8364-61E1FF5E8F02}">
      <dgm:prSet phldrT="[Text]"/>
      <dgm:spPr>
        <a:solidFill>
          <a:srgbClr val="E1D81F"/>
        </a:solidFill>
      </dgm:spPr>
      <dgm:t>
        <a:bodyPr/>
        <a:lstStyle/>
        <a:p>
          <a:r>
            <a:rPr lang="en-US" b="1" dirty="0" smtClean="0"/>
            <a:t>SURVEY</a:t>
          </a:r>
          <a:endParaRPr lang="en-US" b="1" dirty="0"/>
        </a:p>
      </dgm:t>
    </dgm:pt>
    <dgm:pt modelId="{993CF9B5-341D-499D-A9BA-9BF22AF25DD2}" type="parTrans" cxnId="{FB1839BA-8E52-4844-B99B-250F88AC9271}">
      <dgm:prSet/>
      <dgm:spPr/>
      <dgm:t>
        <a:bodyPr/>
        <a:lstStyle/>
        <a:p>
          <a:endParaRPr lang="en-US"/>
        </a:p>
      </dgm:t>
    </dgm:pt>
    <dgm:pt modelId="{BB9A2546-2F3E-477B-813A-78C530BFF176}" type="sibTrans" cxnId="{FB1839BA-8E52-4844-B99B-250F88AC9271}">
      <dgm:prSet/>
      <dgm:spPr/>
      <dgm:t>
        <a:bodyPr/>
        <a:lstStyle/>
        <a:p>
          <a:endParaRPr lang="en-US"/>
        </a:p>
      </dgm:t>
    </dgm:pt>
    <dgm:pt modelId="{BD0CD73F-6828-4C91-8149-1BDBA89F89EC}">
      <dgm:prSet phldrT="[Text]" custT="1"/>
      <dgm:spPr/>
      <dgm:t>
        <a:bodyPr/>
        <a:lstStyle/>
        <a:p>
          <a:r>
            <a:rPr lang="en-US" sz="1500" b="1" dirty="0" smtClean="0"/>
            <a:t>Measured satisfaction in service delivery</a:t>
          </a:r>
          <a:endParaRPr lang="en-US" sz="1500" b="1" dirty="0"/>
        </a:p>
      </dgm:t>
    </dgm:pt>
    <dgm:pt modelId="{B1D75F25-CFBE-4CFB-BBBC-F374E245B104}" type="parTrans" cxnId="{E2DB5946-8C93-44CD-A160-B4D2531E39BD}">
      <dgm:prSet/>
      <dgm:spPr/>
      <dgm:t>
        <a:bodyPr/>
        <a:lstStyle/>
        <a:p>
          <a:endParaRPr lang="en-US"/>
        </a:p>
      </dgm:t>
    </dgm:pt>
    <dgm:pt modelId="{8C020885-6046-473F-A13F-BF078A0EC0BF}" type="sibTrans" cxnId="{E2DB5946-8C93-44CD-A160-B4D2531E39BD}">
      <dgm:prSet/>
      <dgm:spPr/>
      <dgm:t>
        <a:bodyPr/>
        <a:lstStyle/>
        <a:p>
          <a:endParaRPr lang="en-US"/>
        </a:p>
      </dgm:t>
    </dgm:pt>
    <dgm:pt modelId="{5AEC2D57-BA47-40C7-95C4-4609F5020667}">
      <dgm:prSet phldrT="[Text]" custT="1"/>
      <dgm:spPr/>
      <dgm:t>
        <a:bodyPr/>
        <a:lstStyle/>
        <a:p>
          <a:r>
            <a:rPr lang="en-US" sz="1600" b="1" dirty="0" smtClean="0"/>
            <a:t>19 completed surveys</a:t>
          </a:r>
          <a:endParaRPr lang="en-US" sz="1600" b="1" dirty="0"/>
        </a:p>
      </dgm:t>
    </dgm:pt>
    <dgm:pt modelId="{7BDF7FB1-E4AC-4D4B-8621-6E362782B40F}" type="parTrans" cxnId="{AF69ACC4-BCCF-49CE-AEB9-25807E3DD4DE}">
      <dgm:prSet/>
      <dgm:spPr/>
      <dgm:t>
        <a:bodyPr/>
        <a:lstStyle/>
        <a:p>
          <a:endParaRPr lang="en-US"/>
        </a:p>
      </dgm:t>
    </dgm:pt>
    <dgm:pt modelId="{FE8EDB7B-1837-435F-AA84-FB5EA23CDCB4}" type="sibTrans" cxnId="{AF69ACC4-BCCF-49CE-AEB9-25807E3DD4DE}">
      <dgm:prSet/>
      <dgm:spPr/>
      <dgm:t>
        <a:bodyPr/>
        <a:lstStyle/>
        <a:p>
          <a:endParaRPr lang="en-US"/>
        </a:p>
      </dgm:t>
    </dgm:pt>
    <dgm:pt modelId="{741C6513-D1BE-464A-B31E-DD0BFAF6028C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/>
            <a:t>READMISSION DATA</a:t>
          </a:r>
          <a:endParaRPr lang="en-US" b="1" dirty="0"/>
        </a:p>
      </dgm:t>
    </dgm:pt>
    <dgm:pt modelId="{AFE54074-8627-4B7D-B521-AC96F7D77695}" type="parTrans" cxnId="{C11EEE22-9BE4-43DA-89F0-B2406681F87A}">
      <dgm:prSet/>
      <dgm:spPr/>
      <dgm:t>
        <a:bodyPr/>
        <a:lstStyle/>
        <a:p>
          <a:endParaRPr lang="en-US"/>
        </a:p>
      </dgm:t>
    </dgm:pt>
    <dgm:pt modelId="{559A3307-69E9-4263-B8A2-E58E5C72FFBE}" type="sibTrans" cxnId="{C11EEE22-9BE4-43DA-89F0-B2406681F87A}">
      <dgm:prSet/>
      <dgm:spPr/>
      <dgm:t>
        <a:bodyPr/>
        <a:lstStyle/>
        <a:p>
          <a:endParaRPr lang="en-US"/>
        </a:p>
      </dgm:t>
    </dgm:pt>
    <dgm:pt modelId="{C49D8023-0CB3-4C51-9A76-D22A9B4C39A7}">
      <dgm:prSet phldrT="[Text]" custT="1"/>
      <dgm:spPr/>
      <dgm:t>
        <a:bodyPr/>
        <a:lstStyle/>
        <a:p>
          <a:r>
            <a:rPr lang="en-US" sz="1600" b="1" dirty="0" smtClean="0"/>
            <a:t>Tracked readmission rates</a:t>
          </a:r>
          <a:endParaRPr lang="en-US" sz="1600" b="1" dirty="0"/>
        </a:p>
      </dgm:t>
    </dgm:pt>
    <dgm:pt modelId="{EF785215-F2B7-4976-A134-F5220893AEA5}" type="parTrans" cxnId="{CD68F330-88FC-4F2F-AD87-A2041D7F3D5A}">
      <dgm:prSet/>
      <dgm:spPr/>
      <dgm:t>
        <a:bodyPr/>
        <a:lstStyle/>
        <a:p>
          <a:endParaRPr lang="en-US"/>
        </a:p>
      </dgm:t>
    </dgm:pt>
    <dgm:pt modelId="{4D850516-61A6-4547-A566-E81D29D973CB}" type="sibTrans" cxnId="{CD68F330-88FC-4F2F-AD87-A2041D7F3D5A}">
      <dgm:prSet/>
      <dgm:spPr/>
      <dgm:t>
        <a:bodyPr/>
        <a:lstStyle/>
        <a:p>
          <a:endParaRPr lang="en-US"/>
        </a:p>
      </dgm:t>
    </dgm:pt>
    <dgm:pt modelId="{B1154596-7023-430F-8327-B03276592B5D}">
      <dgm:prSet phldrT="[Text]" custT="1"/>
      <dgm:spPr/>
      <dgm:t>
        <a:bodyPr/>
        <a:lstStyle/>
        <a:p>
          <a:r>
            <a:rPr lang="en-US" sz="1600" b="1" dirty="0" smtClean="0"/>
            <a:t>1 individual was readmitted twice</a:t>
          </a:r>
          <a:endParaRPr lang="en-US" sz="1600" b="1" dirty="0"/>
        </a:p>
      </dgm:t>
    </dgm:pt>
    <dgm:pt modelId="{CFD0CDBC-957A-4849-83D0-AA2B471F5E4E}" type="parTrans" cxnId="{E19F3EE7-66BB-462E-8269-06840D636FAF}">
      <dgm:prSet/>
      <dgm:spPr/>
      <dgm:t>
        <a:bodyPr/>
        <a:lstStyle/>
        <a:p>
          <a:endParaRPr lang="en-US"/>
        </a:p>
      </dgm:t>
    </dgm:pt>
    <dgm:pt modelId="{E3BBAED1-C8A3-4708-9D32-B1F8E98BA41E}" type="sibTrans" cxnId="{E19F3EE7-66BB-462E-8269-06840D636FAF}">
      <dgm:prSet/>
      <dgm:spPr/>
      <dgm:t>
        <a:bodyPr/>
        <a:lstStyle/>
        <a:p>
          <a:endParaRPr lang="en-US"/>
        </a:p>
      </dgm:t>
    </dgm:pt>
    <dgm:pt modelId="{73EC0862-88AC-4646-88F6-994721381365}">
      <dgm:prSet phldrT="[Text]" custT="1"/>
      <dgm:spPr/>
      <dgm:t>
        <a:bodyPr/>
        <a:lstStyle/>
        <a:p>
          <a:r>
            <a:rPr lang="en-US" sz="1400" b="1" dirty="0" smtClean="0"/>
            <a:t>Increases in all satisfaction domains</a:t>
          </a:r>
          <a:endParaRPr lang="en-US" sz="1400" b="1" dirty="0"/>
        </a:p>
      </dgm:t>
    </dgm:pt>
    <dgm:pt modelId="{4F952DD3-56C8-45AC-9DCB-6AFAF0127BE4}" type="parTrans" cxnId="{73516827-EBDB-492A-967B-A3559AF35BC4}">
      <dgm:prSet/>
      <dgm:spPr/>
      <dgm:t>
        <a:bodyPr/>
        <a:lstStyle/>
        <a:p>
          <a:endParaRPr lang="en-US"/>
        </a:p>
      </dgm:t>
    </dgm:pt>
    <dgm:pt modelId="{68538FDD-EAED-445E-B2E7-5246DBE19BAD}" type="sibTrans" cxnId="{73516827-EBDB-492A-967B-A3559AF35BC4}">
      <dgm:prSet/>
      <dgm:spPr/>
      <dgm:t>
        <a:bodyPr/>
        <a:lstStyle/>
        <a:p>
          <a:endParaRPr lang="en-US"/>
        </a:p>
      </dgm:t>
    </dgm:pt>
    <dgm:pt modelId="{D64567A5-0DDE-4223-9695-BA81A284E5BE}" type="pres">
      <dgm:prSet presAssocID="{93F2EE44-6D9B-42B0-8792-E8E607137D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AE5202-7BF8-4268-A281-C332E36716D8}" type="pres">
      <dgm:prSet presAssocID="{741C6513-D1BE-464A-B31E-DD0BFAF6028C}" presName="boxAndChildren" presStyleCnt="0"/>
      <dgm:spPr/>
    </dgm:pt>
    <dgm:pt modelId="{C4D895B2-CBA6-4735-A1F7-76EF43D511CA}" type="pres">
      <dgm:prSet presAssocID="{741C6513-D1BE-464A-B31E-DD0BFAF6028C}" presName="parentTextBox" presStyleLbl="node1" presStyleIdx="0" presStyleCnt="4"/>
      <dgm:spPr/>
      <dgm:t>
        <a:bodyPr/>
        <a:lstStyle/>
        <a:p>
          <a:endParaRPr lang="en-US"/>
        </a:p>
      </dgm:t>
    </dgm:pt>
    <dgm:pt modelId="{BABE635B-8A25-4A88-9DFE-23A433894A0F}" type="pres">
      <dgm:prSet presAssocID="{741C6513-D1BE-464A-B31E-DD0BFAF6028C}" presName="entireBox" presStyleLbl="node1" presStyleIdx="0" presStyleCnt="4"/>
      <dgm:spPr/>
      <dgm:t>
        <a:bodyPr/>
        <a:lstStyle/>
        <a:p>
          <a:endParaRPr lang="en-US"/>
        </a:p>
      </dgm:t>
    </dgm:pt>
    <dgm:pt modelId="{16C7C7C7-EF52-4D2B-912F-C6C2B0F8398E}" type="pres">
      <dgm:prSet presAssocID="{741C6513-D1BE-464A-B31E-DD0BFAF6028C}" presName="descendantBox" presStyleCnt="0"/>
      <dgm:spPr/>
    </dgm:pt>
    <dgm:pt modelId="{616BB974-FC58-4F90-9FB3-C582F3CDCD78}" type="pres">
      <dgm:prSet presAssocID="{C49D8023-0CB3-4C51-9A76-D22A9B4C39A7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EC69D-4F5B-4588-B696-794A54C33291}" type="pres">
      <dgm:prSet presAssocID="{B1154596-7023-430F-8327-B03276592B5D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6D09E-1BE1-4CA8-A8F8-78D03C99E24F}" type="pres">
      <dgm:prSet presAssocID="{BB9A2546-2F3E-477B-813A-78C530BFF176}" presName="sp" presStyleCnt="0"/>
      <dgm:spPr/>
    </dgm:pt>
    <dgm:pt modelId="{66806D88-FCD6-4D06-9645-0CD30D875D9D}" type="pres">
      <dgm:prSet presAssocID="{BA9601BC-1E66-4C5D-8364-61E1FF5E8F02}" presName="arrowAndChildren" presStyleCnt="0"/>
      <dgm:spPr/>
    </dgm:pt>
    <dgm:pt modelId="{F950168C-F2E7-4102-A59E-E710033A4F8A}" type="pres">
      <dgm:prSet presAssocID="{BA9601BC-1E66-4C5D-8364-61E1FF5E8F02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ADDC0792-E8A6-45DA-A5E9-FD800FD442E5}" type="pres">
      <dgm:prSet presAssocID="{BA9601BC-1E66-4C5D-8364-61E1FF5E8F02}" presName="arrow" presStyleLbl="node1" presStyleIdx="1" presStyleCnt="4"/>
      <dgm:spPr/>
      <dgm:t>
        <a:bodyPr/>
        <a:lstStyle/>
        <a:p>
          <a:endParaRPr lang="en-US"/>
        </a:p>
      </dgm:t>
    </dgm:pt>
    <dgm:pt modelId="{114CABE0-BD3B-4B57-91EC-8FC3D609C24D}" type="pres">
      <dgm:prSet presAssocID="{BA9601BC-1E66-4C5D-8364-61E1FF5E8F02}" presName="descendantArrow" presStyleCnt="0"/>
      <dgm:spPr/>
    </dgm:pt>
    <dgm:pt modelId="{7BF975B8-4D70-4B0D-A363-72B56C88A674}" type="pres">
      <dgm:prSet presAssocID="{BD0CD73F-6828-4C91-8149-1BDBA89F89EC}" presName="childTextArrow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0CE7B-3999-4045-83C9-E42D9B66D90D}" type="pres">
      <dgm:prSet presAssocID="{5AEC2D57-BA47-40C7-95C4-4609F5020667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CE1FE-19EF-43EB-A10A-2A86B70BF248}" type="pres">
      <dgm:prSet presAssocID="{73EC0862-88AC-4646-88F6-994721381365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D0475-8D67-4149-B8FC-5C575EC08DC6}" type="pres">
      <dgm:prSet presAssocID="{4B160731-DAAE-40FB-B4D9-6651A538F501}" presName="sp" presStyleCnt="0"/>
      <dgm:spPr/>
    </dgm:pt>
    <dgm:pt modelId="{FC754571-5331-444C-A23B-1E94F4FE4883}" type="pres">
      <dgm:prSet presAssocID="{5366BFAC-18F2-47CA-B4F2-76F9A86AFD68}" presName="arrowAndChildren" presStyleCnt="0"/>
      <dgm:spPr/>
    </dgm:pt>
    <dgm:pt modelId="{5FE55A26-B3F4-480B-A7A1-B32BFA339E96}" type="pres">
      <dgm:prSet presAssocID="{5366BFAC-18F2-47CA-B4F2-76F9A86AFD68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EA46730-A1E2-4BCD-BA8F-5FBBA0AFB585}" type="pres">
      <dgm:prSet presAssocID="{5366BFAC-18F2-47CA-B4F2-76F9A86AFD68}" presName="arrow" presStyleLbl="node1" presStyleIdx="2" presStyleCnt="4"/>
      <dgm:spPr/>
      <dgm:t>
        <a:bodyPr/>
        <a:lstStyle/>
        <a:p>
          <a:endParaRPr lang="en-US"/>
        </a:p>
      </dgm:t>
    </dgm:pt>
    <dgm:pt modelId="{DC0325D2-332E-4FD8-92EF-06703801521E}" type="pres">
      <dgm:prSet presAssocID="{5366BFAC-18F2-47CA-B4F2-76F9A86AFD68}" presName="descendantArrow" presStyleCnt="0"/>
      <dgm:spPr/>
    </dgm:pt>
    <dgm:pt modelId="{AC30C633-2A4A-4F5A-B180-DB6409C5700C}" type="pres">
      <dgm:prSet presAssocID="{78576FF3-CDF0-46E9-A9C3-42DAF57A1BB3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437C3-9A62-445B-A240-DEF38ABEEE22}" type="pres">
      <dgm:prSet presAssocID="{1919284D-6D1F-4D27-89F0-683FA3A17BA1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D5E9B-F9BE-4186-AD77-9CEBC78E99B7}" type="pres">
      <dgm:prSet presAssocID="{16ED83B9-E5AE-4ABD-8798-71A8BB5A5552}" presName="sp" presStyleCnt="0"/>
      <dgm:spPr/>
    </dgm:pt>
    <dgm:pt modelId="{7C0B2DEB-FA28-4176-96F0-D55F6CB17C01}" type="pres">
      <dgm:prSet presAssocID="{BD74AE08-4CB9-4342-9497-8675B3257578}" presName="arrowAndChildren" presStyleCnt="0"/>
      <dgm:spPr/>
    </dgm:pt>
    <dgm:pt modelId="{88B931F7-B376-4381-B1CB-517B9757517F}" type="pres">
      <dgm:prSet presAssocID="{BD74AE08-4CB9-4342-9497-8675B3257578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2AECE84-813F-4DBE-AC54-6B503BBD104B}" type="pres">
      <dgm:prSet presAssocID="{BD74AE08-4CB9-4342-9497-8675B3257578}" presName="arrow" presStyleLbl="node1" presStyleIdx="3" presStyleCnt="4"/>
      <dgm:spPr/>
      <dgm:t>
        <a:bodyPr/>
        <a:lstStyle/>
        <a:p>
          <a:endParaRPr lang="en-US"/>
        </a:p>
      </dgm:t>
    </dgm:pt>
    <dgm:pt modelId="{1D45AC8F-8BB1-432A-919E-1989E8570E1F}" type="pres">
      <dgm:prSet presAssocID="{BD74AE08-4CB9-4342-9497-8675B3257578}" presName="descendantArrow" presStyleCnt="0"/>
      <dgm:spPr/>
    </dgm:pt>
    <dgm:pt modelId="{002E3451-F49F-4D8D-903B-082A3544532B}" type="pres">
      <dgm:prSet presAssocID="{B1C2F672-B6F0-4B38-9E97-4AA3476E7906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89D77-4EED-4572-96D5-E0E2DA8EDFD1}" type="pres">
      <dgm:prSet presAssocID="{432E36FB-864C-4654-A41D-F74492E200E5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DB0457-8D17-4F00-BF57-50514C45182B}" type="presOf" srcId="{B1C2F672-B6F0-4B38-9E97-4AA3476E7906}" destId="{002E3451-F49F-4D8D-903B-082A3544532B}" srcOrd="0" destOrd="0" presId="urn:microsoft.com/office/officeart/2005/8/layout/process4"/>
    <dgm:cxn modelId="{75846743-D8F8-4A7E-8E50-35A772316EFF}" type="presOf" srcId="{BD74AE08-4CB9-4342-9497-8675B3257578}" destId="{C2AECE84-813F-4DBE-AC54-6B503BBD104B}" srcOrd="1" destOrd="0" presId="urn:microsoft.com/office/officeart/2005/8/layout/process4"/>
    <dgm:cxn modelId="{65BCAB3D-3A0D-4F74-8591-3B070E7879CC}" type="presOf" srcId="{BD0CD73F-6828-4C91-8149-1BDBA89F89EC}" destId="{7BF975B8-4D70-4B0D-A363-72B56C88A674}" srcOrd="0" destOrd="0" presId="urn:microsoft.com/office/officeart/2005/8/layout/process4"/>
    <dgm:cxn modelId="{62209B9D-EB3C-44C4-BE5D-6B645DA3E1DC}" type="presOf" srcId="{93F2EE44-6D9B-42B0-8792-E8E607137D27}" destId="{D64567A5-0DDE-4223-9695-BA81A284E5BE}" srcOrd="0" destOrd="0" presId="urn:microsoft.com/office/officeart/2005/8/layout/process4"/>
    <dgm:cxn modelId="{DB0A1BDC-59C6-4636-AC89-7049FF2F4D2F}" srcId="{BD74AE08-4CB9-4342-9497-8675B3257578}" destId="{B1C2F672-B6F0-4B38-9E97-4AA3476E7906}" srcOrd="0" destOrd="0" parTransId="{2D2ACEE3-B1BE-4784-9120-2A487CE69338}" sibTransId="{A7F781C5-1461-4053-A8FA-90D31262D04F}"/>
    <dgm:cxn modelId="{181D4344-57DC-4423-9832-9B1B906D600E}" srcId="{5366BFAC-18F2-47CA-B4F2-76F9A86AFD68}" destId="{78576FF3-CDF0-46E9-A9C3-42DAF57A1BB3}" srcOrd="0" destOrd="0" parTransId="{B9161DB7-8BE5-48C3-A1FF-DB798952EDCF}" sibTransId="{241B5C67-AD51-4246-847C-3E7674EF4672}"/>
    <dgm:cxn modelId="{FB1839BA-8E52-4844-B99B-250F88AC9271}" srcId="{93F2EE44-6D9B-42B0-8792-E8E607137D27}" destId="{BA9601BC-1E66-4C5D-8364-61E1FF5E8F02}" srcOrd="2" destOrd="0" parTransId="{993CF9B5-341D-499D-A9BA-9BF22AF25DD2}" sibTransId="{BB9A2546-2F3E-477B-813A-78C530BFF176}"/>
    <dgm:cxn modelId="{7B0329C4-E64B-4FDD-886C-5D28D8F244CF}" srcId="{5366BFAC-18F2-47CA-B4F2-76F9A86AFD68}" destId="{1919284D-6D1F-4D27-89F0-683FA3A17BA1}" srcOrd="1" destOrd="0" parTransId="{53BD092E-01B8-4693-A7C8-8AE40BEFF18F}" sibTransId="{7528592C-191E-4CAF-8859-4462A7F3BE06}"/>
    <dgm:cxn modelId="{73516827-EBDB-492A-967B-A3559AF35BC4}" srcId="{BA9601BC-1E66-4C5D-8364-61E1FF5E8F02}" destId="{73EC0862-88AC-4646-88F6-994721381365}" srcOrd="2" destOrd="0" parTransId="{4F952DD3-56C8-45AC-9DCB-6AFAF0127BE4}" sibTransId="{68538FDD-EAED-445E-B2E7-5246DBE19BAD}"/>
    <dgm:cxn modelId="{977EC9EB-FD95-45EF-B526-1CE7809E2CA0}" type="presOf" srcId="{BD74AE08-4CB9-4342-9497-8675B3257578}" destId="{88B931F7-B376-4381-B1CB-517B9757517F}" srcOrd="0" destOrd="0" presId="urn:microsoft.com/office/officeart/2005/8/layout/process4"/>
    <dgm:cxn modelId="{EE748125-A0FD-4BB0-A232-4D3992262CE9}" type="presOf" srcId="{C49D8023-0CB3-4C51-9A76-D22A9B4C39A7}" destId="{616BB974-FC58-4F90-9FB3-C582F3CDCD78}" srcOrd="0" destOrd="0" presId="urn:microsoft.com/office/officeart/2005/8/layout/process4"/>
    <dgm:cxn modelId="{794A3A3C-CB5A-4846-9309-2AD59F7F2F73}" type="presOf" srcId="{B1154596-7023-430F-8327-B03276592B5D}" destId="{C64EC69D-4F5B-4588-B696-794A54C33291}" srcOrd="0" destOrd="0" presId="urn:microsoft.com/office/officeart/2005/8/layout/process4"/>
    <dgm:cxn modelId="{E19F3EE7-66BB-462E-8269-06840D636FAF}" srcId="{741C6513-D1BE-464A-B31E-DD0BFAF6028C}" destId="{B1154596-7023-430F-8327-B03276592B5D}" srcOrd="1" destOrd="0" parTransId="{CFD0CDBC-957A-4849-83D0-AA2B471F5E4E}" sibTransId="{E3BBAED1-C8A3-4708-9D32-B1F8E98BA41E}"/>
    <dgm:cxn modelId="{B7C45BC0-2BE6-4978-8CE4-0F50B86E1E72}" srcId="{93F2EE44-6D9B-42B0-8792-E8E607137D27}" destId="{BD74AE08-4CB9-4342-9497-8675B3257578}" srcOrd="0" destOrd="0" parTransId="{1533E579-CE7F-41C5-9369-8D7D8FB5DD29}" sibTransId="{16ED83B9-E5AE-4ABD-8798-71A8BB5A5552}"/>
    <dgm:cxn modelId="{C11EEE22-9BE4-43DA-89F0-B2406681F87A}" srcId="{93F2EE44-6D9B-42B0-8792-E8E607137D27}" destId="{741C6513-D1BE-464A-B31E-DD0BFAF6028C}" srcOrd="3" destOrd="0" parTransId="{AFE54074-8627-4B7D-B521-AC96F7D77695}" sibTransId="{559A3307-69E9-4263-B8A2-E58E5C72FFBE}"/>
    <dgm:cxn modelId="{4B486B58-BC54-4854-9121-F1AB3C47D483}" type="presOf" srcId="{432E36FB-864C-4654-A41D-F74492E200E5}" destId="{97B89D77-4EED-4572-96D5-E0E2DA8EDFD1}" srcOrd="0" destOrd="0" presId="urn:microsoft.com/office/officeart/2005/8/layout/process4"/>
    <dgm:cxn modelId="{36EBACE8-92D2-49FE-9277-E7789C18BC91}" type="presOf" srcId="{741C6513-D1BE-464A-B31E-DD0BFAF6028C}" destId="{C4D895B2-CBA6-4735-A1F7-76EF43D511CA}" srcOrd="0" destOrd="0" presId="urn:microsoft.com/office/officeart/2005/8/layout/process4"/>
    <dgm:cxn modelId="{503A3DA4-49CE-4D9D-8E45-B8AA7C8803A8}" type="presOf" srcId="{78576FF3-CDF0-46E9-A9C3-42DAF57A1BB3}" destId="{AC30C633-2A4A-4F5A-B180-DB6409C5700C}" srcOrd="0" destOrd="0" presId="urn:microsoft.com/office/officeart/2005/8/layout/process4"/>
    <dgm:cxn modelId="{51C3B343-596A-417E-BF53-D8C0EF4E7B4D}" type="presOf" srcId="{5366BFAC-18F2-47CA-B4F2-76F9A86AFD68}" destId="{5FE55A26-B3F4-480B-A7A1-B32BFA339E96}" srcOrd="0" destOrd="0" presId="urn:microsoft.com/office/officeart/2005/8/layout/process4"/>
    <dgm:cxn modelId="{A8213C5E-0567-4257-A235-E02E8FB361FD}" type="presOf" srcId="{BA9601BC-1E66-4C5D-8364-61E1FF5E8F02}" destId="{ADDC0792-E8A6-45DA-A5E9-FD800FD442E5}" srcOrd="1" destOrd="0" presId="urn:microsoft.com/office/officeart/2005/8/layout/process4"/>
    <dgm:cxn modelId="{AF69ACC4-BCCF-49CE-AEB9-25807E3DD4DE}" srcId="{BA9601BC-1E66-4C5D-8364-61E1FF5E8F02}" destId="{5AEC2D57-BA47-40C7-95C4-4609F5020667}" srcOrd="1" destOrd="0" parTransId="{7BDF7FB1-E4AC-4D4B-8621-6E362782B40F}" sibTransId="{FE8EDB7B-1837-435F-AA84-FB5EA23CDCB4}"/>
    <dgm:cxn modelId="{DCCA083B-6CA4-4DC9-A521-E757BE3BBFE6}" type="presOf" srcId="{5AEC2D57-BA47-40C7-95C4-4609F5020667}" destId="{4C90CE7B-3999-4045-83C9-E42D9B66D90D}" srcOrd="0" destOrd="0" presId="urn:microsoft.com/office/officeart/2005/8/layout/process4"/>
    <dgm:cxn modelId="{7DCDD9E8-F530-4B3A-A525-59D9DC2C1294}" srcId="{93F2EE44-6D9B-42B0-8792-E8E607137D27}" destId="{5366BFAC-18F2-47CA-B4F2-76F9A86AFD68}" srcOrd="1" destOrd="0" parTransId="{D602B26C-B50D-4281-AC9D-00EA57440E7F}" sibTransId="{4B160731-DAAE-40FB-B4D9-6651A538F501}"/>
    <dgm:cxn modelId="{684BEF4E-CCEC-48AC-A6AE-22943BA2FC2F}" type="presOf" srcId="{73EC0862-88AC-4646-88F6-994721381365}" destId="{3C8CE1FE-19EF-43EB-A10A-2A86B70BF248}" srcOrd="0" destOrd="0" presId="urn:microsoft.com/office/officeart/2005/8/layout/process4"/>
    <dgm:cxn modelId="{571E79EE-7835-47C8-B832-98978F9F9A4A}" srcId="{BD74AE08-4CB9-4342-9497-8675B3257578}" destId="{432E36FB-864C-4654-A41D-F74492E200E5}" srcOrd="1" destOrd="0" parTransId="{CADD0EDB-47AD-46D0-B49F-D9A010E121B6}" sibTransId="{92220335-2A3E-405E-B310-1847A16F4FF0}"/>
    <dgm:cxn modelId="{4DF2016B-0664-4F7C-A3A1-F42DE4F9287D}" type="presOf" srcId="{741C6513-D1BE-464A-B31E-DD0BFAF6028C}" destId="{BABE635B-8A25-4A88-9DFE-23A433894A0F}" srcOrd="1" destOrd="0" presId="urn:microsoft.com/office/officeart/2005/8/layout/process4"/>
    <dgm:cxn modelId="{BA6395C8-01CA-4E84-81B5-A05103A6110A}" type="presOf" srcId="{BA9601BC-1E66-4C5D-8364-61E1FF5E8F02}" destId="{F950168C-F2E7-4102-A59E-E710033A4F8A}" srcOrd="0" destOrd="0" presId="urn:microsoft.com/office/officeart/2005/8/layout/process4"/>
    <dgm:cxn modelId="{096725E4-E59E-459D-B5FF-817F940091EA}" type="presOf" srcId="{1919284D-6D1F-4D27-89F0-683FA3A17BA1}" destId="{918437C3-9A62-445B-A240-DEF38ABEEE22}" srcOrd="0" destOrd="0" presId="urn:microsoft.com/office/officeart/2005/8/layout/process4"/>
    <dgm:cxn modelId="{CD68F330-88FC-4F2F-AD87-A2041D7F3D5A}" srcId="{741C6513-D1BE-464A-B31E-DD0BFAF6028C}" destId="{C49D8023-0CB3-4C51-9A76-D22A9B4C39A7}" srcOrd="0" destOrd="0" parTransId="{EF785215-F2B7-4976-A134-F5220893AEA5}" sibTransId="{4D850516-61A6-4547-A566-E81D29D973CB}"/>
    <dgm:cxn modelId="{4D7712C6-5D4A-49E0-89E9-B286271BA919}" type="presOf" srcId="{5366BFAC-18F2-47CA-B4F2-76F9A86AFD68}" destId="{7EA46730-A1E2-4BCD-BA8F-5FBBA0AFB585}" srcOrd="1" destOrd="0" presId="urn:microsoft.com/office/officeart/2005/8/layout/process4"/>
    <dgm:cxn modelId="{E2DB5946-8C93-44CD-A160-B4D2531E39BD}" srcId="{BA9601BC-1E66-4C5D-8364-61E1FF5E8F02}" destId="{BD0CD73F-6828-4C91-8149-1BDBA89F89EC}" srcOrd="0" destOrd="0" parTransId="{B1D75F25-CFBE-4CFB-BBBC-F374E245B104}" sibTransId="{8C020885-6046-473F-A13F-BF078A0EC0BF}"/>
    <dgm:cxn modelId="{9ABA3B3D-0FA2-4165-9488-84B9C0CDD5C2}" type="presParOf" srcId="{D64567A5-0DDE-4223-9695-BA81A284E5BE}" destId="{2AAE5202-7BF8-4268-A281-C332E36716D8}" srcOrd="0" destOrd="0" presId="urn:microsoft.com/office/officeart/2005/8/layout/process4"/>
    <dgm:cxn modelId="{E3F304B9-01F4-4BBE-B9FA-3E21351C814C}" type="presParOf" srcId="{2AAE5202-7BF8-4268-A281-C332E36716D8}" destId="{C4D895B2-CBA6-4735-A1F7-76EF43D511CA}" srcOrd="0" destOrd="0" presId="urn:microsoft.com/office/officeart/2005/8/layout/process4"/>
    <dgm:cxn modelId="{CF20C66D-4C55-427E-A031-FADA4B560DBC}" type="presParOf" srcId="{2AAE5202-7BF8-4268-A281-C332E36716D8}" destId="{BABE635B-8A25-4A88-9DFE-23A433894A0F}" srcOrd="1" destOrd="0" presId="urn:microsoft.com/office/officeart/2005/8/layout/process4"/>
    <dgm:cxn modelId="{8975E151-A3E0-43D5-A4D2-7DE90EB61F7A}" type="presParOf" srcId="{2AAE5202-7BF8-4268-A281-C332E36716D8}" destId="{16C7C7C7-EF52-4D2B-912F-C6C2B0F8398E}" srcOrd="2" destOrd="0" presId="urn:microsoft.com/office/officeart/2005/8/layout/process4"/>
    <dgm:cxn modelId="{154BD56E-459E-4BFF-B1E6-CA59D5FB53A6}" type="presParOf" srcId="{16C7C7C7-EF52-4D2B-912F-C6C2B0F8398E}" destId="{616BB974-FC58-4F90-9FB3-C582F3CDCD78}" srcOrd="0" destOrd="0" presId="urn:microsoft.com/office/officeart/2005/8/layout/process4"/>
    <dgm:cxn modelId="{E595D14C-9B88-445E-8062-4B9292509A14}" type="presParOf" srcId="{16C7C7C7-EF52-4D2B-912F-C6C2B0F8398E}" destId="{C64EC69D-4F5B-4588-B696-794A54C33291}" srcOrd="1" destOrd="0" presId="urn:microsoft.com/office/officeart/2005/8/layout/process4"/>
    <dgm:cxn modelId="{EA299A11-CBD2-4455-844A-EB349C5EF18D}" type="presParOf" srcId="{D64567A5-0DDE-4223-9695-BA81A284E5BE}" destId="{9BB6D09E-1BE1-4CA8-A8F8-78D03C99E24F}" srcOrd="1" destOrd="0" presId="urn:microsoft.com/office/officeart/2005/8/layout/process4"/>
    <dgm:cxn modelId="{51958969-5CDA-4C9B-9911-7DBE5AC1572E}" type="presParOf" srcId="{D64567A5-0DDE-4223-9695-BA81A284E5BE}" destId="{66806D88-FCD6-4D06-9645-0CD30D875D9D}" srcOrd="2" destOrd="0" presId="urn:microsoft.com/office/officeart/2005/8/layout/process4"/>
    <dgm:cxn modelId="{093715D6-7458-4A8B-AB13-4413847B8433}" type="presParOf" srcId="{66806D88-FCD6-4D06-9645-0CD30D875D9D}" destId="{F950168C-F2E7-4102-A59E-E710033A4F8A}" srcOrd="0" destOrd="0" presId="urn:microsoft.com/office/officeart/2005/8/layout/process4"/>
    <dgm:cxn modelId="{37411B6D-1445-425D-B5F2-9A1CEFE76AAC}" type="presParOf" srcId="{66806D88-FCD6-4D06-9645-0CD30D875D9D}" destId="{ADDC0792-E8A6-45DA-A5E9-FD800FD442E5}" srcOrd="1" destOrd="0" presId="urn:microsoft.com/office/officeart/2005/8/layout/process4"/>
    <dgm:cxn modelId="{FF813C44-41BB-4B94-BCEB-7AA3832A0340}" type="presParOf" srcId="{66806D88-FCD6-4D06-9645-0CD30D875D9D}" destId="{114CABE0-BD3B-4B57-91EC-8FC3D609C24D}" srcOrd="2" destOrd="0" presId="urn:microsoft.com/office/officeart/2005/8/layout/process4"/>
    <dgm:cxn modelId="{F6887B2E-BD65-44CB-AB91-A35E662CFFB2}" type="presParOf" srcId="{114CABE0-BD3B-4B57-91EC-8FC3D609C24D}" destId="{7BF975B8-4D70-4B0D-A363-72B56C88A674}" srcOrd="0" destOrd="0" presId="urn:microsoft.com/office/officeart/2005/8/layout/process4"/>
    <dgm:cxn modelId="{9A731B41-1A16-478C-8455-182CA4612ECA}" type="presParOf" srcId="{114CABE0-BD3B-4B57-91EC-8FC3D609C24D}" destId="{4C90CE7B-3999-4045-83C9-E42D9B66D90D}" srcOrd="1" destOrd="0" presId="urn:microsoft.com/office/officeart/2005/8/layout/process4"/>
    <dgm:cxn modelId="{F686DEB0-DEA2-4F81-A475-CF74E132D5D9}" type="presParOf" srcId="{114CABE0-BD3B-4B57-91EC-8FC3D609C24D}" destId="{3C8CE1FE-19EF-43EB-A10A-2A86B70BF248}" srcOrd="2" destOrd="0" presId="urn:microsoft.com/office/officeart/2005/8/layout/process4"/>
    <dgm:cxn modelId="{8B06642E-9C21-404E-B4FD-87A5A5FB5065}" type="presParOf" srcId="{D64567A5-0DDE-4223-9695-BA81A284E5BE}" destId="{576D0475-8D67-4149-B8FC-5C575EC08DC6}" srcOrd="3" destOrd="0" presId="urn:microsoft.com/office/officeart/2005/8/layout/process4"/>
    <dgm:cxn modelId="{F9D24B84-6594-406E-956F-F7B08B377408}" type="presParOf" srcId="{D64567A5-0DDE-4223-9695-BA81A284E5BE}" destId="{FC754571-5331-444C-A23B-1E94F4FE4883}" srcOrd="4" destOrd="0" presId="urn:microsoft.com/office/officeart/2005/8/layout/process4"/>
    <dgm:cxn modelId="{EC81EDD4-C0DE-4442-B895-BAE2E0DF9A70}" type="presParOf" srcId="{FC754571-5331-444C-A23B-1E94F4FE4883}" destId="{5FE55A26-B3F4-480B-A7A1-B32BFA339E96}" srcOrd="0" destOrd="0" presId="urn:microsoft.com/office/officeart/2005/8/layout/process4"/>
    <dgm:cxn modelId="{0EA91EF8-8493-4A77-9E60-071CC5583586}" type="presParOf" srcId="{FC754571-5331-444C-A23B-1E94F4FE4883}" destId="{7EA46730-A1E2-4BCD-BA8F-5FBBA0AFB585}" srcOrd="1" destOrd="0" presId="urn:microsoft.com/office/officeart/2005/8/layout/process4"/>
    <dgm:cxn modelId="{0AC01341-0C0B-41D4-864B-FA1EC383710C}" type="presParOf" srcId="{FC754571-5331-444C-A23B-1E94F4FE4883}" destId="{DC0325D2-332E-4FD8-92EF-06703801521E}" srcOrd="2" destOrd="0" presId="urn:microsoft.com/office/officeart/2005/8/layout/process4"/>
    <dgm:cxn modelId="{4CADD1DC-BF19-46E6-89B0-43CB48D922B5}" type="presParOf" srcId="{DC0325D2-332E-4FD8-92EF-06703801521E}" destId="{AC30C633-2A4A-4F5A-B180-DB6409C5700C}" srcOrd="0" destOrd="0" presId="urn:microsoft.com/office/officeart/2005/8/layout/process4"/>
    <dgm:cxn modelId="{0F52F6C3-D8A6-4502-A6BA-2B9251B7F802}" type="presParOf" srcId="{DC0325D2-332E-4FD8-92EF-06703801521E}" destId="{918437C3-9A62-445B-A240-DEF38ABEEE22}" srcOrd="1" destOrd="0" presId="urn:microsoft.com/office/officeart/2005/8/layout/process4"/>
    <dgm:cxn modelId="{2A11D6C6-CB25-489D-936A-9DD2A4D18059}" type="presParOf" srcId="{D64567A5-0DDE-4223-9695-BA81A284E5BE}" destId="{A54D5E9B-F9BE-4186-AD77-9CEBC78E99B7}" srcOrd="5" destOrd="0" presId="urn:microsoft.com/office/officeart/2005/8/layout/process4"/>
    <dgm:cxn modelId="{8CB2F1D0-B442-4966-9C8B-96871C9E6E88}" type="presParOf" srcId="{D64567A5-0DDE-4223-9695-BA81A284E5BE}" destId="{7C0B2DEB-FA28-4176-96F0-D55F6CB17C01}" srcOrd="6" destOrd="0" presId="urn:microsoft.com/office/officeart/2005/8/layout/process4"/>
    <dgm:cxn modelId="{DEFE4927-826A-42DC-87DE-7121FE92CF8E}" type="presParOf" srcId="{7C0B2DEB-FA28-4176-96F0-D55F6CB17C01}" destId="{88B931F7-B376-4381-B1CB-517B9757517F}" srcOrd="0" destOrd="0" presId="urn:microsoft.com/office/officeart/2005/8/layout/process4"/>
    <dgm:cxn modelId="{C6D64E9B-C8C7-4C03-9235-BF946F52CF95}" type="presParOf" srcId="{7C0B2DEB-FA28-4176-96F0-D55F6CB17C01}" destId="{C2AECE84-813F-4DBE-AC54-6B503BBD104B}" srcOrd="1" destOrd="0" presId="urn:microsoft.com/office/officeart/2005/8/layout/process4"/>
    <dgm:cxn modelId="{DAEEB7B1-AEBE-4376-B96C-2F7A80B5EFF9}" type="presParOf" srcId="{7C0B2DEB-FA28-4176-96F0-D55F6CB17C01}" destId="{1D45AC8F-8BB1-432A-919E-1989E8570E1F}" srcOrd="2" destOrd="0" presId="urn:microsoft.com/office/officeart/2005/8/layout/process4"/>
    <dgm:cxn modelId="{9D19C891-BC09-444E-8FE1-1DF4C6D5DBB9}" type="presParOf" srcId="{1D45AC8F-8BB1-432A-919E-1989E8570E1F}" destId="{002E3451-F49F-4D8D-903B-082A3544532B}" srcOrd="0" destOrd="0" presId="urn:microsoft.com/office/officeart/2005/8/layout/process4"/>
    <dgm:cxn modelId="{EA6BA52F-F5C0-44F8-A256-AD8A7C9A1CE6}" type="presParOf" srcId="{1D45AC8F-8BB1-432A-919E-1989E8570E1F}" destId="{97B89D77-4EED-4572-96D5-E0E2DA8EDFD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E3759D-8CC0-45D0-B9BE-FEAE1A9A33E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7B98FC-4A4F-46AC-B81E-7E5586A0DA9A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0" i="0" baseline="0" dirty="0" smtClean="0"/>
            <a:t>Track engagement and retention in  agency services.</a:t>
          </a:r>
          <a:endParaRPr lang="en-US" dirty="0"/>
        </a:p>
      </dgm:t>
    </dgm:pt>
    <dgm:pt modelId="{04EE1F50-1573-4E30-8ACD-B61768498D07}" type="parTrans" cxnId="{AFFC47D6-15EC-482B-AE13-7D7136FD70AF}">
      <dgm:prSet/>
      <dgm:spPr/>
      <dgm:t>
        <a:bodyPr/>
        <a:lstStyle/>
        <a:p>
          <a:endParaRPr lang="en-US"/>
        </a:p>
      </dgm:t>
    </dgm:pt>
    <dgm:pt modelId="{B56120F1-B1DD-4A43-90BD-4931E4333649}" type="sibTrans" cxnId="{AFFC47D6-15EC-482B-AE13-7D7136FD70AF}">
      <dgm:prSet/>
      <dgm:spPr/>
      <dgm:t>
        <a:bodyPr/>
        <a:lstStyle/>
        <a:p>
          <a:endParaRPr lang="en-US"/>
        </a:p>
      </dgm:t>
    </dgm:pt>
    <dgm:pt modelId="{038B7864-0916-432C-98A0-9094BC6FA4E2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b="0" i="0" baseline="0" dirty="0" smtClean="0"/>
            <a:t>Look at survey results to potentially alter initial face-to-face script as needed. </a:t>
          </a:r>
          <a:endParaRPr lang="en-US" b="0" i="0" baseline="0" dirty="0"/>
        </a:p>
      </dgm:t>
    </dgm:pt>
    <dgm:pt modelId="{671794A8-0D17-4F81-8B72-1B566D318C9B}" type="parTrans" cxnId="{ECF93D04-D970-45F8-B4C1-57B4853643AA}">
      <dgm:prSet/>
      <dgm:spPr/>
      <dgm:t>
        <a:bodyPr/>
        <a:lstStyle/>
        <a:p>
          <a:endParaRPr lang="en-US"/>
        </a:p>
      </dgm:t>
    </dgm:pt>
    <dgm:pt modelId="{43ED722B-4D33-4669-97D9-47741BAF2CA4}" type="sibTrans" cxnId="{ECF93D04-D970-45F8-B4C1-57B4853643AA}">
      <dgm:prSet/>
      <dgm:spPr/>
      <dgm:t>
        <a:bodyPr/>
        <a:lstStyle/>
        <a:p>
          <a:endParaRPr lang="en-US"/>
        </a:p>
      </dgm:t>
    </dgm:pt>
    <dgm:pt modelId="{148DB98E-BA09-4A77-A5A7-FA381A4C61C2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b="0" i="0" baseline="0" dirty="0" smtClean="0"/>
            <a:t>Some consumers refused the intervention and/or survey. Look at alternative approaches.</a:t>
          </a:r>
          <a:endParaRPr lang="en-US" dirty="0"/>
        </a:p>
      </dgm:t>
    </dgm:pt>
    <dgm:pt modelId="{48E9FC70-206A-47E5-A4DF-42B22D4D040A}" type="parTrans" cxnId="{DDDA727A-903E-4B0B-8297-20574E436292}">
      <dgm:prSet/>
      <dgm:spPr/>
      <dgm:t>
        <a:bodyPr/>
        <a:lstStyle/>
        <a:p>
          <a:endParaRPr lang="en-US"/>
        </a:p>
      </dgm:t>
    </dgm:pt>
    <dgm:pt modelId="{C91553D6-5134-4A64-8388-A3A9E7915BD4}" type="sibTrans" cxnId="{DDDA727A-903E-4B0B-8297-20574E436292}">
      <dgm:prSet/>
      <dgm:spPr/>
      <dgm:t>
        <a:bodyPr/>
        <a:lstStyle/>
        <a:p>
          <a:endParaRPr lang="en-US"/>
        </a:p>
      </dgm:t>
    </dgm:pt>
    <dgm:pt modelId="{0D017FC1-15BC-4C4E-B80C-F170FBE70828}" type="pres">
      <dgm:prSet presAssocID="{D7E3759D-8CC0-45D0-B9BE-FEAE1A9A33E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A5FF7C-2309-4515-BD34-71167221928E}" type="pres">
      <dgm:prSet presAssocID="{F67B98FC-4A4F-46AC-B81E-7E5586A0DA9A}" presName="circle1" presStyleLbl="node1" presStyleIdx="0" presStyleCnt="3"/>
      <dgm:spPr/>
    </dgm:pt>
    <dgm:pt modelId="{8759EF29-A535-4DDC-9E9E-6DCA03531889}" type="pres">
      <dgm:prSet presAssocID="{F67B98FC-4A4F-46AC-B81E-7E5586A0DA9A}" presName="space" presStyleCnt="0"/>
      <dgm:spPr/>
    </dgm:pt>
    <dgm:pt modelId="{C4BB3F2E-37E3-4329-A8A9-5CBCDA9A150D}" type="pres">
      <dgm:prSet presAssocID="{F67B98FC-4A4F-46AC-B81E-7E5586A0DA9A}" presName="rect1" presStyleLbl="alignAcc1" presStyleIdx="0" presStyleCnt="3"/>
      <dgm:spPr/>
      <dgm:t>
        <a:bodyPr/>
        <a:lstStyle/>
        <a:p>
          <a:endParaRPr lang="en-US"/>
        </a:p>
      </dgm:t>
    </dgm:pt>
    <dgm:pt modelId="{25F8E267-3BAF-4AEA-82D0-CE57B847C745}" type="pres">
      <dgm:prSet presAssocID="{038B7864-0916-432C-98A0-9094BC6FA4E2}" presName="vertSpace2" presStyleLbl="node1" presStyleIdx="0" presStyleCnt="3"/>
      <dgm:spPr/>
    </dgm:pt>
    <dgm:pt modelId="{830D0AAC-6E06-4A6E-B0F0-C385E2D66FB6}" type="pres">
      <dgm:prSet presAssocID="{038B7864-0916-432C-98A0-9094BC6FA4E2}" presName="circle2" presStyleLbl="node1" presStyleIdx="1" presStyleCnt="3"/>
      <dgm:spPr/>
    </dgm:pt>
    <dgm:pt modelId="{A742F65E-BABB-4599-A708-6DC3220E7909}" type="pres">
      <dgm:prSet presAssocID="{038B7864-0916-432C-98A0-9094BC6FA4E2}" presName="rect2" presStyleLbl="alignAcc1" presStyleIdx="1" presStyleCnt="3" custLinFactNeighborX="320" custLinFactNeighborY="-127"/>
      <dgm:spPr/>
      <dgm:t>
        <a:bodyPr/>
        <a:lstStyle/>
        <a:p>
          <a:endParaRPr lang="en-US"/>
        </a:p>
      </dgm:t>
    </dgm:pt>
    <dgm:pt modelId="{1938D033-89B6-437E-B9DE-A0183B933F18}" type="pres">
      <dgm:prSet presAssocID="{148DB98E-BA09-4A77-A5A7-FA381A4C61C2}" presName="vertSpace3" presStyleLbl="node1" presStyleIdx="1" presStyleCnt="3"/>
      <dgm:spPr/>
    </dgm:pt>
    <dgm:pt modelId="{A112E97B-3245-46BB-B1FB-6C797290D7E6}" type="pres">
      <dgm:prSet presAssocID="{148DB98E-BA09-4A77-A5A7-FA381A4C61C2}" presName="circle3" presStyleLbl="node1" presStyleIdx="2" presStyleCnt="3"/>
      <dgm:spPr/>
    </dgm:pt>
    <dgm:pt modelId="{9361DD30-3801-4123-8EF1-1EC46B838416}" type="pres">
      <dgm:prSet presAssocID="{148DB98E-BA09-4A77-A5A7-FA381A4C61C2}" presName="rect3" presStyleLbl="alignAcc1" presStyleIdx="2" presStyleCnt="3"/>
      <dgm:spPr/>
      <dgm:t>
        <a:bodyPr/>
        <a:lstStyle/>
        <a:p>
          <a:endParaRPr lang="en-US"/>
        </a:p>
      </dgm:t>
    </dgm:pt>
    <dgm:pt modelId="{016A0C1B-3CFB-42E5-92A1-F7C6F9FD21B7}" type="pres">
      <dgm:prSet presAssocID="{F67B98FC-4A4F-46AC-B81E-7E5586A0DA9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90961-DFAF-417B-87FB-1260088A922D}" type="pres">
      <dgm:prSet presAssocID="{038B7864-0916-432C-98A0-9094BC6FA4E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F02C3-82D4-47EC-B4A0-E916C8C43C6F}" type="pres">
      <dgm:prSet presAssocID="{148DB98E-BA09-4A77-A5A7-FA381A4C61C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EBD9E2-2BD1-433E-9C8C-5B66856A17E4}" type="presOf" srcId="{148DB98E-BA09-4A77-A5A7-FA381A4C61C2}" destId="{9361DD30-3801-4123-8EF1-1EC46B838416}" srcOrd="0" destOrd="0" presId="urn:microsoft.com/office/officeart/2005/8/layout/target3"/>
    <dgm:cxn modelId="{9072C81B-D28E-492C-9E11-9E99EA45BB48}" type="presOf" srcId="{F67B98FC-4A4F-46AC-B81E-7E5586A0DA9A}" destId="{C4BB3F2E-37E3-4329-A8A9-5CBCDA9A150D}" srcOrd="0" destOrd="0" presId="urn:microsoft.com/office/officeart/2005/8/layout/target3"/>
    <dgm:cxn modelId="{479174C2-B57C-4AB5-A588-6E9D31928AFA}" type="presOf" srcId="{038B7864-0916-432C-98A0-9094BC6FA4E2}" destId="{A742F65E-BABB-4599-A708-6DC3220E7909}" srcOrd="0" destOrd="0" presId="urn:microsoft.com/office/officeart/2005/8/layout/target3"/>
    <dgm:cxn modelId="{ECF93D04-D970-45F8-B4C1-57B4853643AA}" srcId="{D7E3759D-8CC0-45D0-B9BE-FEAE1A9A33EB}" destId="{038B7864-0916-432C-98A0-9094BC6FA4E2}" srcOrd="1" destOrd="0" parTransId="{671794A8-0D17-4F81-8B72-1B566D318C9B}" sibTransId="{43ED722B-4D33-4669-97D9-47741BAF2CA4}"/>
    <dgm:cxn modelId="{4E8257AB-477E-4548-A4B8-29B3576C1630}" type="presOf" srcId="{F67B98FC-4A4F-46AC-B81E-7E5586A0DA9A}" destId="{016A0C1B-3CFB-42E5-92A1-F7C6F9FD21B7}" srcOrd="1" destOrd="0" presId="urn:microsoft.com/office/officeart/2005/8/layout/target3"/>
    <dgm:cxn modelId="{AFFC47D6-15EC-482B-AE13-7D7136FD70AF}" srcId="{D7E3759D-8CC0-45D0-B9BE-FEAE1A9A33EB}" destId="{F67B98FC-4A4F-46AC-B81E-7E5586A0DA9A}" srcOrd="0" destOrd="0" parTransId="{04EE1F50-1573-4E30-8ACD-B61768498D07}" sibTransId="{B56120F1-B1DD-4A43-90BD-4931E4333649}"/>
    <dgm:cxn modelId="{DDDA727A-903E-4B0B-8297-20574E436292}" srcId="{D7E3759D-8CC0-45D0-B9BE-FEAE1A9A33EB}" destId="{148DB98E-BA09-4A77-A5A7-FA381A4C61C2}" srcOrd="2" destOrd="0" parTransId="{48E9FC70-206A-47E5-A4DF-42B22D4D040A}" sibTransId="{C91553D6-5134-4A64-8388-A3A9E7915BD4}"/>
    <dgm:cxn modelId="{3A23BCD9-8394-4A03-BAD8-7E72F5D113F0}" type="presOf" srcId="{038B7864-0916-432C-98A0-9094BC6FA4E2}" destId="{09490961-DFAF-417B-87FB-1260088A922D}" srcOrd="1" destOrd="0" presId="urn:microsoft.com/office/officeart/2005/8/layout/target3"/>
    <dgm:cxn modelId="{94F612B7-7DE4-4BAA-B474-0E57E4C1B9E7}" type="presOf" srcId="{D7E3759D-8CC0-45D0-B9BE-FEAE1A9A33EB}" destId="{0D017FC1-15BC-4C4E-B80C-F170FBE70828}" srcOrd="0" destOrd="0" presId="urn:microsoft.com/office/officeart/2005/8/layout/target3"/>
    <dgm:cxn modelId="{D0B3D24C-B8E3-49F9-8930-2F6F82C0E935}" type="presOf" srcId="{148DB98E-BA09-4A77-A5A7-FA381A4C61C2}" destId="{957F02C3-82D4-47EC-B4A0-E916C8C43C6F}" srcOrd="1" destOrd="0" presId="urn:microsoft.com/office/officeart/2005/8/layout/target3"/>
    <dgm:cxn modelId="{8A92A3BA-F4FB-4B56-B517-93CBD308490D}" type="presParOf" srcId="{0D017FC1-15BC-4C4E-B80C-F170FBE70828}" destId="{AEA5FF7C-2309-4515-BD34-71167221928E}" srcOrd="0" destOrd="0" presId="urn:microsoft.com/office/officeart/2005/8/layout/target3"/>
    <dgm:cxn modelId="{99F653BB-00BE-42F8-8749-5FA3FAF8CE06}" type="presParOf" srcId="{0D017FC1-15BC-4C4E-B80C-F170FBE70828}" destId="{8759EF29-A535-4DDC-9E9E-6DCA03531889}" srcOrd="1" destOrd="0" presId="urn:microsoft.com/office/officeart/2005/8/layout/target3"/>
    <dgm:cxn modelId="{7AB9D7AE-E42E-4CB7-AA57-A09E4C8760C6}" type="presParOf" srcId="{0D017FC1-15BC-4C4E-B80C-F170FBE70828}" destId="{C4BB3F2E-37E3-4329-A8A9-5CBCDA9A150D}" srcOrd="2" destOrd="0" presId="urn:microsoft.com/office/officeart/2005/8/layout/target3"/>
    <dgm:cxn modelId="{28123D9B-BE80-461D-82BF-B308886C176A}" type="presParOf" srcId="{0D017FC1-15BC-4C4E-B80C-F170FBE70828}" destId="{25F8E267-3BAF-4AEA-82D0-CE57B847C745}" srcOrd="3" destOrd="0" presId="urn:microsoft.com/office/officeart/2005/8/layout/target3"/>
    <dgm:cxn modelId="{6E046122-88DD-4FEA-8B90-7DABF6289003}" type="presParOf" srcId="{0D017FC1-15BC-4C4E-B80C-F170FBE70828}" destId="{830D0AAC-6E06-4A6E-B0F0-C385E2D66FB6}" srcOrd="4" destOrd="0" presId="urn:microsoft.com/office/officeart/2005/8/layout/target3"/>
    <dgm:cxn modelId="{93BD7569-012A-4F6B-B6B0-8A00D0A871CE}" type="presParOf" srcId="{0D017FC1-15BC-4C4E-B80C-F170FBE70828}" destId="{A742F65E-BABB-4599-A708-6DC3220E7909}" srcOrd="5" destOrd="0" presId="urn:microsoft.com/office/officeart/2005/8/layout/target3"/>
    <dgm:cxn modelId="{56DA5CAB-7315-406F-ABA0-AD48599D5863}" type="presParOf" srcId="{0D017FC1-15BC-4C4E-B80C-F170FBE70828}" destId="{1938D033-89B6-437E-B9DE-A0183B933F18}" srcOrd="6" destOrd="0" presId="urn:microsoft.com/office/officeart/2005/8/layout/target3"/>
    <dgm:cxn modelId="{CD8CBFA3-70B4-4F7B-A2B8-2E6D3A469D10}" type="presParOf" srcId="{0D017FC1-15BC-4C4E-B80C-F170FBE70828}" destId="{A112E97B-3245-46BB-B1FB-6C797290D7E6}" srcOrd="7" destOrd="0" presId="urn:microsoft.com/office/officeart/2005/8/layout/target3"/>
    <dgm:cxn modelId="{CDCF306D-0920-47BF-BA04-0B3CA3A7671F}" type="presParOf" srcId="{0D017FC1-15BC-4C4E-B80C-F170FBE70828}" destId="{9361DD30-3801-4123-8EF1-1EC46B838416}" srcOrd="8" destOrd="0" presId="urn:microsoft.com/office/officeart/2005/8/layout/target3"/>
    <dgm:cxn modelId="{2B0C2687-6A1D-436F-AEF0-9EBE1F93CF2A}" type="presParOf" srcId="{0D017FC1-15BC-4C4E-B80C-F170FBE70828}" destId="{016A0C1B-3CFB-42E5-92A1-F7C6F9FD21B7}" srcOrd="9" destOrd="0" presId="urn:microsoft.com/office/officeart/2005/8/layout/target3"/>
    <dgm:cxn modelId="{13AEBA4A-84E6-497F-8236-21A808449ACD}" type="presParOf" srcId="{0D017FC1-15BC-4C4E-B80C-F170FBE70828}" destId="{09490961-DFAF-417B-87FB-1260088A922D}" srcOrd="10" destOrd="0" presId="urn:microsoft.com/office/officeart/2005/8/layout/target3"/>
    <dgm:cxn modelId="{06195BC1-BBFE-4294-9BAD-E3E2A5E320CA}" type="presParOf" srcId="{0D017FC1-15BC-4C4E-B80C-F170FBE70828}" destId="{957F02C3-82D4-47EC-B4A0-E916C8C43C6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71B535-81AE-4659-AE73-2A3BF35090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B9B33C-6A62-4835-B459-D373DED3CBE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i="0" baseline="0" dirty="0" smtClean="0">
              <a:solidFill>
                <a:schemeClr val="bg1"/>
              </a:solidFill>
            </a:rPr>
            <a:t>Case manager completed the intervention and survey with their own clients.  Was that the best decision?</a:t>
          </a:r>
          <a:endParaRPr lang="en-US" b="1" dirty="0">
            <a:solidFill>
              <a:schemeClr val="bg1"/>
            </a:solidFill>
          </a:endParaRPr>
        </a:p>
      </dgm:t>
    </dgm:pt>
    <dgm:pt modelId="{091F84ED-40B2-4D3C-A108-6434B1131245}" type="parTrans" cxnId="{B9F5187A-3CD3-43F4-8EB1-E11B7A09925E}">
      <dgm:prSet/>
      <dgm:spPr/>
      <dgm:t>
        <a:bodyPr/>
        <a:lstStyle/>
        <a:p>
          <a:endParaRPr lang="en-US"/>
        </a:p>
      </dgm:t>
    </dgm:pt>
    <dgm:pt modelId="{0A3F9943-EC69-4595-A8C8-72F131805C63}" type="sibTrans" cxnId="{B9F5187A-3CD3-43F4-8EB1-E11B7A09925E}">
      <dgm:prSet/>
      <dgm:spPr/>
      <dgm:t>
        <a:bodyPr/>
        <a:lstStyle/>
        <a:p>
          <a:endParaRPr lang="en-US"/>
        </a:p>
      </dgm:t>
    </dgm:pt>
    <dgm:pt modelId="{4849FFC8-3A66-4360-B4E9-2B53B778C667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1" i="0" baseline="0" dirty="0" smtClean="0">
              <a:solidFill>
                <a:schemeClr val="bg1"/>
              </a:solidFill>
            </a:rPr>
            <a:t>At times the person administering the survey was the same individual that initiated the emergency detention. Was this the best decision?</a:t>
          </a:r>
          <a:endParaRPr lang="en-US" b="1" dirty="0">
            <a:solidFill>
              <a:schemeClr val="bg1"/>
            </a:solidFill>
          </a:endParaRPr>
        </a:p>
      </dgm:t>
    </dgm:pt>
    <dgm:pt modelId="{0724BA0C-BE6C-4192-89E0-E619C0ACA605}" type="parTrans" cxnId="{318FB0BF-ACCB-48F2-8550-9E4F9A09327C}">
      <dgm:prSet/>
      <dgm:spPr/>
      <dgm:t>
        <a:bodyPr/>
        <a:lstStyle/>
        <a:p>
          <a:endParaRPr lang="en-US"/>
        </a:p>
      </dgm:t>
    </dgm:pt>
    <dgm:pt modelId="{A39FA7E1-ED9D-4460-BB1F-00E747E00EA1}" type="sibTrans" cxnId="{318FB0BF-ACCB-48F2-8550-9E4F9A09327C}">
      <dgm:prSet/>
      <dgm:spPr/>
      <dgm:t>
        <a:bodyPr/>
        <a:lstStyle/>
        <a:p>
          <a:endParaRPr lang="en-US"/>
        </a:p>
      </dgm:t>
    </dgm:pt>
    <dgm:pt modelId="{E729F50B-B0E1-4C09-A5EA-17A8AC3202B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i="0" baseline="0" dirty="0" smtClean="0">
              <a:solidFill>
                <a:schemeClr val="bg1"/>
              </a:solidFill>
            </a:rPr>
            <a:t>Possibly limit staff involved for more consistency in measurement.</a:t>
          </a:r>
          <a:endParaRPr lang="en-US" b="1" i="0" baseline="0" dirty="0">
            <a:solidFill>
              <a:schemeClr val="bg1"/>
            </a:solidFill>
          </a:endParaRPr>
        </a:p>
      </dgm:t>
    </dgm:pt>
    <dgm:pt modelId="{67BB4EC2-F2B0-48E6-A7E8-1359EF09C2A6}" type="parTrans" cxnId="{EE2E3CBF-86DB-4A99-AE93-7A8E3CD3FA31}">
      <dgm:prSet/>
      <dgm:spPr/>
      <dgm:t>
        <a:bodyPr/>
        <a:lstStyle/>
        <a:p>
          <a:endParaRPr lang="en-US"/>
        </a:p>
      </dgm:t>
    </dgm:pt>
    <dgm:pt modelId="{03DBB067-AD6C-43E3-91A3-C283797437A6}" type="sibTrans" cxnId="{EE2E3CBF-86DB-4A99-AE93-7A8E3CD3FA31}">
      <dgm:prSet/>
      <dgm:spPr/>
      <dgm:t>
        <a:bodyPr/>
        <a:lstStyle/>
        <a:p>
          <a:endParaRPr lang="en-US"/>
        </a:p>
      </dgm:t>
    </dgm:pt>
    <dgm:pt modelId="{56479BD7-49D7-4EC6-86A4-71468DC8230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i="0" baseline="0" dirty="0" smtClean="0">
              <a:solidFill>
                <a:schemeClr val="bg1"/>
              </a:solidFill>
            </a:rPr>
            <a:t>Significant increase in service units provided to consumers by the crisis team = increased revenue!</a:t>
          </a:r>
          <a:endParaRPr lang="en-US" b="1" dirty="0">
            <a:solidFill>
              <a:schemeClr val="bg1"/>
            </a:solidFill>
          </a:endParaRPr>
        </a:p>
      </dgm:t>
    </dgm:pt>
    <dgm:pt modelId="{B5E76D3E-DDF2-439A-A47C-436AD48692A2}" type="parTrans" cxnId="{C3ACEFDE-DBE4-4FFB-9EAD-CD48FC88332B}">
      <dgm:prSet/>
      <dgm:spPr/>
      <dgm:t>
        <a:bodyPr/>
        <a:lstStyle/>
        <a:p>
          <a:endParaRPr lang="en-US"/>
        </a:p>
      </dgm:t>
    </dgm:pt>
    <dgm:pt modelId="{53B505FC-0012-453E-9713-293B11D25A7D}" type="sibTrans" cxnId="{C3ACEFDE-DBE4-4FFB-9EAD-CD48FC88332B}">
      <dgm:prSet/>
      <dgm:spPr/>
      <dgm:t>
        <a:bodyPr/>
        <a:lstStyle/>
        <a:p>
          <a:endParaRPr lang="en-US"/>
        </a:p>
      </dgm:t>
    </dgm:pt>
    <dgm:pt modelId="{7448C283-EE34-44E9-8ECE-573454C9F832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1" i="0" baseline="0" dirty="0" smtClean="0">
              <a:solidFill>
                <a:schemeClr val="bg1"/>
              </a:solidFill>
            </a:rPr>
            <a:t>ULTIMATELY, there is value in having face to face support within 24 hours of inpatient discharge, and having a script helped staff feel more purposeful in their intervention with consumers. </a:t>
          </a:r>
          <a:endParaRPr lang="en-US" b="1" i="0" baseline="0" dirty="0">
            <a:solidFill>
              <a:schemeClr val="bg1"/>
            </a:solidFill>
          </a:endParaRPr>
        </a:p>
      </dgm:t>
    </dgm:pt>
    <dgm:pt modelId="{08CFD84D-74FD-492A-AFA6-82D047B8D6B3}" type="parTrans" cxnId="{65143C0E-D752-4578-B5D9-992135C9B073}">
      <dgm:prSet/>
      <dgm:spPr/>
      <dgm:t>
        <a:bodyPr/>
        <a:lstStyle/>
        <a:p>
          <a:endParaRPr lang="en-US"/>
        </a:p>
      </dgm:t>
    </dgm:pt>
    <dgm:pt modelId="{D201A7E9-9B80-4606-8719-B05D540CC739}" type="sibTrans" cxnId="{65143C0E-D752-4578-B5D9-992135C9B073}">
      <dgm:prSet/>
      <dgm:spPr/>
      <dgm:t>
        <a:bodyPr/>
        <a:lstStyle/>
        <a:p>
          <a:endParaRPr lang="en-US"/>
        </a:p>
      </dgm:t>
    </dgm:pt>
    <dgm:pt modelId="{16E641E8-82FC-4FD3-A1E7-D4241A4848F7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b="1" i="0" baseline="0" dirty="0" smtClean="0">
              <a:solidFill>
                <a:schemeClr val="bg1"/>
              </a:solidFill>
            </a:rPr>
            <a:t>In some cases, a face to face intervention was not possible.  Is phone contact sufficient as an alternative?</a:t>
          </a:r>
          <a:endParaRPr lang="en-US" b="1" i="0" baseline="0" dirty="0">
            <a:solidFill>
              <a:schemeClr val="bg1"/>
            </a:solidFill>
          </a:endParaRPr>
        </a:p>
      </dgm:t>
    </dgm:pt>
    <dgm:pt modelId="{C24E4F3C-2F8F-493A-909D-DC0BFB200AF1}" type="parTrans" cxnId="{DACA70BD-5AD1-421E-9D1D-F8300790F750}">
      <dgm:prSet/>
      <dgm:spPr/>
      <dgm:t>
        <a:bodyPr/>
        <a:lstStyle/>
        <a:p>
          <a:endParaRPr lang="en-US"/>
        </a:p>
      </dgm:t>
    </dgm:pt>
    <dgm:pt modelId="{3B2E6E28-4A86-497B-BA56-27DE48E54898}" type="sibTrans" cxnId="{DACA70BD-5AD1-421E-9D1D-F8300790F750}">
      <dgm:prSet/>
      <dgm:spPr/>
      <dgm:t>
        <a:bodyPr/>
        <a:lstStyle/>
        <a:p>
          <a:endParaRPr lang="en-US"/>
        </a:p>
      </dgm:t>
    </dgm:pt>
    <dgm:pt modelId="{56F4D2E7-DAD9-4672-A764-4712E0B58364}" type="pres">
      <dgm:prSet presAssocID="{0971B535-81AE-4659-AE73-2A3BF35090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D88E0F-B59A-45D6-B41C-EE7167CC8F90}" type="pres">
      <dgm:prSet presAssocID="{7CB9B33C-6A62-4835-B459-D373DED3CBE4}" presName="parentText" presStyleLbl="node1" presStyleIdx="0" presStyleCnt="6" custLinFactY="-355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71010-9AB6-4AB7-84AA-B9CA6C604722}" type="pres">
      <dgm:prSet presAssocID="{0A3F9943-EC69-4595-A8C8-72F131805C63}" presName="spacer" presStyleCnt="0"/>
      <dgm:spPr/>
    </dgm:pt>
    <dgm:pt modelId="{237A1061-EA06-4E99-AADF-EFF6B408CC25}" type="pres">
      <dgm:prSet presAssocID="{4849FFC8-3A66-4360-B4E9-2B53B778C667}" presName="parentText" presStyleLbl="node1" presStyleIdx="1" presStyleCnt="6" custLinFactY="-182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063C2-0E80-43D7-B10E-E28B636ACFE0}" type="pres">
      <dgm:prSet presAssocID="{A39FA7E1-ED9D-4460-BB1F-00E747E00EA1}" presName="spacer" presStyleCnt="0"/>
      <dgm:spPr/>
    </dgm:pt>
    <dgm:pt modelId="{A0041EEB-E076-4B49-A88B-9487E12A247D}" type="pres">
      <dgm:prSet presAssocID="{E729F50B-B0E1-4C09-A5EA-17A8AC3202B2}" presName="parentText" presStyleLbl="node1" presStyleIdx="2" presStyleCnt="6" custLinFactNeighborY="-682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56DB3-F2D0-4DC0-94B9-FB6D90F3D8BC}" type="pres">
      <dgm:prSet presAssocID="{03DBB067-AD6C-43E3-91A3-C283797437A6}" presName="spacer" presStyleCnt="0"/>
      <dgm:spPr/>
    </dgm:pt>
    <dgm:pt modelId="{DDC4E46E-ED28-4F64-B81A-83CB854BC8D2}" type="pres">
      <dgm:prSet presAssocID="{16E641E8-82FC-4FD3-A1E7-D4241A4848F7}" presName="parentText" presStyleLbl="node1" presStyleIdx="3" presStyleCnt="6" custLinFactY="76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155A5-38AF-49CF-9361-DD749276AFCA}" type="pres">
      <dgm:prSet presAssocID="{3B2E6E28-4A86-497B-BA56-27DE48E54898}" presName="spacer" presStyleCnt="0"/>
      <dgm:spPr/>
    </dgm:pt>
    <dgm:pt modelId="{ABBCCF06-3C73-49CB-B0FD-8582A24C0538}" type="pres">
      <dgm:prSet presAssocID="{56479BD7-49D7-4EC6-86A4-71468DC82302}" presName="parentText" presStyleLbl="node1" presStyleIdx="4" presStyleCnt="6" custLinFactY="283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C781D-11D4-4E73-B6F0-1F8616DB390A}" type="pres">
      <dgm:prSet presAssocID="{53B505FC-0012-453E-9713-293B11D25A7D}" presName="spacer" presStyleCnt="0"/>
      <dgm:spPr/>
    </dgm:pt>
    <dgm:pt modelId="{249296C7-0D60-4DDA-A28F-59AF20361F3D}" type="pres">
      <dgm:prSet presAssocID="{7448C283-EE34-44E9-8ECE-573454C9F832}" presName="parentText" presStyleLbl="node1" presStyleIdx="5" presStyleCnt="6" custLinFactY="663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F5187A-3CD3-43F4-8EB1-E11B7A09925E}" srcId="{0971B535-81AE-4659-AE73-2A3BF35090DD}" destId="{7CB9B33C-6A62-4835-B459-D373DED3CBE4}" srcOrd="0" destOrd="0" parTransId="{091F84ED-40B2-4D3C-A108-6434B1131245}" sibTransId="{0A3F9943-EC69-4595-A8C8-72F131805C63}"/>
    <dgm:cxn modelId="{D4BF97CF-C2BD-41DE-A2B1-A571A6D2E32E}" type="presOf" srcId="{16E641E8-82FC-4FD3-A1E7-D4241A4848F7}" destId="{DDC4E46E-ED28-4F64-B81A-83CB854BC8D2}" srcOrd="0" destOrd="0" presId="urn:microsoft.com/office/officeart/2005/8/layout/vList2"/>
    <dgm:cxn modelId="{92E96815-13C7-4FD2-A036-F72CFE77AB16}" type="presOf" srcId="{7CB9B33C-6A62-4835-B459-D373DED3CBE4}" destId="{97D88E0F-B59A-45D6-B41C-EE7167CC8F90}" srcOrd="0" destOrd="0" presId="urn:microsoft.com/office/officeart/2005/8/layout/vList2"/>
    <dgm:cxn modelId="{7BF51230-87EA-4628-82E5-95CD46CE22DE}" type="presOf" srcId="{7448C283-EE34-44E9-8ECE-573454C9F832}" destId="{249296C7-0D60-4DDA-A28F-59AF20361F3D}" srcOrd="0" destOrd="0" presId="urn:microsoft.com/office/officeart/2005/8/layout/vList2"/>
    <dgm:cxn modelId="{5AA0DF96-1888-4E4E-A2EC-6EE670668EB8}" type="presOf" srcId="{56479BD7-49D7-4EC6-86A4-71468DC82302}" destId="{ABBCCF06-3C73-49CB-B0FD-8582A24C0538}" srcOrd="0" destOrd="0" presId="urn:microsoft.com/office/officeart/2005/8/layout/vList2"/>
    <dgm:cxn modelId="{6CA55A8F-3DF2-4AB4-9C74-DF5F4AF10D02}" type="presOf" srcId="{4849FFC8-3A66-4360-B4E9-2B53B778C667}" destId="{237A1061-EA06-4E99-AADF-EFF6B408CC25}" srcOrd="0" destOrd="0" presId="urn:microsoft.com/office/officeart/2005/8/layout/vList2"/>
    <dgm:cxn modelId="{DACA70BD-5AD1-421E-9D1D-F8300790F750}" srcId="{0971B535-81AE-4659-AE73-2A3BF35090DD}" destId="{16E641E8-82FC-4FD3-A1E7-D4241A4848F7}" srcOrd="3" destOrd="0" parTransId="{C24E4F3C-2F8F-493A-909D-DC0BFB200AF1}" sibTransId="{3B2E6E28-4A86-497B-BA56-27DE48E54898}"/>
    <dgm:cxn modelId="{318FB0BF-ACCB-48F2-8550-9E4F9A09327C}" srcId="{0971B535-81AE-4659-AE73-2A3BF35090DD}" destId="{4849FFC8-3A66-4360-B4E9-2B53B778C667}" srcOrd="1" destOrd="0" parTransId="{0724BA0C-BE6C-4192-89E0-E619C0ACA605}" sibTransId="{A39FA7E1-ED9D-4460-BB1F-00E747E00EA1}"/>
    <dgm:cxn modelId="{4B096D1E-5B97-43FE-80BE-89EE929BC365}" type="presOf" srcId="{E729F50B-B0E1-4C09-A5EA-17A8AC3202B2}" destId="{A0041EEB-E076-4B49-A88B-9487E12A247D}" srcOrd="0" destOrd="0" presId="urn:microsoft.com/office/officeart/2005/8/layout/vList2"/>
    <dgm:cxn modelId="{65143C0E-D752-4578-B5D9-992135C9B073}" srcId="{0971B535-81AE-4659-AE73-2A3BF35090DD}" destId="{7448C283-EE34-44E9-8ECE-573454C9F832}" srcOrd="5" destOrd="0" parTransId="{08CFD84D-74FD-492A-AFA6-82D047B8D6B3}" sibTransId="{D201A7E9-9B80-4606-8719-B05D540CC739}"/>
    <dgm:cxn modelId="{EE2E3CBF-86DB-4A99-AE93-7A8E3CD3FA31}" srcId="{0971B535-81AE-4659-AE73-2A3BF35090DD}" destId="{E729F50B-B0E1-4C09-A5EA-17A8AC3202B2}" srcOrd="2" destOrd="0" parTransId="{67BB4EC2-F2B0-48E6-A7E8-1359EF09C2A6}" sibTransId="{03DBB067-AD6C-43E3-91A3-C283797437A6}"/>
    <dgm:cxn modelId="{C3ACEFDE-DBE4-4FFB-9EAD-CD48FC88332B}" srcId="{0971B535-81AE-4659-AE73-2A3BF35090DD}" destId="{56479BD7-49D7-4EC6-86A4-71468DC82302}" srcOrd="4" destOrd="0" parTransId="{B5E76D3E-DDF2-439A-A47C-436AD48692A2}" sibTransId="{53B505FC-0012-453E-9713-293B11D25A7D}"/>
    <dgm:cxn modelId="{3BF80C3C-D34B-48B2-A8F2-28C9345E44D1}" type="presOf" srcId="{0971B535-81AE-4659-AE73-2A3BF35090DD}" destId="{56F4D2E7-DAD9-4672-A764-4712E0B58364}" srcOrd="0" destOrd="0" presId="urn:microsoft.com/office/officeart/2005/8/layout/vList2"/>
    <dgm:cxn modelId="{C1A22BF5-927B-418A-8765-0DB07F971F5D}" type="presParOf" srcId="{56F4D2E7-DAD9-4672-A764-4712E0B58364}" destId="{97D88E0F-B59A-45D6-B41C-EE7167CC8F90}" srcOrd="0" destOrd="0" presId="urn:microsoft.com/office/officeart/2005/8/layout/vList2"/>
    <dgm:cxn modelId="{38396919-74A5-4103-9B3A-2C1662EC7FBD}" type="presParOf" srcId="{56F4D2E7-DAD9-4672-A764-4712E0B58364}" destId="{0C471010-9AB6-4AB7-84AA-B9CA6C604722}" srcOrd="1" destOrd="0" presId="urn:microsoft.com/office/officeart/2005/8/layout/vList2"/>
    <dgm:cxn modelId="{5463EA3A-1D72-44D0-9205-100B52E064B5}" type="presParOf" srcId="{56F4D2E7-DAD9-4672-A764-4712E0B58364}" destId="{237A1061-EA06-4E99-AADF-EFF6B408CC25}" srcOrd="2" destOrd="0" presId="urn:microsoft.com/office/officeart/2005/8/layout/vList2"/>
    <dgm:cxn modelId="{643D121B-8E64-4D6F-BE52-BBC8B6FAE54C}" type="presParOf" srcId="{56F4D2E7-DAD9-4672-A764-4712E0B58364}" destId="{199063C2-0E80-43D7-B10E-E28B636ACFE0}" srcOrd="3" destOrd="0" presId="urn:microsoft.com/office/officeart/2005/8/layout/vList2"/>
    <dgm:cxn modelId="{4CE16FC7-156B-4FB0-A7F7-AC91A741FABE}" type="presParOf" srcId="{56F4D2E7-DAD9-4672-A764-4712E0B58364}" destId="{A0041EEB-E076-4B49-A88B-9487E12A247D}" srcOrd="4" destOrd="0" presId="urn:microsoft.com/office/officeart/2005/8/layout/vList2"/>
    <dgm:cxn modelId="{67546B05-49FD-4BE1-8946-31FC73E3520A}" type="presParOf" srcId="{56F4D2E7-DAD9-4672-A764-4712E0B58364}" destId="{24E56DB3-F2D0-4DC0-94B9-FB6D90F3D8BC}" srcOrd="5" destOrd="0" presId="urn:microsoft.com/office/officeart/2005/8/layout/vList2"/>
    <dgm:cxn modelId="{6D31C43D-F596-4A66-BDCF-3DA80439A6AF}" type="presParOf" srcId="{56F4D2E7-DAD9-4672-A764-4712E0B58364}" destId="{DDC4E46E-ED28-4F64-B81A-83CB854BC8D2}" srcOrd="6" destOrd="0" presId="urn:microsoft.com/office/officeart/2005/8/layout/vList2"/>
    <dgm:cxn modelId="{31559FD2-CAD8-4C1D-B4A9-7CB46323BC2B}" type="presParOf" srcId="{56F4D2E7-DAD9-4672-A764-4712E0B58364}" destId="{2F6155A5-38AF-49CF-9361-DD749276AFCA}" srcOrd="7" destOrd="0" presId="urn:microsoft.com/office/officeart/2005/8/layout/vList2"/>
    <dgm:cxn modelId="{BD8201C4-6245-4B7D-8F01-60EE063C9499}" type="presParOf" srcId="{56F4D2E7-DAD9-4672-A764-4712E0B58364}" destId="{ABBCCF06-3C73-49CB-B0FD-8582A24C0538}" srcOrd="8" destOrd="0" presId="urn:microsoft.com/office/officeart/2005/8/layout/vList2"/>
    <dgm:cxn modelId="{0FC8F592-9B95-41A0-8337-C10022E8B0A2}" type="presParOf" srcId="{56F4D2E7-DAD9-4672-A764-4712E0B58364}" destId="{EA8C781D-11D4-4E73-B6F0-1F8616DB390A}" srcOrd="9" destOrd="0" presId="urn:microsoft.com/office/officeart/2005/8/layout/vList2"/>
    <dgm:cxn modelId="{BD275A85-5160-4212-A6DD-E5A8676C19EA}" type="presParOf" srcId="{56F4D2E7-DAD9-4672-A764-4712E0B58364}" destId="{249296C7-0D60-4DDA-A28F-59AF20361F3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41564-2C07-4FD9-9BCF-A186BE71696B}">
      <dsp:nvSpPr>
        <dsp:cNvPr id="0" name=""/>
        <dsp:cNvSpPr/>
      </dsp:nvSpPr>
      <dsp:spPr>
        <a:xfrm rot="10800000">
          <a:off x="914410" y="36516"/>
          <a:ext cx="5472684" cy="1132112"/>
        </a:xfrm>
        <a:prstGeom prst="homePlate">
          <a:avLst/>
        </a:prstGeom>
        <a:solidFill>
          <a:schemeClr val="tx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23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Berlin Sans FB Demi" panose="020E0802020502020306" pitchFamily="34" charset="0"/>
            </a:rPr>
            <a:t>Reduction in Inpatient Recidivism</a:t>
          </a:r>
          <a:endParaRPr lang="en-US" sz="2400" kern="1200" dirty="0">
            <a:solidFill>
              <a:srgbClr val="FF0000"/>
            </a:solidFill>
          </a:endParaRPr>
        </a:p>
      </dsp:txBody>
      <dsp:txXfrm rot="10800000">
        <a:off x="1197438" y="36516"/>
        <a:ext cx="5189656" cy="1132112"/>
      </dsp:txXfrm>
    </dsp:sp>
    <dsp:sp modelId="{FBFE8E10-966F-4A8B-BAB2-044CDD25477A}">
      <dsp:nvSpPr>
        <dsp:cNvPr id="0" name=""/>
        <dsp:cNvSpPr/>
      </dsp:nvSpPr>
      <dsp:spPr>
        <a:xfrm>
          <a:off x="0" y="0"/>
          <a:ext cx="1132112" cy="11321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2761B-DD93-4239-863F-CAFCB8582BF2}">
      <dsp:nvSpPr>
        <dsp:cNvPr id="0" name=""/>
        <dsp:cNvSpPr/>
      </dsp:nvSpPr>
      <dsp:spPr>
        <a:xfrm rot="10800000">
          <a:off x="1905020" y="1484315"/>
          <a:ext cx="5472684" cy="1132112"/>
        </a:xfrm>
        <a:prstGeom prst="homePlate">
          <a:avLst/>
        </a:prstGeom>
        <a:solidFill>
          <a:schemeClr val="tx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23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FF0000"/>
              </a:solidFill>
              <a:latin typeface="Berlin Sans FB Demi" panose="020E0802020502020306" pitchFamily="34" charset="0"/>
            </a:rPr>
            <a:t>Increase </a:t>
          </a:r>
          <a:r>
            <a:rPr lang="en-US" sz="2400" b="0" kern="1200" smtClean="0">
              <a:solidFill>
                <a:srgbClr val="FF0000"/>
              </a:solidFill>
              <a:latin typeface="Berlin Sans FB Demi" panose="020E0802020502020306" pitchFamily="34" charset="0"/>
            </a:rPr>
            <a:t>Crisis Units</a:t>
          </a:r>
          <a:endParaRPr lang="en-US" sz="2400" b="0" kern="1200" dirty="0">
            <a:solidFill>
              <a:srgbClr val="FF0000"/>
            </a:solidFill>
          </a:endParaRPr>
        </a:p>
      </dsp:txBody>
      <dsp:txXfrm rot="10800000">
        <a:off x="2188048" y="1484315"/>
        <a:ext cx="5189656" cy="1132112"/>
      </dsp:txXfrm>
    </dsp:sp>
    <dsp:sp modelId="{55F26438-9A34-499C-BE9F-340C8C4FF385}">
      <dsp:nvSpPr>
        <dsp:cNvPr id="0" name=""/>
        <dsp:cNvSpPr/>
      </dsp:nvSpPr>
      <dsp:spPr>
        <a:xfrm>
          <a:off x="762000" y="1484315"/>
          <a:ext cx="1132112" cy="11321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C1CAA-96CF-4D69-9290-0FA1794D68A7}">
      <dsp:nvSpPr>
        <dsp:cNvPr id="0" name=""/>
        <dsp:cNvSpPr/>
      </dsp:nvSpPr>
      <dsp:spPr>
        <a:xfrm rot="10800000">
          <a:off x="2743216" y="2932114"/>
          <a:ext cx="5472684" cy="1132112"/>
        </a:xfrm>
        <a:prstGeom prst="homePlate">
          <a:avLst/>
        </a:prstGeom>
        <a:solidFill>
          <a:schemeClr val="tx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230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  <a:latin typeface="Berlin Sans FB Demi" panose="020E0802020502020306" pitchFamily="34" charset="0"/>
            </a:rPr>
            <a:t>Model a “Warm” Transfer from Inpatient to Community Supports</a:t>
          </a:r>
          <a:endParaRPr lang="en-US" sz="2400" kern="1200" dirty="0">
            <a:solidFill>
              <a:srgbClr val="FF0000"/>
            </a:solidFill>
          </a:endParaRPr>
        </a:p>
      </dsp:txBody>
      <dsp:txXfrm rot="10800000">
        <a:off x="3026244" y="2932114"/>
        <a:ext cx="5189656" cy="1132112"/>
      </dsp:txXfrm>
    </dsp:sp>
    <dsp:sp modelId="{884A2682-0B7E-4AAF-BDA1-A63D11EA6B8A}">
      <dsp:nvSpPr>
        <dsp:cNvPr id="0" name=""/>
        <dsp:cNvSpPr/>
      </dsp:nvSpPr>
      <dsp:spPr>
        <a:xfrm>
          <a:off x="1600204" y="2932114"/>
          <a:ext cx="1132112" cy="11321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E635B-8A25-4A88-9DFE-23A433894A0F}">
      <dsp:nvSpPr>
        <dsp:cNvPr id="0" name=""/>
        <dsp:cNvSpPr/>
      </dsp:nvSpPr>
      <dsp:spPr>
        <a:xfrm>
          <a:off x="0" y="3342474"/>
          <a:ext cx="8229600" cy="731251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READMISSION DATA</a:t>
          </a:r>
          <a:endParaRPr lang="en-US" sz="1400" b="1" kern="1200" dirty="0"/>
        </a:p>
      </dsp:txBody>
      <dsp:txXfrm>
        <a:off x="0" y="3342474"/>
        <a:ext cx="8229600" cy="394875"/>
      </dsp:txXfrm>
    </dsp:sp>
    <dsp:sp modelId="{616BB974-FC58-4F90-9FB3-C582F3CDCD78}">
      <dsp:nvSpPr>
        <dsp:cNvPr id="0" name=""/>
        <dsp:cNvSpPr/>
      </dsp:nvSpPr>
      <dsp:spPr>
        <a:xfrm>
          <a:off x="0" y="3722725"/>
          <a:ext cx="4114799" cy="336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Tracked readmission rates</a:t>
          </a:r>
          <a:endParaRPr lang="en-US" sz="1600" b="1" kern="1200" dirty="0"/>
        </a:p>
      </dsp:txBody>
      <dsp:txXfrm>
        <a:off x="0" y="3722725"/>
        <a:ext cx="4114799" cy="336375"/>
      </dsp:txXfrm>
    </dsp:sp>
    <dsp:sp modelId="{C64EC69D-4F5B-4588-B696-794A54C33291}">
      <dsp:nvSpPr>
        <dsp:cNvPr id="0" name=""/>
        <dsp:cNvSpPr/>
      </dsp:nvSpPr>
      <dsp:spPr>
        <a:xfrm>
          <a:off x="4114800" y="3722725"/>
          <a:ext cx="4114799" cy="336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 individual was readmitted twice</a:t>
          </a:r>
          <a:endParaRPr lang="en-US" sz="1600" b="1" kern="1200" dirty="0"/>
        </a:p>
      </dsp:txBody>
      <dsp:txXfrm>
        <a:off x="4114800" y="3722725"/>
        <a:ext cx="4114799" cy="336375"/>
      </dsp:txXfrm>
    </dsp:sp>
    <dsp:sp modelId="{ADDC0792-E8A6-45DA-A5E9-FD800FD442E5}">
      <dsp:nvSpPr>
        <dsp:cNvPr id="0" name=""/>
        <dsp:cNvSpPr/>
      </dsp:nvSpPr>
      <dsp:spPr>
        <a:xfrm rot="10800000">
          <a:off x="0" y="2228778"/>
          <a:ext cx="8229600" cy="1124665"/>
        </a:xfrm>
        <a:prstGeom prst="upArrowCallout">
          <a:avLst/>
        </a:prstGeom>
        <a:solidFill>
          <a:srgbClr val="E1D81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SURVEY</a:t>
          </a:r>
          <a:endParaRPr lang="en-US" sz="1400" b="1" kern="1200" dirty="0"/>
        </a:p>
      </dsp:txBody>
      <dsp:txXfrm rot="-10800000">
        <a:off x="0" y="2228778"/>
        <a:ext cx="8229600" cy="394757"/>
      </dsp:txXfrm>
    </dsp:sp>
    <dsp:sp modelId="{7BF975B8-4D70-4B0D-A363-72B56C88A674}">
      <dsp:nvSpPr>
        <dsp:cNvPr id="0" name=""/>
        <dsp:cNvSpPr/>
      </dsp:nvSpPr>
      <dsp:spPr>
        <a:xfrm>
          <a:off x="4018" y="2623535"/>
          <a:ext cx="2740521" cy="3362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Measured satisfaction in service delivery</a:t>
          </a:r>
          <a:endParaRPr lang="en-US" sz="1500" b="1" kern="1200" dirty="0"/>
        </a:p>
      </dsp:txBody>
      <dsp:txXfrm>
        <a:off x="4018" y="2623535"/>
        <a:ext cx="2740521" cy="336274"/>
      </dsp:txXfrm>
    </dsp:sp>
    <dsp:sp modelId="{4C90CE7B-3999-4045-83C9-E42D9B66D90D}">
      <dsp:nvSpPr>
        <dsp:cNvPr id="0" name=""/>
        <dsp:cNvSpPr/>
      </dsp:nvSpPr>
      <dsp:spPr>
        <a:xfrm>
          <a:off x="2744539" y="2623535"/>
          <a:ext cx="2740521" cy="3362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 completed surveys</a:t>
          </a:r>
          <a:endParaRPr lang="en-US" sz="1600" b="1" kern="1200" dirty="0"/>
        </a:p>
      </dsp:txBody>
      <dsp:txXfrm>
        <a:off x="2744539" y="2623535"/>
        <a:ext cx="2740521" cy="336274"/>
      </dsp:txXfrm>
    </dsp:sp>
    <dsp:sp modelId="{3C8CE1FE-19EF-43EB-A10A-2A86B70BF248}">
      <dsp:nvSpPr>
        <dsp:cNvPr id="0" name=""/>
        <dsp:cNvSpPr/>
      </dsp:nvSpPr>
      <dsp:spPr>
        <a:xfrm>
          <a:off x="5485060" y="2623535"/>
          <a:ext cx="2740521" cy="3362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Increases in all satisfaction domains</a:t>
          </a:r>
          <a:endParaRPr lang="en-US" sz="1400" b="1" kern="1200" dirty="0"/>
        </a:p>
      </dsp:txBody>
      <dsp:txXfrm>
        <a:off x="5485060" y="2623535"/>
        <a:ext cx="2740521" cy="336274"/>
      </dsp:txXfrm>
    </dsp:sp>
    <dsp:sp modelId="{7EA46730-A1E2-4BCD-BA8F-5FBBA0AFB585}">
      <dsp:nvSpPr>
        <dsp:cNvPr id="0" name=""/>
        <dsp:cNvSpPr/>
      </dsp:nvSpPr>
      <dsp:spPr>
        <a:xfrm rot="10800000">
          <a:off x="0" y="1115081"/>
          <a:ext cx="8229600" cy="1124665"/>
        </a:xfrm>
        <a:prstGeom prst="upArrowCallou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INTERVENTION: May 22-October 4, 2013</a:t>
          </a:r>
          <a:endParaRPr lang="en-US" sz="1400" b="1" kern="1200" dirty="0"/>
        </a:p>
      </dsp:txBody>
      <dsp:txXfrm rot="-10800000">
        <a:off x="0" y="1115081"/>
        <a:ext cx="8229600" cy="394757"/>
      </dsp:txXfrm>
    </dsp:sp>
    <dsp:sp modelId="{AC30C633-2A4A-4F5A-B180-DB6409C5700C}">
      <dsp:nvSpPr>
        <dsp:cNvPr id="0" name=""/>
        <dsp:cNvSpPr/>
      </dsp:nvSpPr>
      <dsp:spPr>
        <a:xfrm>
          <a:off x="0" y="1509839"/>
          <a:ext cx="4114799" cy="3362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Within 24 hours post-discharge</a:t>
          </a:r>
          <a:endParaRPr lang="en-US" sz="1600" b="1" kern="1200" dirty="0"/>
        </a:p>
      </dsp:txBody>
      <dsp:txXfrm>
        <a:off x="0" y="1509839"/>
        <a:ext cx="4114799" cy="336274"/>
      </dsp:txXfrm>
    </dsp:sp>
    <dsp:sp modelId="{918437C3-9A62-445B-A240-DEF38ABEEE22}">
      <dsp:nvSpPr>
        <dsp:cNvPr id="0" name=""/>
        <dsp:cNvSpPr/>
      </dsp:nvSpPr>
      <dsp:spPr>
        <a:xfrm>
          <a:off x="4114800" y="1509839"/>
          <a:ext cx="4114799" cy="3362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Face-to-face follow up using specific script </a:t>
          </a:r>
        </a:p>
      </dsp:txBody>
      <dsp:txXfrm>
        <a:off x="4114800" y="1509839"/>
        <a:ext cx="4114799" cy="336274"/>
      </dsp:txXfrm>
    </dsp:sp>
    <dsp:sp modelId="{C2AECE84-813F-4DBE-AC54-6B503BBD104B}">
      <dsp:nvSpPr>
        <dsp:cNvPr id="0" name=""/>
        <dsp:cNvSpPr/>
      </dsp:nvSpPr>
      <dsp:spPr>
        <a:xfrm rot="10800000">
          <a:off x="0" y="1385"/>
          <a:ext cx="8229600" cy="1124665"/>
        </a:xfrm>
        <a:prstGeom prst="upArrowCallou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BASELINE DATA</a:t>
          </a:r>
          <a:endParaRPr lang="en-US" sz="1400" b="1" kern="1200" dirty="0"/>
        </a:p>
      </dsp:txBody>
      <dsp:txXfrm rot="-10800000">
        <a:off x="0" y="1385"/>
        <a:ext cx="8229600" cy="394757"/>
      </dsp:txXfrm>
    </dsp:sp>
    <dsp:sp modelId="{002E3451-F49F-4D8D-903B-082A3544532B}">
      <dsp:nvSpPr>
        <dsp:cNvPr id="0" name=""/>
        <dsp:cNvSpPr/>
      </dsp:nvSpPr>
      <dsp:spPr>
        <a:xfrm>
          <a:off x="0" y="396142"/>
          <a:ext cx="4114799" cy="3362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13 prior admissions</a:t>
          </a:r>
          <a:endParaRPr lang="en-US" sz="1600" b="1" kern="1200" dirty="0"/>
        </a:p>
      </dsp:txBody>
      <dsp:txXfrm>
        <a:off x="0" y="396142"/>
        <a:ext cx="4114799" cy="336274"/>
      </dsp:txXfrm>
    </dsp:sp>
    <dsp:sp modelId="{97B89D77-4EED-4572-96D5-E0E2DA8EDFD1}">
      <dsp:nvSpPr>
        <dsp:cNvPr id="0" name=""/>
        <dsp:cNvSpPr/>
      </dsp:nvSpPr>
      <dsp:spPr>
        <a:xfrm>
          <a:off x="4114800" y="396142"/>
          <a:ext cx="4114799" cy="3362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Administered telephone survey</a:t>
          </a:r>
          <a:endParaRPr lang="en-US" sz="1600" b="1" kern="1200" dirty="0"/>
        </a:p>
      </dsp:txBody>
      <dsp:txXfrm>
        <a:off x="4114800" y="396142"/>
        <a:ext cx="4114799" cy="336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5FF7C-2309-4515-BD34-71167221928E}">
      <dsp:nvSpPr>
        <dsp:cNvPr id="0" name=""/>
        <dsp:cNvSpPr/>
      </dsp:nvSpPr>
      <dsp:spPr>
        <a:xfrm>
          <a:off x="0" y="0"/>
          <a:ext cx="4075175" cy="40751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3F2E-37E3-4329-A8A9-5CBCDA9A150D}">
      <dsp:nvSpPr>
        <dsp:cNvPr id="0" name=""/>
        <dsp:cNvSpPr/>
      </dsp:nvSpPr>
      <dsp:spPr>
        <a:xfrm>
          <a:off x="2037587" y="0"/>
          <a:ext cx="6192012" cy="4075175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baseline="0" dirty="0" smtClean="0"/>
            <a:t>Track engagement and retention in  agency services.</a:t>
          </a:r>
          <a:endParaRPr lang="en-US" sz="2600" kern="1200" dirty="0"/>
        </a:p>
      </dsp:txBody>
      <dsp:txXfrm>
        <a:off x="2037587" y="0"/>
        <a:ext cx="6192012" cy="1222555"/>
      </dsp:txXfrm>
    </dsp:sp>
    <dsp:sp modelId="{830D0AAC-6E06-4A6E-B0F0-C385E2D66FB6}">
      <dsp:nvSpPr>
        <dsp:cNvPr id="0" name=""/>
        <dsp:cNvSpPr/>
      </dsp:nvSpPr>
      <dsp:spPr>
        <a:xfrm>
          <a:off x="713157" y="1222555"/>
          <a:ext cx="2648861" cy="26488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2F65E-BABB-4599-A708-6DC3220E7909}">
      <dsp:nvSpPr>
        <dsp:cNvPr id="0" name=""/>
        <dsp:cNvSpPr/>
      </dsp:nvSpPr>
      <dsp:spPr>
        <a:xfrm>
          <a:off x="2037587" y="1219191"/>
          <a:ext cx="6192012" cy="2648861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baseline="0" dirty="0" smtClean="0"/>
            <a:t>Look at survey results to potentially alter initial face-to-face script as needed. </a:t>
          </a:r>
          <a:endParaRPr lang="en-US" sz="2600" b="0" i="0" kern="1200" baseline="0" dirty="0"/>
        </a:p>
      </dsp:txBody>
      <dsp:txXfrm>
        <a:off x="2037587" y="1219191"/>
        <a:ext cx="6192012" cy="1222551"/>
      </dsp:txXfrm>
    </dsp:sp>
    <dsp:sp modelId="{A112E97B-3245-46BB-B1FB-6C797290D7E6}">
      <dsp:nvSpPr>
        <dsp:cNvPr id="0" name=""/>
        <dsp:cNvSpPr/>
      </dsp:nvSpPr>
      <dsp:spPr>
        <a:xfrm>
          <a:off x="1426312" y="2445106"/>
          <a:ext cx="1222551" cy="12225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1DD30-3801-4123-8EF1-1EC46B838416}">
      <dsp:nvSpPr>
        <dsp:cNvPr id="0" name=""/>
        <dsp:cNvSpPr/>
      </dsp:nvSpPr>
      <dsp:spPr>
        <a:xfrm>
          <a:off x="2037587" y="2445106"/>
          <a:ext cx="6192012" cy="1222551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baseline="0" dirty="0" smtClean="0"/>
            <a:t>Some consumers refused the intervention and/or survey. Look at alternative approaches.</a:t>
          </a:r>
          <a:endParaRPr lang="en-US" sz="2600" kern="1200" dirty="0"/>
        </a:p>
      </dsp:txBody>
      <dsp:txXfrm>
        <a:off x="2037587" y="2445106"/>
        <a:ext cx="6192012" cy="1222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88E0F-B59A-45D6-B41C-EE7167CC8F90}">
      <dsp:nvSpPr>
        <dsp:cNvPr id="0" name=""/>
        <dsp:cNvSpPr/>
      </dsp:nvSpPr>
      <dsp:spPr>
        <a:xfrm>
          <a:off x="0" y="34159"/>
          <a:ext cx="9144000" cy="61172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solidFill>
                <a:schemeClr val="bg1"/>
              </a:solidFill>
            </a:rPr>
            <a:t>Case manager completed the intervention and survey with their own clients.  Was that the best decision?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9862" y="64021"/>
        <a:ext cx="9084276" cy="552003"/>
      </dsp:txXfrm>
    </dsp:sp>
    <dsp:sp modelId="{237A1061-EA06-4E99-AADF-EFF6B408CC25}">
      <dsp:nvSpPr>
        <dsp:cNvPr id="0" name=""/>
        <dsp:cNvSpPr/>
      </dsp:nvSpPr>
      <dsp:spPr>
        <a:xfrm>
          <a:off x="0" y="797746"/>
          <a:ext cx="9144000" cy="611727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solidFill>
                <a:schemeClr val="bg1"/>
              </a:solidFill>
            </a:rPr>
            <a:t>At times the person administering the survey was the same individual that initiated the emergency detention. Was this the best decision?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9862" y="827608"/>
        <a:ext cx="9084276" cy="552003"/>
      </dsp:txXfrm>
    </dsp:sp>
    <dsp:sp modelId="{A0041EEB-E076-4B49-A88B-9487E12A247D}">
      <dsp:nvSpPr>
        <dsp:cNvPr id="0" name=""/>
        <dsp:cNvSpPr/>
      </dsp:nvSpPr>
      <dsp:spPr>
        <a:xfrm>
          <a:off x="0" y="1581663"/>
          <a:ext cx="9144000" cy="61172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solidFill>
                <a:schemeClr val="bg1"/>
              </a:solidFill>
            </a:rPr>
            <a:t>Possibly limit staff involved for more consistency in measurement.</a:t>
          </a:r>
          <a:endParaRPr lang="en-US" sz="1600" b="1" i="0" kern="1200" baseline="0" dirty="0">
            <a:solidFill>
              <a:schemeClr val="bg1"/>
            </a:solidFill>
          </a:endParaRPr>
        </a:p>
      </dsp:txBody>
      <dsp:txXfrm>
        <a:off x="29862" y="1611525"/>
        <a:ext cx="9084276" cy="552003"/>
      </dsp:txXfrm>
    </dsp:sp>
    <dsp:sp modelId="{DDC4E46E-ED28-4F64-B81A-83CB854BC8D2}">
      <dsp:nvSpPr>
        <dsp:cNvPr id="0" name=""/>
        <dsp:cNvSpPr/>
      </dsp:nvSpPr>
      <dsp:spPr>
        <a:xfrm>
          <a:off x="0" y="2363615"/>
          <a:ext cx="9144000" cy="611727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solidFill>
                <a:schemeClr val="bg1"/>
              </a:solidFill>
            </a:rPr>
            <a:t>In some cases, a face to face intervention was not possible.  Is phone contact sufficient as an alternative?</a:t>
          </a:r>
          <a:endParaRPr lang="en-US" sz="1600" b="1" i="0" kern="1200" baseline="0" dirty="0">
            <a:solidFill>
              <a:schemeClr val="bg1"/>
            </a:solidFill>
          </a:endParaRPr>
        </a:p>
      </dsp:txBody>
      <dsp:txXfrm>
        <a:off x="29862" y="2393477"/>
        <a:ext cx="9084276" cy="552003"/>
      </dsp:txXfrm>
    </dsp:sp>
    <dsp:sp modelId="{ABBCCF06-3C73-49CB-B0FD-8582A24C0538}">
      <dsp:nvSpPr>
        <dsp:cNvPr id="0" name=""/>
        <dsp:cNvSpPr/>
      </dsp:nvSpPr>
      <dsp:spPr>
        <a:xfrm>
          <a:off x="0" y="3147982"/>
          <a:ext cx="9144000" cy="61172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solidFill>
                <a:schemeClr val="bg1"/>
              </a:solidFill>
            </a:rPr>
            <a:t>Significant increase in service units provided to consumers by the crisis team = increased revenue!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9862" y="3177844"/>
        <a:ext cx="9084276" cy="552003"/>
      </dsp:txXfrm>
    </dsp:sp>
    <dsp:sp modelId="{249296C7-0D60-4DDA-A28F-59AF20361F3D}">
      <dsp:nvSpPr>
        <dsp:cNvPr id="0" name=""/>
        <dsp:cNvSpPr/>
      </dsp:nvSpPr>
      <dsp:spPr>
        <a:xfrm>
          <a:off x="0" y="3884072"/>
          <a:ext cx="9144000" cy="611727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baseline="0" dirty="0" smtClean="0">
              <a:solidFill>
                <a:schemeClr val="bg1"/>
              </a:solidFill>
            </a:rPr>
            <a:t>ULTIMATELY, there is value in having face to face support within 24 hours of inpatient discharge, and having a script helped staff feel more purposeful in their intervention with consumers. </a:t>
          </a:r>
          <a:endParaRPr lang="en-US" sz="1600" b="1" i="0" kern="1200" baseline="0" dirty="0">
            <a:solidFill>
              <a:schemeClr val="bg1"/>
            </a:solidFill>
          </a:endParaRPr>
        </a:p>
      </dsp:txBody>
      <dsp:txXfrm>
        <a:off x="29862" y="3913934"/>
        <a:ext cx="9084276" cy="552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0.3871</cdr:x>
      <cdr:y>0.35899</cdr:y>
    </cdr:from>
    <cdr:to>
      <cdr:x>0.48387</cdr:x>
      <cdr:y>0.4123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1828800" y="1450975"/>
          <a:ext cx="457200" cy="21544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9pPr>
        </a:lstStyle>
        <a:p xmlns:a="http://schemas.openxmlformats.org/drawingml/2006/main">
          <a:r>
            <a:rPr lang="en-US" sz="800" b="1" dirty="0" smtClean="0">
              <a:solidFill>
                <a:srgbClr val="000000"/>
              </a:solidFill>
            </a:rPr>
            <a:t>$9,367</a:t>
          </a:r>
          <a:endParaRPr lang="en-US" sz="8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0.24194</cdr:x>
      <cdr:y>0.66064</cdr:y>
    </cdr:from>
    <cdr:to>
      <cdr:x>0.35226</cdr:x>
      <cdr:y>0.71395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1143000" y="2670175"/>
          <a:ext cx="521208" cy="21544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9pPr>
        </a:lstStyle>
        <a:p xmlns:a="http://schemas.openxmlformats.org/drawingml/2006/main">
          <a:r>
            <a:rPr lang="en-US" sz="800" b="1" dirty="0" smtClean="0">
              <a:solidFill>
                <a:srgbClr val="000000"/>
              </a:solidFill>
            </a:rPr>
            <a:t>$2,461</a:t>
          </a:r>
          <a:endParaRPr lang="en-US" sz="8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0.09677</cdr:x>
      <cdr:y>0.54753</cdr:y>
    </cdr:from>
    <cdr:to>
      <cdr:x>0.20968</cdr:x>
      <cdr:y>0.60083</cdr:y>
    </cdr:to>
    <cdr:sp macro="" textlink="">
      <cdr:nvSpPr>
        <cdr:cNvPr id="4" name="TextBox 17"/>
        <cdr:cNvSpPr txBox="1"/>
      </cdr:nvSpPr>
      <cdr:spPr>
        <a:xfrm xmlns:a="http://schemas.openxmlformats.org/drawingml/2006/main">
          <a:off x="457200" y="2212975"/>
          <a:ext cx="533400" cy="21544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Garamond"/>
            </a:defRPr>
          </a:lvl9pPr>
        </a:lstStyle>
        <a:p xmlns:a="http://schemas.openxmlformats.org/drawingml/2006/main">
          <a:r>
            <a:rPr lang="en-US" sz="800" b="1" dirty="0" smtClean="0">
              <a:solidFill>
                <a:srgbClr val="000000"/>
              </a:solidFill>
            </a:rPr>
            <a:t>$4,412</a:t>
          </a:r>
          <a:endParaRPr lang="en-US" sz="800" b="1" dirty="0">
            <a:solidFill>
              <a:srgbClr val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FA434-D87E-47FB-A4F8-9B30DFE2378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7FBDC-2A58-4D50-91F6-FE3C5981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181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74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>
              <a:spcBef>
                <a:spcPts val="400"/>
              </a:spcBef>
              <a:defRPr/>
            </a:pPr>
            <a:endParaRPr lang="en-US" b="1" cap="all">
              <a:solidFill>
                <a:srgbClr val="000000"/>
              </a:solidFill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56A8D3E-0A42-4751-9B8E-6C03EB97A838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986C30-71F5-463B-953B-C6655413C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0E9D71-AD8F-4507-9074-C31A135CB8F6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C9257C-ABE4-4DB4-9843-75F989937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2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>
              <a:spcBef>
                <a:spcPts val="400"/>
              </a:spcBef>
              <a:defRPr/>
            </a:pPr>
            <a:endParaRPr lang="en-US" b="1" cap="all">
              <a:solidFill>
                <a:srgbClr val="FFFFFF"/>
              </a:solidFill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6BBBC8D-EDB0-48DB-BE1E-65EAC2C7786D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30F55FC-8896-4BE3-860C-A745A47A1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37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AED0AB-7608-473D-AFDA-A5F95F2FE84E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F64AFB-9937-497D-832F-D9297FA99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22D031-DFFE-48E9-8883-1EB43D764234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A677CF-FA35-44E5-BFA5-B7671F897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3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7EBB20-90AD-4840-9F64-EC90D5ACB175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9E3AFE-1328-4211-93E6-A379B2D2B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60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A9EF0C-956E-468B-9CFA-5824E30BC8F0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A048C5-5143-4064-B2E2-0B3FE8C00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8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55E8EF-8F12-43F9-8DD1-29CDB24063DF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DA24D6-044D-45AA-A7E0-54066AC47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3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92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838934-E969-45B8-BFFD-CF1EC27AFC53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9BA5C4-51A7-4D42-8D9D-A8887F4DA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6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D291D6-886A-4DFB-8834-B1ED4579AB16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E1335C-8818-447F-8263-80B98F6BD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1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43EA88B-82E4-4B9D-AE9A-D8E15BB25F79}" type="datetimeFigureOut">
              <a:rPr lang="en-US"/>
              <a:pPr>
                <a:defRPr/>
              </a:pPr>
              <a:t>12/19/2013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9FB899-0877-41E6-A337-71C9D1E65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9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9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5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1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5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0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2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B74A32-52E4-4729-8365-BCD455BBB56A}" type="datetimeFigureOut">
              <a:rPr lang="en-US" smtClean="0">
                <a:solidFill>
                  <a:prstClr val="white">
                    <a:shade val="50000"/>
                  </a:prstClr>
                </a:solidFill>
                <a:ea typeface="ＭＳ Ｐゴシック" pitchFamily="-107" charset="-128"/>
              </a:rPr>
              <a:pPr/>
              <a:t>12/19/2013</a:t>
            </a:fld>
            <a:endParaRPr lang="en-US" dirty="0">
              <a:solidFill>
                <a:prstClr val="white">
                  <a:shade val="50000"/>
                </a:prstClr>
              </a:solidFill>
              <a:ea typeface="ＭＳ Ｐゴシック" pitchFamily="-107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  <a:ea typeface="ＭＳ Ｐゴシック" pitchFamily="-107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4A39DA-AAE9-4238-95EA-B7CF1E7E7CD4}" type="slidenum">
              <a:rPr lang="en-US" smtClean="0">
                <a:solidFill>
                  <a:prstClr val="white">
                    <a:shade val="50000"/>
                  </a:prstClr>
                </a:solidFill>
                <a:ea typeface="ＭＳ Ｐゴシック" pitchFamily="-107" charset="-128"/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111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>
                <a:solidFill>
                  <a:srgbClr val="FFFFFF"/>
                </a:solidFill>
                <a:latin typeface="Garamond"/>
              </a:defRPr>
            </a:lvl1pPr>
          </a:lstStyle>
          <a:p>
            <a:pPr>
              <a:defRPr/>
            </a:pPr>
            <a:fld id="{3BF94B10-D75F-468C-86B4-A6F2A7D3E4D8}" type="datetimeFigureOut">
              <a:rPr lang="en-US">
                <a:ea typeface="ＭＳ Ｐゴシック" pitchFamily="-107" charset="-128"/>
                <a:cs typeface="Arial" charset="0"/>
              </a:rPr>
              <a:pPr>
                <a:defRPr/>
              </a:pPr>
              <a:t>12/19/2013</a:t>
            </a:fld>
            <a:endParaRPr lang="en-US">
              <a:ea typeface="ＭＳ Ｐゴシック" pitchFamily="-107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>
                <a:solidFill>
                  <a:srgbClr val="FFFFFF"/>
                </a:solidFill>
                <a:latin typeface="Garamond"/>
              </a:defRPr>
            </a:lvl1pPr>
          </a:lstStyle>
          <a:p>
            <a:pPr>
              <a:defRPr/>
            </a:pPr>
            <a:endParaRPr lang="en-US">
              <a:ea typeface="ＭＳ Ｐゴシック" pitchFamily="-107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FFFFFF"/>
                </a:solidFill>
                <a:latin typeface="Garamond"/>
              </a:defRPr>
            </a:lvl1pPr>
          </a:lstStyle>
          <a:p>
            <a:pPr>
              <a:defRPr/>
            </a:pPr>
            <a:fld id="{1BD5DF3C-F734-46D0-9909-25773A4AE5B7}" type="slidenum">
              <a:rPr lang="en-US">
                <a:ea typeface="ＭＳ Ｐゴシック" pitchFamily="-107" charset="-128"/>
                <a:cs typeface="Arial" charset="0"/>
              </a:rPr>
              <a:pPr>
                <a:defRPr/>
              </a:pPr>
              <a:t>‹#›</a:t>
            </a:fld>
            <a:endParaRPr lang="en-US">
              <a:ea typeface="ＭＳ Ｐゴシック" pitchFamily="-107" charset="-128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61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9pPr>
    </p:titleStyle>
    <p:bodyStyle>
      <a:lvl1pPr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Placeholder 4" descr="NIATX picture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1" b="9991"/>
          <a:stretch>
            <a:fillRect/>
          </a:stretch>
        </p:blipFill>
        <p:spPr bwMode="auto">
          <a:xfrm>
            <a:off x="1852613" y="2027238"/>
            <a:ext cx="5438775" cy="3263900"/>
          </a:xfrm>
          <a:ln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36725" y="5516563"/>
            <a:ext cx="5670550" cy="54927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Berlin Sans FB Demi" panose="020E0802020502020306" pitchFamily="34" charset="0"/>
              </a:rPr>
              <a:t>Team Members: Jessica Delzer, Kelly Bueschel, Jennifer Jacobson, Judy Kressin-Reindl, Leslie Ousley, Jane Coleman, Kaitlyn Gitter, Danielle Hoskins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Berlin Sans FB Demi" panose="020E0802020502020306" pitchFamily="34" charset="0"/>
              </a:rPr>
              <a:t>Pictured on final slide: Michael Mattes and Katie Marquardt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0960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Shawano County DCP: </a:t>
            </a:r>
            <a:b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2013 </a:t>
            </a:r>
            <a:r>
              <a:rPr lang="en-US" sz="2400" cap="none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NIATx</a:t>
            </a:r>
            <a:r>
              <a:rPr lang="en-US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Change Project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AIM</a:t>
            </a:r>
            <a:endParaRPr lang="en-US" sz="4000" dirty="0">
              <a:solidFill>
                <a:schemeClr val="bg1">
                  <a:lumMod val="75000"/>
                  <a:lumOff val="2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6563" name="Picture 2" descr="http://ts2.mm.bing.net/th?id=H.4710154359276053&amp;w=278&amp;h=15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2438400" cy="149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http://ts2.mm.bing.net/th?id=H.4710154359276053&amp;w=278&amp;h=15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</p:nvPr>
        </p:nvGraphicFramePr>
        <p:xfrm>
          <a:off x="457200" y="2020888"/>
          <a:ext cx="8229600" cy="40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25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CHANGES</a:t>
            </a:r>
            <a:endParaRPr lang="en-US" sz="4400" dirty="0">
              <a:solidFill>
                <a:schemeClr val="bg1">
                  <a:lumMod val="75000"/>
                  <a:lumOff val="2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7587" name="Picture 2" descr="https://encrypted-tbn0.gstatic.com/images?q=tbn:ANd9GcTsDaXa66aCN4cW9Eee1BJKW0ByoRdL_125Ta_FOfNnZJqI-0J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28600"/>
            <a:ext cx="91709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</p:nvPr>
        </p:nvGraphicFramePr>
        <p:xfrm>
          <a:off x="457200" y="2020888"/>
          <a:ext cx="8229600" cy="40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4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" y="1981200"/>
            <a:ext cx="4022725" cy="704850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dirty="0"/>
          </a:p>
          <a:p>
            <a:pPr fontAlgn="auto">
              <a:spcAft>
                <a:spcPts val="0"/>
              </a:spcAft>
              <a:defRPr/>
            </a:pPr>
            <a:r>
              <a:rPr sz="6200" b="0" dirty="0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Readmission data, comparing 4 consecutive years (5/22-10/4)</a:t>
            </a:r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4664075" y="2020888"/>
            <a:ext cx="4022725" cy="703262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/>
          </a:p>
          <a:p>
            <a:pPr fontAlgn="auto">
              <a:spcAft>
                <a:spcPts val="0"/>
              </a:spcAft>
              <a:defRPr/>
            </a:pPr>
            <a:r>
              <a:rPr sz="3200">
                <a:solidFill>
                  <a:schemeClr val="accent6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Crisis linkage and follow up units with corresponding revenue, comparing 4 consecutive years (5/22-10/4)</a:t>
            </a:r>
          </a:p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RESULTS</a:t>
            </a:r>
            <a:endParaRPr lang="en-US" sz="4800" dirty="0">
              <a:solidFill>
                <a:schemeClr val="bg1">
                  <a:lumMod val="75000"/>
                  <a:lumOff val="2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8613" name="AutoShape 2" descr="data:image/jpeg;base64,/9j/4AAQSkZJRgABAQAAAQABAAD/2wCEAAkGBhQSERUUEhQWEhUVFRQUFhUVFBcUGhoUGBgVFxUYFxUXHCYeGB0kGRYUHy8gIygpLCwsGB4yNTAqNSYrLCkBCQoKDgwOGg8PGjQiHyQyLyowLDIqLC8sNCo0NiwtLCwsNSwsNCwqLCwpKTQsLCk0LSwpLCwsLCwsLCwsLCwpKf/AABEIAMIBAwMBIgACEQEDEQH/xAAcAAEAAQUBAQAAAAAAAAAAAAAABgECBAUHAwj/xABEEAACAQICBggBCQgBAgcAAAABAgADEQQhBQYSMUFRBxMiYXGBkaHwFDJSYnKCorHBIzNCQ5KywtHhFfEkU2Ojs9Pi/8QAGgEBAQADAQEAAAAAAAAAAAAAAAQCAwUBBv/EADERAAICAgECAwYEBwEAAAAAAAABAgMEERIhMRNBUQUUIkJxoSMyUmGBkbHB4fDxFf/aAAwDAQACEQMRAD8A7jERAEoBKxAEoBKxAEREAREQBERAEREApaViIBS0rEQBERAEREAREQBKESsQBKESsQBERAEREAREQBERAEREAREQBERAEREAREQBETwxeNSkpeoyoqi5ZiFAHeTkIB7xOcac6bMLTbYwyvi33Dqxspf7RF2+6pHfI7iNfdM4j91RpYVTuLAFv/cJ/sEA7RtCU2xznC3Gl6mb6RK9yEj+xFlnyLSgzGkql+9qn63gHeLys4ZS03pujmteniAODBD/AHKp95s8F0016JC4/Bsn16dx6K+R8ngHYIkf1d15wuNH7CqrNa5Q9lx4o2fmLjvm/VrwCsREAREQBERAEREAREQBERAERKEwCsTwNfjw3fGXjK9f3e8A9omOcQb93/bju4y41j5fHdAPaJ4mv3fF7Sq18wIB6xEQBKEwTOcdIvSG1FvkeC7eKfIkWIpAi9zfLatnnkozPC4Gx136TaOB/ZIOvxJts0VO4ncXI3dyjM9wznOMRo7F6QcVNIVWte64enkq+WYX3bmRM3VvVXqztE9bWe5eqbk3PztknPxJzPtJ7ovV8C19/wDxeAR7Quq6oLUqYpjjYZnxY5nzMkWG1V5yR4WkotYfHmJkNXyyA5/rygGkp6rLyl51XXlN11x3cd0CvlugEcr6pjhNRjtViARa4O8EXB8Qd8nXyjw9e+0u2Aw3QDhWmdQV2tujfDVAbqyXC352GaeK+k2GrvShiMFUWhpMF0OS4gC5tza37wd47Q4gzq2O0MrjdIRrHqirIVddtDw7+YPA94gE/wABpFKyK9Ng6sAVZSCCDuII3zLnANCaar6FrhWLVcHUbdxU8SBwYcRuYbs93cdFaUSvTWpTYOrAMrDMEHcRAM6JZUe08xX4HM/Hd4QD3ieJr93vLVxB4/69bwDIieK1j48fjy/OY1bTVJDZ6tJDlk1RVPuYBnxPDC4taguhDDmrBh6ie8AREQBERALDRHwTApDx75fEA8zQB/LfKikPGXxALOpHwTKimJdEARE8cTWCqScoBFOkbXQYHD9ixr1LpRXf2uLEcluPElRxnP8AVTVtku9S716pLVXOZBJuVv45k8T4CYy4w6S0jUxRzpUT1WHB3Zbmt57fiy8p0rQGi7AEiAZWiNEBAMpukpDlLUWeqwC5aQ8e68v6kfBMLLxALOoEqaQ5S+IBZ1Q+CZcBKxAE8MThQwsRPeIBz3WzVdXRlZdpWFiPyI5EbwZDej/WB9HYs4Gu16VRr0mO4MxytyDHIjgw7zO1Y3Ch1InA+kAGpiKtA0wlSjtPSYEkstg5G4WunaHetuMyUW96MXJLWz6ApOGEsxNRKa7TsKajezMFHmSbT59pdKOOemEFbq7AKSiqGNhvLG5ud+Vpo8djalVtqq71W5uzOfViZZVhua5N9CWzLUHxSPo3RutGDxFY0aFZKtQKXIQkjZBAJ2x2Tmw3G8wtd9baWjqIdht1HuKdMG20Ra5J4KMrnwHGcc6NcU9PSVBkVnBY032QWsrgrdrbgCQ1zymd0z4lm0kVbclGmFHcdpifUn0mXusVcoeWtnnvDdTl5mi03r1jMUxNSsyqf5dMmmg7tkHP71zNMMS/0jnnvM3GpdLBtigMexWjssctoAvlshinaC22t3ECdXTHavquzbCW76W0f6ipPvLJ2Kp8Yw/kiaEHZ8TkQLokwL1tJU22m2aKNUaxIuANlVNt42nBt3GfQEh+qtTRNKo5wVSgr1dkFVq5nZJsFRzcfOO4cpMJzMmznPetF9EOEdb2IiJMbxERAEREAREQBERAEgPS9rAcPgXVTZ637Fbb7NfbI+4G9RJ6xynGOkyv1+k8Jh96peqw8yfypn1gGdqVoPq6dOnbNRdvtnNvc28hOjYelsgCaHVvC5XkjgFwnos8xL9sAEnIAXJ7hvgHssvEjeK14w6ZLtVT9VbD1a3tee+rms3ypnBTY2QpA2tokG4N8h3es2umajya6E6yanNQUts30wMbp2hR/eVUU8r3b+kXPtM+cv1zwPV4t7Cwe1QeeTfiDTPHqVsuLZhl3yohyitkxwGudCtXWjTDkttWYrsi4BNszfcDwmr161jxGGdFpFVR0uG2bttA2YXNxaxXhxkM0fiOqq06n0HVvEA5+15OOkbBdZhVqDPq3Bv9V+yffYlTphVbFa6P+pFDJsuom96a9PQ58dZMR1qValWo+w6vYsbZEEjZGXdunbaVQMARmCAQe45icDdZ1/UbH9bgqVzcoDSP3Mh+HZnubWlFSX0Hs61uUot/ub+cw6StSq1bE08Rh9kFVG2Wa1mRrobWJNwbbv4Z0+YukKW0hnPhNwe0dWcFNaZ8uaUwPyfFVKVrC91H1T2lHkDbyku6MMPQq49aeIppVV0cIHFwKigODY5Hsq4zmH0qYHq8TTqD+JWU/dNx7P7TV6A0kaGIo1h/LqI5+yCNoea3HnL8ZudUoEOSlGyMz6aw2FSmuzTVUUblVQo9BlOcdMGpNTEhMVh1LvTXYqIouxp3LKyjiVJbLeQe6dLVri4zB3eErIa7HXLki6cFOPFnyQwsbHIjeIn0TpvWbRa4h6OL6nrU2b9bQ2x2lDDtlSNxHGYlfTWgkW5+REclo03P9KoTOosuX6Gc94y/UjgJnZehnXCpWD4Ssxc0126TMbnYBCshJ32JUjuJG4Cc3110hha2KZ8FS6mlsqLbOwGYXuwQfNByFu6+V5v+hfDM2kgy/NSlULHuNlA9SPSbMhKdLbWvMwpbjbpM73EROGdYREQBE8+uF/1+PGV60c4BfE8+vF/14QawvAPSJYawmp0lrjhKF+srrcb1W9QjlcICR5z1RcuiPHJR6s2uINlM4hpBus09VJ/l0VA8wn/2GS3S3S9SsRQovU+s5FMeguT7Tn2gdLGrpPEVqgClqW0Qt7AL1W6/cJslTOC3JGqF0JvUWdYo6VpYakDUaxO5Rmx8B+pymqxOv7H93SUDm5LH0W1vUyH/ACxqrF3NyfYcAO4TZYHQdaqL06bEfSyUeRYgHylkKIQW5nPsybJy1Wbenr1iL5ime7ZYf5SV6t6aOJRmZAmydnI3ByuciMsiOe+Qarq1iE30ifskN7KSZONWMMaWHRSLE3ZuYZs7EcMrDymGQqlH4e5niu52anvX7kDxuE6uq9M/wMyjwBy9rTa6oYnq8UvAOCh88x+ICe2uODtiNsC4qKDkDvHZPsF9ZqMOxVlYXuCGGR4G48ZemravqjjzTov+j+3/AA6zIf0g4K606nIlD55r+TeslNLFqwUjcwDA9xzmv1noiphqijMhdseKkHL8vOciiXCxM+iyoeJTJL0/yctcTo+jR8q0bsHMmk1P763VT6hTOeNTPAHnu4SZdHmL7NWkcrFXFx9IbJ91HrOnlr4OS8mcT2dL8RwfaS0c5qLJx0WY7OtRP1aqj8Lf4SOa04LqsVVTcNssPst2h+dvKX6kY7qsdS5OTSP3h2fxBZsuXiUtr02eYzdV6T9df2OwyyqMjMLSOn8PQ/fVUTuLdryUdo+kiGmOlyigIoUnrHPNv2a/qx9BOPCmc/yo+gndXD8zIb00Yey025VCPVW/0JAcOcp0PpirdZRolATturgAXNurY/kZBBo50YoVJYHZyBNz3ZZyrCepNE2YtxR9C9H+lOv0dh3Juyp1bfapnYz8QoPnJCxsJzvodStToVqdalUpr1ivTLoy32hsuFuM7bCnznQVrg93jJboqNjSKaW3BNny7rFjHq4qtVqKyNUqO+y4KkAnsixzyFh5TXLmbDM8hnPrBwj5MoI7xfu4y2jRpp8xFX7KgfkJas7S1x+5K8Pb3yPnjQHRvjcWRs0TSQ/zKwNNbcwCNpvITuGpuptLR1HYp9t2salQixYjdlwUXNh3neSTN8rA7pdJrsmdvR9iiqiNfVdxERJjeJRhcSshXSdrfiNH0qT0FpkVGZGZwzbLWBWwBAzAffymcIOcuKMZSUVtkuahlv79012k9PYbD/v8RSpHfss4v/Te59J8/wCldfMdiL9Zialj/Ch6pbcrU7X87zRKpJsASTwGZJ8N5l8cB/MyOWYvlR9DJ0h6Oc7IxaAm+bK6i+W9mUDgJJaNnUMrAq3aBUhhnuIYGxnys9FkNmBUjeGBU+hnQeiLWt6OJXDMxNGuSACclq2upHLatskcSQeE8tw1GPKDFeU3LjJGp03rDiTWqU69RnKVGRlLts7SNYWQZAXHATBo1GcCmiE/RC7Tnfc2G+b7pU0Z1OkXYCwrKlUeJGw34kJ85j6ia0jA4hqjKzq1NkKra97gqczbePcy2OvDUoIgmvxHGTMnAdH+Nqi/UmmOdUin+E9r2mq/6I+E0iKLsGNXDuAVva5DWGffT95MdI9L1d7ijSSkObE1D/iB6GRvXDGs1PA485sj7FUgWzBzyG6+w/8AVIMl3aTmtItxlTyag22X4FuzJlo/XdqdNUNJW2VCghiuQFhlYzU1NXXb9pQG2rdoqN4JzuBxB35TFbA1F+dTceKMP0m5Ou2K2SSVtMnxJUNfL2vR3H/zP/zNnovWmjVbZa9MndtWtcndtD9bSAlCN4I8RaXAw8WuS6GHvt0X16k+1xwx6kOM9l8+GTZX9bevhaI9dvyyO/f5cZLdX63yrBvSc3K3p3PKwKHy/wAZDqqlWKsLMpII5Eb5lirW4PujVn7k42x7SX3J9qxX63DjMbSkqcuXzeO6xHpNuaOWeQ4j/mc10Vpp8OxamRnkynMHlf8A3MzSWuVaqhQbNMHI7N7kcRcnLymizDk5/D2KqfaMI1JT7o0lSvmbAZ+O4fN8Jv8AUFycSw3Dq2PE57Sc/jfIw5k76P8ARBSm1ZhY1LBPsDO/mfYDnKsrjGpkWApTuX7dTT9JuCtVp1B/GhU+KG49m9pBnaxuMjzE67rxoZ8RhwKa7Tq6souBcG6tmSBuN/KRXA9F9Z861RaQ5Leo36AepmvHyIRqXJ9irJxbJXNwXfqQGqZXB6JrVzajTeqeOyLgeLbl8zOxaN6OsJSsWQ1m51TtD+gWX1Bm8xCrTp2UBVAyAAAHgBMZ5y+RG2v2e/nZwnXpnUYHC1AC+wEdQ1+KIvaHh+c61q1gFHbCKGa12CgE8rnebDL4M5JXq/LNNkjNKP8Ahl/8je07foOhsoJzG9vZ1ktLRmmh3+0t+Tnu9PCZETw9PHqO/wBuHrHyfv8Aae0QCynTt33l8RAEREASJdKeiuv0ZWsLtStWX7hu34C8ls88Thw6MjC6spVhzBFj7GZQlxkpehjKPJNHyZPpHo9p0GwGHq0aVOmXpKHKIqkuvZe5Aue0rb587aRwJo1qlJvnU3emfFWKn8p6ppuuKQoitUFIXPVh2C5m57INjnznbvp8aK0zlU2eE3tHSenHF0GagqMrV02w+yQStM2sHI3drMA/W5yB6qIzY3DBPnfKKNvJ1JPoCZpROl9ClDDHEu1Rv/EqD1KGwXZI7bKeL2uLcASc89nxrwKWu+hvxrU+xIemzRl6NCuP4Ham32XFx6FLfenJ0M+hdetF/KNH4hALnqy6/ap9tbeJW3nPndGmGFPdevQZsNT36nR9D9EleoqtVq06asARs3qmxzHJfczZ6w6grTwNTDIzVNq7qXtlU7JWwAyF1HPeZosH0rYilh6VGnTpg00VOsfacnZFgdkWAytvvNLpbWvFYkHra7kfRU7C/wBKWv5zVOm+3pJ9DKF1FXWK6m96OtZ7YVg/z8OCrKcjZQdjwyGz4qZMsJr5h2Ha26Z5Fdoeq3/KcKwmNOGrFjfq6gKVLb7HiBxIPa8iOMmFGg4UEqSpzDgEqRwIYZWMnrpjtxn3N9t80lOHY6HpDXXD7BVQ1W4IsVsufPa/QSEqZ50aDNuVm7lUk+032itTq1Ug1B1Kcdr51u5OHnbzlcFXSu5z7PFyGuhvej+mdiq3AsijxUEn+4TY6warjEdtCEqWtc7mA3bVtx7/AIGywGDWkiogsqiw/Uk8STnMxZz5XPxHOPQ6scaPhKqfU5niNWsShsaLHvWzj8MUNVMU+6kV73IUe5v7TqAlbTf79PXZEn/l1b7v/f4ET0PqEqkNiGFQj+AX2fvE5t7DxksAiVkk7JWPcmX1UwqWoLQiImBtEh3SNrIMLhXe/aI2UHNzkJKsXiQikk2AE4FrRpVtL48UqZPUUibkcc7M3n80eJMA2nRToQ7JrPm1Vr3O/ZF7HzJY+k7VhadlAkc1V0SEUZWAAAHIDcJKAIBWIiAIiIAiIgCIiAIiIB8+9L2iup0k7AWWsiVR422G/EhP3pjdF+GoVNIJTxNNaq1FdVD5gVANtTbcclYWPOTnp10XtUaFcb6btTb7NQXF/vJb705fqwtYYmlUoU6lVqVRHtTRnPZYEg7IyuLjznaqlzo7+WjlWR4XE/6VOjgUwcXhEAQfvqSCwX/1EUbl+kBu37r25lhcS1N1dGKMpDKwNiGGYIM+riARY53G48u8Tn1ToWwbV3cvUVGO0tFCqheYDEEkXvYC1hlJ6MtRjxsN92M29wNj0e6+Lj6XV1LLiEHbXcHXdtqPzHAnkROU4vUzE/Kq1GjQqVAlV1DBDs7N+x2zZR2dnjO26F1LweEIahQRXG5zd3FxY2dySMr7pu5ojkKuTda6P1NkqHZFKb6o4zorogxb2NVqdAcr9Y3ovZ/FJbo3okwqfvWqVzyJ6tfRc/xScxMZ5VsvPR7HFqj5bIJrDqLh+qZEooqsLHZUX7jtHO4Njec+1Z05U0XX+TYk/sSf2VTcLE+w5/RPcbzu9eiGFjIHrnqamIQqy5bwRvU81PxeTt77lCSXYkuDxodQQb3mWDOH6K1gxOiXFKuDVw97K44DkL/2nyuJ1XQes9HEoHpuGB5HceRHAzw9N+pnspmKjz1DwDJBl154B56BoBfKy0SpMArPOtWCi5ymDpfT1HDIXquqKOJNpxrWvpIraQY4fB3p0zk1Q9m43Zn+Be/fANh0ha8VMZV+QYC7s52XZfdQeAAvduAv5YOr+jf+m1Qle2w5G1VAsA+7tfU5Hhx3m041C1MoYGjdCKtVwOsrEWvx2FH8Kg8N53nhbZac0EtZCCIBv9HW2BaZk5joLTr6PcUcQSaG5Kh/l/VY/Q5H+Hw3TXQ2tuGxRYUKyVGS20FOYvuNjnbvGUA3MSgMAwCsSgMrAEREAREQBKNuylYgGvx2ASqhWrTWotwSrrtKSCCLg8iAfKelGgFWyDZUbgo2R5AfpMyIBiOp32O4/pb9ZcATzPfMmIBjFT3n/v8A6lyA3G/1Px8ec94gCIiAJ5V6AYZz1iARDT2qy1FIKhgd4IuD4ic6ralPhanWYVjTOd1JbMEWAVt1t+TX8d07ky3mBjNEK/CAcmodJNbC2GLpm1yNpAwJtbMX7PHn6zf4PpVwVQWNXYNtzh1F7ZC5FvebnH6p3vYZHh/xIrpDo4osTeit+a3T+wiAS3D66YVsxXpkXNrON2U9H10wqjtYimPvj2znNa3RZR5VB4OD+amW0+i2jyqH74/RRAJxjOlrA091bbOeSBzx5gWGUiek+mfEVyUwNAk7ttgWPjsrkPMz3wXRvRXdRB+2Wf2Y29pJ9H6oWAFgo5AAD0EA5rT1XxWNqCpjarNx2Abn27K+VzJvovUdVp7KIEXkOfMneT3mTXA6vKnCbenQAEA5/o7EPgn2KlzSOQP0f+Pykt65dnauNm1ySbAAZkkncLRpnRC1FOU4h0iabxFInAhitEgOfrgkjY2vogjdz38IBXpA19p4uq1GhYUVv+0INqjgjOwzFPfbmbE5WE0Gj9MdTV66g4p1FBIYh+5SCB85Ty8Mt8jsAwD6R1J16p46n2TaooAqJc5HdtLzQ8Dv4HOSlbjmPXPd4z5S0VpWphqq1aLFHU5Hu4gjiDxE+htQdfqePpcEqqB1lO+4/SXmp5+RgErCnv8Aj49pTZPf7zIBlYB5Ub53956xEAREQBERAEREAREQBERAEREAREQBERAKESxqAPCekQDHOBXlKDAJymTEA8lwyjhPQKJWIAiIgFri4nOOkTU9cShuMxcqwGYP+uYnSZ4YrChxYwD5Kx+Aei5p1BZhuPBhwIPxyMxZ3PXvURaynKxFyrAZg/67pxbH4B6LmnUFmG48GHAg/HKAYoMzdFaVqYeqtWixR1NwR7gjiDxEwoBgH0nqDr9Tx9LglVQOsp33fWXmp5+R75kDPkfRWlamHqrVosUdTcEe4I4g8RPobUHX6nj6XBKqgdZTvu+svNTz4bj3gTOJQGVgCIiAIiIAiIgCIiAIiIAiIgCIiAIiIAiIgCIiAIiIAiIgCIiAeGKwocWM5pr3qItZTlYi5VgMwfjhOpTwxWFDixgHyVj8A9FzTqCzDceDDgQfjkZizumveoi1lOViLlWAzB+OE4rj9HvRc06gsw3Hgw4WPxyMAxQZm6K0rUw9VatFijqbgj3BHEHiJhQDAPpPUHX6nj6XBKqgdZTvu+svNTz4bj3zIGfI+i9KVMPVWrRYo6m4I9wRxB4ifQ2oOv1PH0uCVVA6ynfd9Zeannw3HvAmcSgaIBWIiAWA9ryH6y+IgCWMe0POIgF8REAREQBERAEsqnLzH5xEAviIgFtQ5HwlV3REArERAEREAREQBLKRyiIBh6TXsmcM6UqQ2QbC+2M7Z5g3/IREA57U4fZH6y2IgFRJBqJWZdI4bZJW9UKbEi6kG4NuB5REA+mKJ7I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  <a:latin typeface="Garamond" pitchFamily="18" charset="0"/>
              <a:ea typeface="ＭＳ Ｐゴシック" pitchFamily="-107" charset="-128"/>
            </a:endParaRPr>
          </a:p>
        </p:txBody>
      </p:sp>
      <p:sp>
        <p:nvSpPr>
          <p:cNvPr id="68614" name="AutoShape 4" descr="data:image/jpeg;base64,/9j/4AAQSkZJRgABAQAAAQABAAD/2wCEAAkGBhQSERUUEhQWEhUVFRQUFhUVFBcUGhoUGBgVFxUYFxUXHCYeGB0kGRYUHy8gIygpLCwsGB4yNTAqNSYrLCkBCQoKDgwOGg8PGjQiHyQyLyowLDIqLC8sNCo0NiwtLCwsNSwsNCwqLCwpKTQsLCk0LSwpLCwsLCwsLCwsLCwpKf/AABEIAMIBAwMBIgACEQEDEQH/xAAcAAEAAQUBAQAAAAAAAAAAAAAABgECBAUHAwj/xABEEAACAQICBggBCQgBAgcAAAABAgADEQQhBQYSMUFRBxMiYXGBkaHwFDJSYnKCorHBIzNCQ5KywtHhFfEkU2Ojs9Pi/8QAGgEBAQADAQEAAAAAAAAAAAAAAAQCAwUBBv/EADERAAICAgECAwYEBwEAAAAAAAABAgMEERIhMRNBUQUUIkJxoSMyUmGBkbHB4fDxFf/aAAwDAQACEQMRAD8A7jERAEoBKxAEoBKxAEREAREQBERAEREApaViIBS0rEQBERAEREAREQBKESsQBKESsQBERAEREAREQBERAEREAREQBERAEREAREQBETwxeNSkpeoyoqi5ZiFAHeTkIB7xOcac6bMLTbYwyvi33Dqxspf7RF2+6pHfI7iNfdM4j91RpYVTuLAFv/cJ/sEA7RtCU2xznC3Gl6mb6RK9yEj+xFlnyLSgzGkql+9qn63gHeLys4ZS03pujmteniAODBD/AHKp95s8F0016JC4/Bsn16dx6K+R8ngHYIkf1d15wuNH7CqrNa5Q9lx4o2fmLjvm/VrwCsREAREQBERAEREAREQBERAERKEwCsTwNfjw3fGXjK9f3e8A9omOcQb93/bju4y41j5fHdAPaJ4mv3fF7Sq18wIB6xEQBKEwTOcdIvSG1FvkeC7eKfIkWIpAi9zfLatnnkozPC4Gx136TaOB/ZIOvxJts0VO4ncXI3dyjM9wznOMRo7F6QcVNIVWte64enkq+WYX3bmRM3VvVXqztE9bWe5eqbk3PztknPxJzPtJ7ovV8C19/wDxeAR7Quq6oLUqYpjjYZnxY5nzMkWG1V5yR4WkotYfHmJkNXyyA5/rygGkp6rLyl51XXlN11x3cd0CvlugEcr6pjhNRjtViARa4O8EXB8Qd8nXyjw9e+0u2Aw3QDhWmdQV2tujfDVAbqyXC352GaeK+k2GrvShiMFUWhpMF0OS4gC5tza37wd47Q4gzq2O0MrjdIRrHqirIVddtDw7+YPA94gE/wABpFKyK9Ng6sAVZSCCDuII3zLnANCaar6FrhWLVcHUbdxU8SBwYcRuYbs93cdFaUSvTWpTYOrAMrDMEHcRAM6JZUe08xX4HM/Hd4QD3ieJr93vLVxB4/69bwDIieK1j48fjy/OY1bTVJDZ6tJDlk1RVPuYBnxPDC4taguhDDmrBh6ie8AREQBERALDRHwTApDx75fEA8zQB/LfKikPGXxALOpHwTKimJdEARE8cTWCqScoBFOkbXQYHD9ixr1LpRXf2uLEcluPElRxnP8AVTVtku9S716pLVXOZBJuVv45k8T4CYy4w6S0jUxRzpUT1WHB3Zbmt57fiy8p0rQGi7AEiAZWiNEBAMpukpDlLUWeqwC5aQ8e68v6kfBMLLxALOoEqaQ5S+IBZ1Q+CZcBKxAE8MThQwsRPeIBz3WzVdXRlZdpWFiPyI5EbwZDej/WB9HYs4Gu16VRr0mO4MxytyDHIjgw7zO1Y3Ch1InA+kAGpiKtA0wlSjtPSYEkstg5G4WunaHetuMyUW96MXJLWz6ApOGEsxNRKa7TsKajezMFHmSbT59pdKOOemEFbq7AKSiqGNhvLG5ud+Vpo8djalVtqq71W5uzOfViZZVhua5N9CWzLUHxSPo3RutGDxFY0aFZKtQKXIQkjZBAJ2x2Tmw3G8wtd9baWjqIdht1HuKdMG20Ra5J4KMrnwHGcc6NcU9PSVBkVnBY032QWsrgrdrbgCQ1zymd0z4lm0kVbclGmFHcdpifUn0mXusVcoeWtnnvDdTl5mi03r1jMUxNSsyqf5dMmmg7tkHP71zNMMS/0jnnvM3GpdLBtigMexWjssctoAvlshinaC22t3ECdXTHavquzbCW76W0f6ipPvLJ2Kp8Yw/kiaEHZ8TkQLokwL1tJU22m2aKNUaxIuANlVNt42nBt3GfQEh+qtTRNKo5wVSgr1dkFVq5nZJsFRzcfOO4cpMJzMmznPetF9EOEdb2IiJMbxERAEREAREQBERAEgPS9rAcPgXVTZ637Fbb7NfbI+4G9RJ6xynGOkyv1+k8Jh96peqw8yfypn1gGdqVoPq6dOnbNRdvtnNvc28hOjYelsgCaHVvC5XkjgFwnos8xL9sAEnIAXJ7hvgHssvEjeK14w6ZLtVT9VbD1a3tee+rms3ypnBTY2QpA2tokG4N8h3es2umajya6E6yanNQUts30wMbp2hR/eVUU8r3b+kXPtM+cv1zwPV4t7Cwe1QeeTfiDTPHqVsuLZhl3yohyitkxwGudCtXWjTDkttWYrsi4BNszfcDwmr161jxGGdFpFVR0uG2bttA2YXNxaxXhxkM0fiOqq06n0HVvEA5+15OOkbBdZhVqDPq3Bv9V+yffYlTphVbFa6P+pFDJsuom96a9PQ58dZMR1qValWo+w6vYsbZEEjZGXdunbaVQMARmCAQe45icDdZ1/UbH9bgqVzcoDSP3Mh+HZnubWlFSX0Hs61uUot/ub+cw6StSq1bE08Rh9kFVG2Wa1mRrobWJNwbbv4Z0+YukKW0hnPhNwe0dWcFNaZ8uaUwPyfFVKVrC91H1T2lHkDbyku6MMPQq49aeIppVV0cIHFwKigODY5Hsq4zmH0qYHq8TTqD+JWU/dNx7P7TV6A0kaGIo1h/LqI5+yCNoea3HnL8ZudUoEOSlGyMz6aw2FSmuzTVUUblVQo9BlOcdMGpNTEhMVh1LvTXYqIouxp3LKyjiVJbLeQe6dLVri4zB3eErIa7HXLki6cFOPFnyQwsbHIjeIn0TpvWbRa4h6OL6nrU2b9bQ2x2lDDtlSNxHGYlfTWgkW5+REclo03P9KoTOosuX6Gc94y/UjgJnZehnXCpWD4Ssxc0126TMbnYBCshJ32JUjuJG4Cc3110hha2KZ8FS6mlsqLbOwGYXuwQfNByFu6+V5v+hfDM2kgy/NSlULHuNlA9SPSbMhKdLbWvMwpbjbpM73EROGdYREQBE8+uF/1+PGV60c4BfE8+vF/14QawvAPSJYawmp0lrjhKF+srrcb1W9QjlcICR5z1RcuiPHJR6s2uINlM4hpBus09VJ/l0VA8wn/2GS3S3S9SsRQovU+s5FMeguT7Tn2gdLGrpPEVqgClqW0Qt7AL1W6/cJslTOC3JGqF0JvUWdYo6VpYakDUaxO5Rmx8B+pymqxOv7H93SUDm5LH0W1vUyH/ACxqrF3NyfYcAO4TZYHQdaqL06bEfSyUeRYgHylkKIQW5nPsybJy1Wbenr1iL5ime7ZYf5SV6t6aOJRmZAmydnI3ByuciMsiOe+Qarq1iE30ifskN7KSZONWMMaWHRSLE3ZuYZs7EcMrDymGQqlH4e5niu52anvX7kDxuE6uq9M/wMyjwBy9rTa6oYnq8UvAOCh88x+ICe2uODtiNsC4qKDkDvHZPsF9ZqMOxVlYXuCGGR4G48ZemravqjjzTov+j+3/AA6zIf0g4K606nIlD55r+TeslNLFqwUjcwDA9xzmv1noiphqijMhdseKkHL8vOciiXCxM+iyoeJTJL0/yctcTo+jR8q0bsHMmk1P763VT6hTOeNTPAHnu4SZdHmL7NWkcrFXFx9IbJ91HrOnlr4OS8mcT2dL8RwfaS0c5qLJx0WY7OtRP1aqj8Lf4SOa04LqsVVTcNssPst2h+dvKX6kY7qsdS5OTSP3h2fxBZsuXiUtr02eYzdV6T9df2OwyyqMjMLSOn8PQ/fVUTuLdryUdo+kiGmOlyigIoUnrHPNv2a/qx9BOPCmc/yo+gndXD8zIb00Yey025VCPVW/0JAcOcp0PpirdZRolATturgAXNurY/kZBBo50YoVJYHZyBNz3ZZyrCepNE2YtxR9C9H+lOv0dh3Juyp1bfapnYz8QoPnJCxsJzvodStToVqdalUpr1ivTLoy32hsuFuM7bCnznQVrg93jJboqNjSKaW3BNny7rFjHq4qtVqKyNUqO+y4KkAnsixzyFh5TXLmbDM8hnPrBwj5MoI7xfu4y2jRpp8xFX7KgfkJas7S1x+5K8Pb3yPnjQHRvjcWRs0TSQ/zKwNNbcwCNpvITuGpuptLR1HYp9t2salQixYjdlwUXNh3neSTN8rA7pdJrsmdvR9iiqiNfVdxERJjeJRhcSshXSdrfiNH0qT0FpkVGZGZwzbLWBWwBAzAffymcIOcuKMZSUVtkuahlv79012k9PYbD/v8RSpHfss4v/Te59J8/wCldfMdiL9Zialj/Ch6pbcrU7X87zRKpJsASTwGZJ8N5l8cB/MyOWYvlR9DJ0h6Oc7IxaAm+bK6i+W9mUDgJJaNnUMrAq3aBUhhnuIYGxnys9FkNmBUjeGBU+hnQeiLWt6OJXDMxNGuSACclq2upHLatskcSQeE8tw1GPKDFeU3LjJGp03rDiTWqU69RnKVGRlLts7SNYWQZAXHATBo1GcCmiE/RC7Tnfc2G+b7pU0Z1OkXYCwrKlUeJGw34kJ85j6ia0jA4hqjKzq1NkKra97gqczbePcy2OvDUoIgmvxHGTMnAdH+Nqi/UmmOdUin+E9r2mq/6I+E0iKLsGNXDuAVva5DWGffT95MdI9L1d7ijSSkObE1D/iB6GRvXDGs1PA485sj7FUgWzBzyG6+w/8AVIMl3aTmtItxlTyag22X4FuzJlo/XdqdNUNJW2VCghiuQFhlYzU1NXXb9pQG2rdoqN4JzuBxB35TFbA1F+dTceKMP0m5Ou2K2SSVtMnxJUNfL2vR3H/zP/zNnovWmjVbZa9MndtWtcndtD9bSAlCN4I8RaXAw8WuS6GHvt0X16k+1xwx6kOM9l8+GTZX9bevhaI9dvyyO/f5cZLdX63yrBvSc3K3p3PKwKHy/wAZDqqlWKsLMpII5Eb5lirW4PujVn7k42x7SX3J9qxX63DjMbSkqcuXzeO6xHpNuaOWeQ4j/mc10Vpp8OxamRnkynMHlf8A3MzSWuVaqhQbNMHI7N7kcRcnLymizDk5/D2KqfaMI1JT7o0lSvmbAZ+O4fN8Jv8AUFycSw3Dq2PE57Sc/jfIw5k76P8ARBSm1ZhY1LBPsDO/mfYDnKsrjGpkWApTuX7dTT9JuCtVp1B/GhU+KG49m9pBnaxuMjzE67rxoZ8RhwKa7Tq6souBcG6tmSBuN/KRXA9F9Z861RaQ5Leo36AepmvHyIRqXJ9irJxbJXNwXfqQGqZXB6JrVzajTeqeOyLgeLbl8zOxaN6OsJSsWQ1m51TtD+gWX1Bm8xCrTp2UBVAyAAAHgBMZ5y+RG2v2e/nZwnXpnUYHC1AC+wEdQ1+KIvaHh+c61q1gFHbCKGa12CgE8rnebDL4M5JXq/LNNkjNKP8Ahl/8je07foOhsoJzG9vZ1ktLRmmh3+0t+Tnu9PCZETw9PHqO/wBuHrHyfv8Aae0QCynTt33l8RAEREASJdKeiuv0ZWsLtStWX7hu34C8ls88Thw6MjC6spVhzBFj7GZQlxkpehjKPJNHyZPpHo9p0GwGHq0aVOmXpKHKIqkuvZe5Aue0rb587aRwJo1qlJvnU3emfFWKn8p6ppuuKQoitUFIXPVh2C5m57INjnznbvp8aK0zlU2eE3tHSenHF0GagqMrV02w+yQStM2sHI3drMA/W5yB6qIzY3DBPnfKKNvJ1JPoCZpROl9ClDDHEu1Rv/EqD1KGwXZI7bKeL2uLcASc89nxrwKWu+hvxrU+xIemzRl6NCuP4Ham32XFx6FLfenJ0M+hdetF/KNH4hALnqy6/ap9tbeJW3nPndGmGFPdevQZsNT36nR9D9EleoqtVq06asARs3qmxzHJfczZ6w6grTwNTDIzVNq7qXtlU7JWwAyF1HPeZosH0rYilh6VGnTpg00VOsfacnZFgdkWAytvvNLpbWvFYkHra7kfRU7C/wBKWv5zVOm+3pJ9DKF1FXWK6m96OtZ7YVg/z8OCrKcjZQdjwyGz4qZMsJr5h2Ha26Z5Fdoeq3/KcKwmNOGrFjfq6gKVLb7HiBxIPa8iOMmFGg4UEqSpzDgEqRwIYZWMnrpjtxn3N9t80lOHY6HpDXXD7BVQ1W4IsVsufPa/QSEqZ50aDNuVm7lUk+032itTq1Ug1B1Kcdr51u5OHnbzlcFXSu5z7PFyGuhvej+mdiq3AsijxUEn+4TY6warjEdtCEqWtc7mA3bVtx7/AIGywGDWkiogsqiw/Uk8STnMxZz5XPxHOPQ6scaPhKqfU5niNWsShsaLHvWzj8MUNVMU+6kV73IUe5v7TqAlbTf79PXZEn/l1b7v/f4ET0PqEqkNiGFQj+AX2fvE5t7DxksAiVkk7JWPcmX1UwqWoLQiImBtEh3SNrIMLhXe/aI2UHNzkJKsXiQikk2AE4FrRpVtL48UqZPUUibkcc7M3n80eJMA2nRToQ7JrPm1Vr3O/ZF7HzJY+k7VhadlAkc1V0SEUZWAAAHIDcJKAIBWIiAIiIAiIgCIiAIiIB8+9L2iup0k7AWWsiVR422G/EhP3pjdF+GoVNIJTxNNaq1FdVD5gVANtTbcclYWPOTnp10XtUaFcb6btTb7NQXF/vJb705fqwtYYmlUoU6lVqVRHtTRnPZYEg7IyuLjznaqlzo7+WjlWR4XE/6VOjgUwcXhEAQfvqSCwX/1EUbl+kBu37r25lhcS1N1dGKMpDKwNiGGYIM+riARY53G48u8Tn1ToWwbV3cvUVGO0tFCqheYDEEkXvYC1hlJ6MtRjxsN92M29wNj0e6+Lj6XV1LLiEHbXcHXdtqPzHAnkROU4vUzE/Kq1GjQqVAlV1DBDs7N+x2zZR2dnjO26F1LweEIahQRXG5zd3FxY2dySMr7pu5ojkKuTda6P1NkqHZFKb6o4zorogxb2NVqdAcr9Y3ovZ/FJbo3okwqfvWqVzyJ6tfRc/xScxMZ5VsvPR7HFqj5bIJrDqLh+qZEooqsLHZUX7jtHO4Njec+1Z05U0XX+TYk/sSf2VTcLE+w5/RPcbzu9eiGFjIHrnqamIQqy5bwRvU81PxeTt77lCSXYkuDxodQQb3mWDOH6K1gxOiXFKuDVw97K44DkL/2nyuJ1XQes9HEoHpuGB5HceRHAzw9N+pnspmKjz1DwDJBl154B56BoBfKy0SpMArPOtWCi5ymDpfT1HDIXquqKOJNpxrWvpIraQY4fB3p0zk1Q9m43Zn+Be/fANh0ha8VMZV+QYC7s52XZfdQeAAvduAv5YOr+jf+m1Qle2w5G1VAsA+7tfU5Hhx3m041C1MoYGjdCKtVwOsrEWvx2FH8Kg8N53nhbZac0EtZCCIBv9HW2BaZk5joLTr6PcUcQSaG5Kh/l/VY/Q5H+Hw3TXQ2tuGxRYUKyVGS20FOYvuNjnbvGUA3MSgMAwCsSgMrAEREAREQBKNuylYgGvx2ASqhWrTWotwSrrtKSCCLg8iAfKelGgFWyDZUbgo2R5AfpMyIBiOp32O4/pb9ZcATzPfMmIBjFT3n/v8A6lyA3G/1Px8ec94gCIiAJ5V6AYZz1iARDT2qy1FIKhgd4IuD4ic6ralPhanWYVjTOd1JbMEWAVt1t+TX8d07ky3mBjNEK/CAcmodJNbC2GLpm1yNpAwJtbMX7PHn6zf4PpVwVQWNXYNtzh1F7ZC5FvebnH6p3vYZHh/xIrpDo4osTeit+a3T+wiAS3D66YVsxXpkXNrON2U9H10wqjtYimPvj2znNa3RZR5VB4OD+amW0+i2jyqH74/RRAJxjOlrA091bbOeSBzx5gWGUiek+mfEVyUwNAk7ttgWPjsrkPMz3wXRvRXdRB+2Wf2Y29pJ9H6oWAFgo5AAD0EA5rT1XxWNqCpjarNx2Abn27K+VzJvovUdVp7KIEXkOfMneT3mTXA6vKnCbenQAEA5/o7EPgn2KlzSOQP0f+Pykt65dnauNm1ySbAAZkkncLRpnRC1FOU4h0iabxFInAhitEgOfrgkjY2vogjdz38IBXpA19p4uq1GhYUVv+0INqjgjOwzFPfbmbE5WE0Gj9MdTV66g4p1FBIYh+5SCB85Ty8Mt8jsAwD6R1J16p46n2TaooAqJc5HdtLzQ8Dv4HOSlbjmPXPd4z5S0VpWphqq1aLFHU5Hu4gjiDxE+htQdfqePpcEqqB1lO+4/SXmp5+RgErCnv8Aj49pTZPf7zIBlYB5Ub53956xEAREQBERAEREAREQBERAEREAREQBERAKESxqAPCekQDHOBXlKDAJymTEA8lwyjhPQKJWIAiIgFri4nOOkTU9cShuMxcqwGYP+uYnSZ4YrChxYwD5Kx+Aei5p1BZhuPBhwIPxyMxZ3PXvURaynKxFyrAZg/67pxbH4B6LmnUFmG48GHAg/HKAYoMzdFaVqYeqtWixR1NwR7gjiDxEwoBgH0nqDr9Tx9LglVQOsp33fWXmp5+R75kDPkfRWlamHqrVosUdTcEe4I4g8RPobUHX6nj6XBKqgdZTvu+svNTz4bj3gTOJQGVgCIiAIiIAiIgCIiAIiIAiIgCIiAIiIAiIgCIiAIiIAiIgCIiAeGKwocWM5pr3qItZTlYi5VgMwfjhOpTwxWFDixgHyVj8A9FzTqCzDceDDgQfjkZizumveoi1lOViLlWAzB+OE4rj9HvRc06gsw3Hgw4WPxyMAxQZm6K0rUw9VatFijqbgj3BHEHiJhQDAPpPUHX6nj6XBKqgdZTvu+svNTz4bj3zIGfI+i9KVMPVWrRYo6m4I9wRxB4ifQ2oOv1PH0uCVVA6ynfd9Zeannw3HvAmcSgaIBWIiAWA9ryH6y+IgCWMe0POIgF8REAREQBERAEsqnLzH5xEAviIgFtQ5HwlV3REArERAEREAREQBLKRyiIBh6TXsmcM6UqQ2QbC+2M7Z5g3/IREA57U4fZH6y2IgFRJBqJWZdI4bZJW9UKbEi6kG4NuB5REA+mKJ7IiIgH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  <a:latin typeface="Garamond" pitchFamily="18" charset="0"/>
              <a:ea typeface="ＭＳ Ｐゴシック" pitchFamily="-107" charset="-128"/>
            </a:endParaRPr>
          </a:p>
        </p:txBody>
      </p:sp>
      <p:sp>
        <p:nvSpPr>
          <p:cNvPr id="68615" name="AutoShape 6" descr="data:image/jpeg;base64,/9j/4AAQSkZJRgABAQAAAQABAAD/2wCEAAkGBhQSERUUEhQWEhUVFRQUFhUVFBcUGhoUGBgVFxUYFxUXHCYeGB0kGRYUHy8gIygpLCwsGB4yNTAqNSYrLCkBCQoKDgwOGg8PGjQiHyQyLyowLDIqLC8sNCo0NiwtLCwsNSwsNCwqLCwpKTQsLCk0LSwpLCwsLCwsLCwsLCwpKf/AABEIAMIBAwMBIgACEQEDEQH/xAAcAAEAAQUBAQAAAAAAAAAAAAAABgECBAUHAwj/xABEEAACAQICBggBCQgBAgcAAAABAgADEQQhBQYSMUFRBxMiYXGBkaHwFDJSYnKCorHBIzNCQ5KywtHhFfEkU2Ojs9Pi/8QAGgEBAQADAQEAAAAAAAAAAAAAAAQCAwUBBv/EADERAAICAgECAwYEBwEAAAAAAAABAgMEERIhMRNBUQUUIkJxoSMyUmGBkbHB4fDxFf/aAAwDAQACEQMRAD8A7jERAEoBKxAEoBKxAEREAREQBERAEREApaViIBS0rEQBERAEREAREQBKESsQBKESsQBERAEREAREQBERAEREAREQBERAEREAREQBETwxeNSkpeoyoqi5ZiFAHeTkIB7xOcac6bMLTbYwyvi33Dqxspf7RF2+6pHfI7iNfdM4j91RpYVTuLAFv/cJ/sEA7RtCU2xznC3Gl6mb6RK9yEj+xFlnyLSgzGkql+9qn63gHeLys4ZS03pujmteniAODBD/AHKp95s8F0016JC4/Bsn16dx6K+R8ngHYIkf1d15wuNH7CqrNa5Q9lx4o2fmLjvm/VrwCsREAREQBERAEREAREQBERAERKEwCsTwNfjw3fGXjK9f3e8A9omOcQb93/bju4y41j5fHdAPaJ4mv3fF7Sq18wIB6xEQBKEwTOcdIvSG1FvkeC7eKfIkWIpAi9zfLatnnkozPC4Gx136TaOB/ZIOvxJts0VO4ncXI3dyjM9wznOMRo7F6QcVNIVWte64enkq+WYX3bmRM3VvVXqztE9bWe5eqbk3PztknPxJzPtJ7ovV8C19/wDxeAR7Quq6oLUqYpjjYZnxY5nzMkWG1V5yR4WkotYfHmJkNXyyA5/rygGkp6rLyl51XXlN11x3cd0CvlugEcr6pjhNRjtViARa4O8EXB8Qd8nXyjw9e+0u2Aw3QDhWmdQV2tujfDVAbqyXC352GaeK+k2GrvShiMFUWhpMF0OS4gC5tza37wd47Q4gzq2O0MrjdIRrHqirIVddtDw7+YPA94gE/wABpFKyK9Ng6sAVZSCCDuII3zLnANCaar6FrhWLVcHUbdxU8SBwYcRuYbs93cdFaUSvTWpTYOrAMrDMEHcRAM6JZUe08xX4HM/Hd4QD3ieJr93vLVxB4/69bwDIieK1j48fjy/OY1bTVJDZ6tJDlk1RVPuYBnxPDC4taguhDDmrBh6ie8AREQBERALDRHwTApDx75fEA8zQB/LfKikPGXxALOpHwTKimJdEARE8cTWCqScoBFOkbXQYHD9ixr1LpRXf2uLEcluPElRxnP8AVTVtku9S716pLVXOZBJuVv45k8T4CYy4w6S0jUxRzpUT1WHB3Zbmt57fiy8p0rQGi7AEiAZWiNEBAMpukpDlLUWeqwC5aQ8e68v6kfBMLLxALOoEqaQ5S+IBZ1Q+CZcBKxAE8MThQwsRPeIBz3WzVdXRlZdpWFiPyI5EbwZDej/WB9HYs4Gu16VRr0mO4MxytyDHIjgw7zO1Y3Ch1InA+kAGpiKtA0wlSjtPSYEkstg5G4WunaHetuMyUW96MXJLWz6ApOGEsxNRKa7TsKajezMFHmSbT59pdKOOemEFbq7AKSiqGNhvLG5ud+Vpo8djalVtqq71W5uzOfViZZVhua5N9CWzLUHxSPo3RutGDxFY0aFZKtQKXIQkjZBAJ2x2Tmw3G8wtd9baWjqIdht1HuKdMG20Ra5J4KMrnwHGcc6NcU9PSVBkVnBY032QWsrgrdrbgCQ1zymd0z4lm0kVbclGmFHcdpifUn0mXusVcoeWtnnvDdTl5mi03r1jMUxNSsyqf5dMmmg7tkHP71zNMMS/0jnnvM3GpdLBtigMexWjssctoAvlshinaC22t3ECdXTHavquzbCW76W0f6ipPvLJ2Kp8Yw/kiaEHZ8TkQLokwL1tJU22m2aKNUaxIuANlVNt42nBt3GfQEh+qtTRNKo5wVSgr1dkFVq5nZJsFRzcfOO4cpMJzMmznPetF9EOEdb2IiJMbxERAEREAREQBERAEgPS9rAcPgXVTZ637Fbb7NfbI+4G9RJ6xynGOkyv1+k8Jh96peqw8yfypn1gGdqVoPq6dOnbNRdvtnNvc28hOjYelsgCaHVvC5XkjgFwnos8xL9sAEnIAXJ7hvgHssvEjeK14w6ZLtVT9VbD1a3tee+rms3ypnBTY2QpA2tokG4N8h3es2umajya6E6yanNQUts30wMbp2hR/eVUU8r3b+kXPtM+cv1zwPV4t7Cwe1QeeTfiDTPHqVsuLZhl3yohyitkxwGudCtXWjTDkttWYrsi4BNszfcDwmr161jxGGdFpFVR0uG2bttA2YXNxaxXhxkM0fiOqq06n0HVvEA5+15OOkbBdZhVqDPq3Bv9V+yffYlTphVbFa6P+pFDJsuom96a9PQ58dZMR1qValWo+w6vYsbZEEjZGXdunbaVQMARmCAQe45icDdZ1/UbH9bgqVzcoDSP3Mh+HZnubWlFSX0Hs61uUot/ub+cw6StSq1bE08Rh9kFVG2Wa1mRrobWJNwbbv4Z0+YukKW0hnPhNwe0dWcFNaZ8uaUwPyfFVKVrC91H1T2lHkDbyku6MMPQq49aeIppVV0cIHFwKigODY5Hsq4zmH0qYHq8TTqD+JWU/dNx7P7TV6A0kaGIo1h/LqI5+yCNoea3HnL8ZudUoEOSlGyMz6aw2FSmuzTVUUblVQo9BlOcdMGpNTEhMVh1LvTXYqIouxp3LKyjiVJbLeQe6dLVri4zB3eErIa7HXLki6cFOPFnyQwsbHIjeIn0TpvWbRa4h6OL6nrU2b9bQ2x2lDDtlSNxHGYlfTWgkW5+REclo03P9KoTOosuX6Gc94y/UjgJnZehnXCpWD4Ssxc0126TMbnYBCshJ32JUjuJG4Cc3110hha2KZ8FS6mlsqLbOwGYXuwQfNByFu6+V5v+hfDM2kgy/NSlULHuNlA9SPSbMhKdLbWvMwpbjbpM73EROGdYREQBE8+uF/1+PGV60c4BfE8+vF/14QawvAPSJYawmp0lrjhKF+srrcb1W9QjlcICR5z1RcuiPHJR6s2uINlM4hpBus09VJ/l0VA8wn/2GS3S3S9SsRQovU+s5FMeguT7Tn2gdLGrpPEVqgClqW0Qt7AL1W6/cJslTOC3JGqF0JvUWdYo6VpYakDUaxO5Rmx8B+pymqxOv7H93SUDm5LH0W1vUyH/ACxqrF3NyfYcAO4TZYHQdaqL06bEfSyUeRYgHylkKIQW5nPsybJy1Wbenr1iL5ime7ZYf5SV6t6aOJRmZAmydnI3ByuciMsiOe+Qarq1iE30ifskN7KSZONWMMaWHRSLE3ZuYZs7EcMrDymGQqlH4e5niu52anvX7kDxuE6uq9M/wMyjwBy9rTa6oYnq8UvAOCh88x+ICe2uODtiNsC4qKDkDvHZPsF9ZqMOxVlYXuCGGR4G48ZemravqjjzTov+j+3/AA6zIf0g4K606nIlD55r+TeslNLFqwUjcwDA9xzmv1noiphqijMhdseKkHL8vOciiXCxM+iyoeJTJL0/yctcTo+jR8q0bsHMmk1P763VT6hTOeNTPAHnu4SZdHmL7NWkcrFXFx9IbJ91HrOnlr4OS8mcT2dL8RwfaS0c5qLJx0WY7OtRP1aqj8Lf4SOa04LqsVVTcNssPst2h+dvKX6kY7qsdS5OTSP3h2fxBZsuXiUtr02eYzdV6T9df2OwyyqMjMLSOn8PQ/fVUTuLdryUdo+kiGmOlyigIoUnrHPNv2a/qx9BOPCmc/yo+gndXD8zIb00Yey025VCPVW/0JAcOcp0PpirdZRolATturgAXNurY/kZBBo50YoVJYHZyBNz3ZZyrCepNE2YtxR9C9H+lOv0dh3Juyp1bfapnYz8QoPnJCxsJzvodStToVqdalUpr1ivTLoy32hsuFuM7bCnznQVrg93jJboqNjSKaW3BNny7rFjHq4qtVqKyNUqO+y4KkAnsixzyFh5TXLmbDM8hnPrBwj5MoI7xfu4y2jRpp8xFX7KgfkJas7S1x+5K8Pb3yPnjQHRvjcWRs0TSQ/zKwNNbcwCNpvITuGpuptLR1HYp9t2salQixYjdlwUXNh3neSTN8rA7pdJrsmdvR9iiqiNfVdxERJjeJRhcSshXSdrfiNH0qT0FpkVGZGZwzbLWBWwBAzAffymcIOcuKMZSUVtkuahlv79012k9PYbD/v8RSpHfss4v/Te59J8/wCldfMdiL9Zialj/Ch6pbcrU7X87zRKpJsASTwGZJ8N5l8cB/MyOWYvlR9DJ0h6Oc7IxaAm+bK6i+W9mUDgJJaNnUMrAq3aBUhhnuIYGxnys9FkNmBUjeGBU+hnQeiLWt6OJXDMxNGuSACclq2upHLatskcSQeE8tw1GPKDFeU3LjJGp03rDiTWqU69RnKVGRlLts7SNYWQZAXHATBo1GcCmiE/RC7Tnfc2G+b7pU0Z1OkXYCwrKlUeJGw34kJ85j6ia0jA4hqjKzq1NkKra97gqczbePcy2OvDUoIgmvxHGTMnAdH+Nqi/UmmOdUin+E9r2mq/6I+E0iKLsGNXDuAVva5DWGffT95MdI9L1d7ijSSkObE1D/iB6GRvXDGs1PA485sj7FUgWzBzyG6+w/8AVIMl3aTmtItxlTyag22X4FuzJlo/XdqdNUNJW2VCghiuQFhlYzU1NXXb9pQG2rdoqN4JzuBxB35TFbA1F+dTceKMP0m5Ou2K2SSVtMnxJUNfL2vR3H/zP/zNnovWmjVbZa9MndtWtcndtD9bSAlCN4I8RaXAw8WuS6GHvt0X16k+1xwx6kOM9l8+GTZX9bevhaI9dvyyO/f5cZLdX63yrBvSc3K3p3PKwKHy/wAZDqqlWKsLMpII5Eb5lirW4PujVn7k42x7SX3J9qxX63DjMbSkqcuXzeO6xHpNuaOWeQ4j/mc10Vpp8OxamRnkynMHlf8A3MzSWuVaqhQbNMHI7N7kcRcnLymizDk5/D2KqfaMI1JT7o0lSvmbAZ+O4fN8Jv8AUFycSw3Dq2PE57Sc/jfIw5k76P8ARBSm1ZhY1LBPsDO/mfYDnKsrjGpkWApTuX7dTT9JuCtVp1B/GhU+KG49m9pBnaxuMjzE67rxoZ8RhwKa7Tq6souBcG6tmSBuN/KRXA9F9Z861RaQ5Leo36AepmvHyIRqXJ9irJxbJXNwXfqQGqZXB6JrVzajTeqeOyLgeLbl8zOxaN6OsJSsWQ1m51TtD+gWX1Bm8xCrTp2UBVAyAAAHgBMZ5y+RG2v2e/nZwnXpnUYHC1AC+wEdQ1+KIvaHh+c61q1gFHbCKGa12CgE8rnebDL4M5JXq/LNNkjNKP8Ahl/8je07foOhsoJzG9vZ1ktLRmmh3+0t+Tnu9PCZETw9PHqO/wBuHrHyfv8Aae0QCynTt33l8RAEREASJdKeiuv0ZWsLtStWX7hu34C8ls88Thw6MjC6spVhzBFj7GZQlxkpehjKPJNHyZPpHo9p0GwGHq0aVOmXpKHKIqkuvZe5Aue0rb587aRwJo1qlJvnU3emfFWKn8p6ppuuKQoitUFIXPVh2C5m57INjnznbvp8aK0zlU2eE3tHSenHF0GagqMrV02w+yQStM2sHI3drMA/W5yB6qIzY3DBPnfKKNvJ1JPoCZpROl9ClDDHEu1Rv/EqD1KGwXZI7bKeL2uLcASc89nxrwKWu+hvxrU+xIemzRl6NCuP4Ham32XFx6FLfenJ0M+hdetF/KNH4hALnqy6/ap9tbeJW3nPndGmGFPdevQZsNT36nR9D9EleoqtVq06asARs3qmxzHJfczZ6w6grTwNTDIzVNq7qXtlU7JWwAyF1HPeZosH0rYilh6VGnTpg00VOsfacnZFgdkWAytvvNLpbWvFYkHra7kfRU7C/wBKWv5zVOm+3pJ9DKF1FXWK6m96OtZ7YVg/z8OCrKcjZQdjwyGz4qZMsJr5h2Ha26Z5Fdoeq3/KcKwmNOGrFjfq6gKVLb7HiBxIPa8iOMmFGg4UEqSpzDgEqRwIYZWMnrpjtxn3N9t80lOHY6HpDXXD7BVQ1W4IsVsufPa/QSEqZ50aDNuVm7lUk+032itTq1Ug1B1Kcdr51u5OHnbzlcFXSu5z7PFyGuhvej+mdiq3AsijxUEn+4TY6warjEdtCEqWtc7mA3bVtx7/AIGywGDWkiogsqiw/Uk8STnMxZz5XPxHOPQ6scaPhKqfU5niNWsShsaLHvWzj8MUNVMU+6kV73IUe5v7TqAlbTf79PXZEn/l1b7v/f4ET0PqEqkNiGFQj+AX2fvE5t7DxksAiVkk7JWPcmX1UwqWoLQiImBtEh3SNrIMLhXe/aI2UHNzkJKsXiQikk2AE4FrRpVtL48UqZPUUibkcc7M3n80eJMA2nRToQ7JrPm1Vr3O/ZF7HzJY+k7VhadlAkc1V0SEUZWAAAHIDcJKAIBWIiAIiIAiIgCIiAIiIB8+9L2iup0k7AWWsiVR422G/EhP3pjdF+GoVNIJTxNNaq1FdVD5gVANtTbcclYWPOTnp10XtUaFcb6btTb7NQXF/vJb705fqwtYYmlUoU6lVqVRHtTRnPZYEg7IyuLjznaqlzo7+WjlWR4XE/6VOjgUwcXhEAQfvqSCwX/1EUbl+kBu37r25lhcS1N1dGKMpDKwNiGGYIM+riARY53G48u8Tn1ToWwbV3cvUVGO0tFCqheYDEEkXvYC1hlJ6MtRjxsN92M29wNj0e6+Lj6XV1LLiEHbXcHXdtqPzHAnkROU4vUzE/Kq1GjQqVAlV1DBDs7N+x2zZR2dnjO26F1LweEIahQRXG5zd3FxY2dySMr7pu5ojkKuTda6P1NkqHZFKb6o4zorogxb2NVqdAcr9Y3ovZ/FJbo3okwqfvWqVzyJ6tfRc/xScxMZ5VsvPR7HFqj5bIJrDqLh+qZEooqsLHZUX7jtHO4Njec+1Z05U0XX+TYk/sSf2VTcLE+w5/RPcbzu9eiGFjIHrnqamIQqy5bwRvU81PxeTt77lCSXYkuDxodQQb3mWDOH6K1gxOiXFKuDVw97K44DkL/2nyuJ1XQes9HEoHpuGB5HceRHAzw9N+pnspmKjz1DwDJBl154B56BoBfKy0SpMArPOtWCi5ymDpfT1HDIXquqKOJNpxrWvpIraQY4fB3p0zk1Q9m43Zn+Be/fANh0ha8VMZV+QYC7s52XZfdQeAAvduAv5YOr+jf+m1Qle2w5G1VAsA+7tfU5Hhx3m041C1MoYGjdCKtVwOsrEWvx2FH8Kg8N53nhbZac0EtZCCIBv9HW2BaZk5joLTr6PcUcQSaG5Kh/l/VY/Q5H+Hw3TXQ2tuGxRYUKyVGS20FOYvuNjnbvGUA3MSgMAwCsSgMrAEREAREQBKNuylYgGvx2ASqhWrTWotwSrrtKSCCLg8iAfKelGgFWyDZUbgo2R5AfpMyIBiOp32O4/pb9ZcATzPfMmIBjFT3n/v8A6lyA3G/1Px8ec94gCIiAJ5V6AYZz1iARDT2qy1FIKhgd4IuD4ic6ralPhanWYVjTOd1JbMEWAVt1t+TX8d07ky3mBjNEK/CAcmodJNbC2GLpm1yNpAwJtbMX7PHn6zf4PpVwVQWNXYNtzh1F7ZC5FvebnH6p3vYZHh/xIrpDo4osTeit+a3T+wiAS3D66YVsxXpkXNrON2U9H10wqjtYimPvj2znNa3RZR5VB4OD+amW0+i2jyqH74/RRAJxjOlrA091bbOeSBzx5gWGUiek+mfEVyUwNAk7ttgWPjsrkPMz3wXRvRXdRB+2Wf2Y29pJ9H6oWAFgo5AAD0EA5rT1XxWNqCpjarNx2Abn27K+VzJvovUdVp7KIEXkOfMneT3mTXA6vKnCbenQAEA5/o7EPgn2KlzSOQP0f+Pykt65dnauNm1ySbAAZkkncLRpnRC1FOU4h0iabxFInAhitEgOfrgkjY2vogjdz38IBXpA19p4uq1GhYUVv+0INqjgjOwzFPfbmbE5WE0Gj9MdTV66g4p1FBIYh+5SCB85Ty8Mt8jsAwD6R1J16p46n2TaooAqJc5HdtLzQ8Dv4HOSlbjmPXPd4z5S0VpWphqq1aLFHU5Hu4gjiDxE+htQdfqePpcEqqB1lO+4/SXmp5+RgErCnv8Aj49pTZPf7zIBlYB5Ub53956xEAREQBERAEREAREQBERAEREAREQBERAKESxqAPCekQDHOBXlKDAJymTEA8lwyjhPQKJWIAiIgFri4nOOkTU9cShuMxcqwGYP+uYnSZ4YrChxYwD5Kx+Aei5p1BZhuPBhwIPxyMxZ3PXvURaynKxFyrAZg/67pxbH4B6LmnUFmG48GHAg/HKAYoMzdFaVqYeqtWixR1NwR7gjiDxEwoBgH0nqDr9Tx9LglVQOsp33fWXmp5+R75kDPkfRWlamHqrVosUdTcEe4I4g8RPobUHX6nj6XBKqgdZTvu+svNTz4bj3gTOJQGVgCIiAIiIAiIgCIiAIiIAiIgCIiAIiIAiIgCIiAIiIAiIgCIiAeGKwocWM5pr3qItZTlYi5VgMwfjhOpTwxWFDixgHyVj8A9FzTqCzDceDDgQfjkZizumveoi1lOViLlWAzB+OE4rj9HvRc06gsw3Hgw4WPxyMAxQZm6K0rUw9VatFijqbgj3BHEHiJhQDAPpPUHX6nj6XBKqgdZTvu+svNTz4bj3zIGfI+i9KVMPVWrRYo6m4I9wRxB4ifQ2oOv1PH0uCVVA6ynfd9Zeannw3HvAmcSgaIBWIiAWA9ryH6y+IgCWMe0POIgF8REAREQBERAEsqnLzH5xEAviIgFtQ5HwlV3REArERAEREAREQBLKRyiIBh6TXsmcM6UqQ2QbC+2M7Z5g3/IREA57U4fZH6y2IgFRJBqJWZdI4bZJW9UKbEi6kG4NuB5REA+mKJ7IiIgH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  <a:latin typeface="Garamond" pitchFamily="18" charset="0"/>
              <a:ea typeface="ＭＳ Ｐゴシック" pitchFamily="-107" charset="-128"/>
            </a:endParaRPr>
          </a:p>
        </p:txBody>
      </p:sp>
      <p:sp>
        <p:nvSpPr>
          <p:cNvPr id="68616" name="AutoShape 8" descr="data:image/jpeg;base64,/9j/4AAQSkZJRgABAQAAAQABAAD/2wCEAAkGBhQSERUUEhQWEhUVFRQUFhUVFBcUGhoUGBgVFxUYFxUXHCYeGB0kGRYUHy8gIygpLCwsGB4yNTAqNSYrLCkBCQoKDgwOGg8PGjQiHyQyLyowLDIqLC8sNCo0NiwtLCwsNSwsNCwqLCwpKTQsLCk0LSwpLCwsLCwsLCwsLCwpKf/AABEIAMIBAwMBIgACEQEDEQH/xAAcAAEAAQUBAQAAAAAAAAAAAAAABgECBAUHAwj/xABEEAACAQICBggBCQgBAgcAAAABAgADEQQhBQYSMUFRBxMiYXGBkaHwFDJSYnKCorHBIzNCQ5KywtHhFfEkU2Ojs9Pi/8QAGgEBAQADAQEAAAAAAAAAAAAAAAQCAwUBBv/EADERAAICAgECAwYEBwEAAAAAAAABAgMEERIhMRNBUQUUIkJxoSMyUmGBkbHB4fDxFf/aAAwDAQACEQMRAD8A7jERAEoBKxAEoBKxAEREAREQBERAEREApaViIBS0rEQBERAEREAREQBKESsQBKESsQBERAEREAREQBERAEREAREQBERAEREAREQBETwxeNSkpeoyoqi5ZiFAHeTkIB7xOcac6bMLTbYwyvi33Dqxspf7RF2+6pHfI7iNfdM4j91RpYVTuLAFv/cJ/sEA7RtCU2xznC3Gl6mb6RK9yEj+xFlnyLSgzGkql+9qn63gHeLys4ZS03pujmteniAODBD/AHKp95s8F0016JC4/Bsn16dx6K+R8ngHYIkf1d15wuNH7CqrNa5Q9lx4o2fmLjvm/VrwCsREAREQBERAEREAREQBERAERKEwCsTwNfjw3fGXjK9f3e8A9omOcQb93/bju4y41j5fHdAPaJ4mv3fF7Sq18wIB6xEQBKEwTOcdIvSG1FvkeC7eKfIkWIpAi9zfLatnnkozPC4Gx136TaOB/ZIOvxJts0VO4ncXI3dyjM9wznOMRo7F6QcVNIVWte64enkq+WYX3bmRM3VvVXqztE9bWe5eqbk3PztknPxJzPtJ7ovV8C19/wDxeAR7Quq6oLUqYpjjYZnxY5nzMkWG1V5yR4WkotYfHmJkNXyyA5/rygGkp6rLyl51XXlN11x3cd0CvlugEcr6pjhNRjtViARa4O8EXB8Qd8nXyjw9e+0u2Aw3QDhWmdQV2tujfDVAbqyXC352GaeK+k2GrvShiMFUWhpMF0OS4gC5tza37wd47Q4gzq2O0MrjdIRrHqirIVddtDw7+YPA94gE/wABpFKyK9Ng6sAVZSCCDuII3zLnANCaar6FrhWLVcHUbdxU8SBwYcRuYbs93cdFaUSvTWpTYOrAMrDMEHcRAM6JZUe08xX4HM/Hd4QD3ieJr93vLVxB4/69bwDIieK1j48fjy/OY1bTVJDZ6tJDlk1RVPuYBnxPDC4taguhDDmrBh6ie8AREQBERALDRHwTApDx75fEA8zQB/LfKikPGXxALOpHwTKimJdEARE8cTWCqScoBFOkbXQYHD9ixr1LpRXf2uLEcluPElRxnP8AVTVtku9S716pLVXOZBJuVv45k8T4CYy4w6S0jUxRzpUT1WHB3Zbmt57fiy8p0rQGi7AEiAZWiNEBAMpukpDlLUWeqwC5aQ8e68v6kfBMLLxALOoEqaQ5S+IBZ1Q+CZcBKxAE8MThQwsRPeIBz3WzVdXRlZdpWFiPyI5EbwZDej/WB9HYs4Gu16VRr0mO4MxytyDHIjgw7zO1Y3Ch1InA+kAGpiKtA0wlSjtPSYEkstg5G4WunaHetuMyUW96MXJLWz6ApOGEsxNRKa7TsKajezMFHmSbT59pdKOOemEFbq7AKSiqGNhvLG5ud+Vpo8djalVtqq71W5uzOfViZZVhua5N9CWzLUHxSPo3RutGDxFY0aFZKtQKXIQkjZBAJ2x2Tmw3G8wtd9baWjqIdht1HuKdMG20Ra5J4KMrnwHGcc6NcU9PSVBkVnBY032QWsrgrdrbgCQ1zymd0z4lm0kVbclGmFHcdpifUn0mXusVcoeWtnnvDdTl5mi03r1jMUxNSsyqf5dMmmg7tkHP71zNMMS/0jnnvM3GpdLBtigMexWjssctoAvlshinaC22t3ECdXTHavquzbCW76W0f6ipPvLJ2Kp8Yw/kiaEHZ8TkQLokwL1tJU22m2aKNUaxIuANlVNt42nBt3GfQEh+qtTRNKo5wVSgr1dkFVq5nZJsFRzcfOO4cpMJzMmznPetF9EOEdb2IiJMbxERAEREAREQBERAEgPS9rAcPgXVTZ637Fbb7NfbI+4G9RJ6xynGOkyv1+k8Jh96peqw8yfypn1gGdqVoPq6dOnbNRdvtnNvc28hOjYelsgCaHVvC5XkjgFwnos8xL9sAEnIAXJ7hvgHssvEjeK14w6ZLtVT9VbD1a3tee+rms3ypnBTY2QpA2tokG4N8h3es2umajya6E6yanNQUts30wMbp2hR/eVUU8r3b+kXPtM+cv1zwPV4t7Cwe1QeeTfiDTPHqVsuLZhl3yohyitkxwGudCtXWjTDkttWYrsi4BNszfcDwmr161jxGGdFpFVR0uG2bttA2YXNxaxXhxkM0fiOqq06n0HVvEA5+15OOkbBdZhVqDPq3Bv9V+yffYlTphVbFa6P+pFDJsuom96a9PQ58dZMR1qValWo+w6vYsbZEEjZGXdunbaVQMARmCAQe45icDdZ1/UbH9bgqVzcoDSP3Mh+HZnubWlFSX0Hs61uUot/ub+cw6StSq1bE08Rh9kFVG2Wa1mRrobWJNwbbv4Z0+YukKW0hnPhNwe0dWcFNaZ8uaUwPyfFVKVrC91H1T2lHkDbyku6MMPQq49aeIppVV0cIHFwKigODY5Hsq4zmH0qYHq8TTqD+JWU/dNx7P7TV6A0kaGIo1h/LqI5+yCNoea3HnL8ZudUoEOSlGyMz6aw2FSmuzTVUUblVQo9BlOcdMGpNTEhMVh1LvTXYqIouxp3LKyjiVJbLeQe6dLVri4zB3eErIa7HXLki6cFOPFnyQwsbHIjeIn0TpvWbRa4h6OL6nrU2b9bQ2x2lDDtlSNxHGYlfTWgkW5+REclo03P9KoTOosuX6Gc94y/UjgJnZehnXCpWD4Ssxc0126TMbnYBCshJ32JUjuJG4Cc3110hha2KZ8FS6mlsqLbOwGYXuwQfNByFu6+V5v+hfDM2kgy/NSlULHuNlA9SPSbMhKdLbWvMwpbjbpM73EROGdYREQBE8+uF/1+PGV60c4BfE8+vF/14QawvAPSJYawmp0lrjhKF+srrcb1W9QjlcICR5z1RcuiPHJR6s2uINlM4hpBus09VJ/l0VA8wn/2GS3S3S9SsRQovU+s5FMeguT7Tn2gdLGrpPEVqgClqW0Qt7AL1W6/cJslTOC3JGqF0JvUWdYo6VpYakDUaxO5Rmx8B+pymqxOv7H93SUDm5LH0W1vUyH/ACxqrF3NyfYcAO4TZYHQdaqL06bEfSyUeRYgHylkKIQW5nPsybJy1Wbenr1iL5ime7ZYf5SV6t6aOJRmZAmydnI3ByuciMsiOe+Qarq1iE30ifskN7KSZONWMMaWHRSLE3ZuYZs7EcMrDymGQqlH4e5niu52anvX7kDxuE6uq9M/wMyjwBy9rTa6oYnq8UvAOCh88x+ICe2uODtiNsC4qKDkDvHZPsF9ZqMOxVlYXuCGGR4G48ZemravqjjzTov+j+3/AA6zIf0g4K606nIlD55r+TeslNLFqwUjcwDA9xzmv1noiphqijMhdseKkHL8vOciiXCxM+iyoeJTJL0/yctcTo+jR8q0bsHMmk1P763VT6hTOeNTPAHnu4SZdHmL7NWkcrFXFx9IbJ91HrOnlr4OS8mcT2dL8RwfaS0c5qLJx0WY7OtRP1aqj8Lf4SOa04LqsVVTcNssPst2h+dvKX6kY7qsdS5OTSP3h2fxBZsuXiUtr02eYzdV6T9df2OwyyqMjMLSOn8PQ/fVUTuLdryUdo+kiGmOlyigIoUnrHPNv2a/qx9BOPCmc/yo+gndXD8zIb00Yey025VCPVW/0JAcOcp0PpirdZRolATturgAXNurY/kZBBo50YoVJYHZyBNz3ZZyrCepNE2YtxR9C9H+lOv0dh3Juyp1bfapnYz8QoPnJCxsJzvodStToVqdalUpr1ivTLoy32hsuFuM7bCnznQVrg93jJboqNjSKaW3BNny7rFjHq4qtVqKyNUqO+y4KkAnsixzyFh5TXLmbDM8hnPrBwj5MoI7xfu4y2jRpp8xFX7KgfkJas7S1x+5K8Pb3yPnjQHRvjcWRs0TSQ/zKwNNbcwCNpvITuGpuptLR1HYp9t2salQixYjdlwUXNh3neSTN8rA7pdJrsmdvR9iiqiNfVdxERJjeJRhcSshXSdrfiNH0qT0FpkVGZGZwzbLWBWwBAzAffymcIOcuKMZSUVtkuahlv79012k9PYbD/v8RSpHfss4v/Te59J8/wCldfMdiL9Zialj/Ch6pbcrU7X87zRKpJsASTwGZJ8N5l8cB/MyOWYvlR9DJ0h6Oc7IxaAm+bK6i+W9mUDgJJaNnUMrAq3aBUhhnuIYGxnys9FkNmBUjeGBU+hnQeiLWt6OJXDMxNGuSACclq2upHLatskcSQeE8tw1GPKDFeU3LjJGp03rDiTWqU69RnKVGRlLts7SNYWQZAXHATBo1GcCmiE/RC7Tnfc2G+b7pU0Z1OkXYCwrKlUeJGw34kJ85j6ia0jA4hqjKzq1NkKra97gqczbePcy2OvDUoIgmvxHGTMnAdH+Nqi/UmmOdUin+E9r2mq/6I+E0iKLsGNXDuAVva5DWGffT95MdI9L1d7ijSSkObE1D/iB6GRvXDGs1PA485sj7FUgWzBzyG6+w/8AVIMl3aTmtItxlTyag22X4FuzJlo/XdqdNUNJW2VCghiuQFhlYzU1NXXb9pQG2rdoqN4JzuBxB35TFbA1F+dTceKMP0m5Ou2K2SSVtMnxJUNfL2vR3H/zP/zNnovWmjVbZa9MndtWtcndtD9bSAlCN4I8RaXAw8WuS6GHvt0X16k+1xwx6kOM9l8+GTZX9bevhaI9dvyyO/f5cZLdX63yrBvSc3K3p3PKwKHy/wAZDqqlWKsLMpII5Eb5lirW4PujVn7k42x7SX3J9qxX63DjMbSkqcuXzeO6xHpNuaOWeQ4j/mc10Vpp8OxamRnkynMHlf8A3MzSWuVaqhQbNMHI7N7kcRcnLymizDk5/D2KqfaMI1JT7o0lSvmbAZ+O4fN8Jv8AUFycSw3Dq2PE57Sc/jfIw5k76P8ARBSm1ZhY1LBPsDO/mfYDnKsrjGpkWApTuX7dTT9JuCtVp1B/GhU+KG49m9pBnaxuMjzE67rxoZ8RhwKa7Tq6souBcG6tmSBuN/KRXA9F9Z861RaQ5Leo36AepmvHyIRqXJ9irJxbJXNwXfqQGqZXB6JrVzajTeqeOyLgeLbl8zOxaN6OsJSsWQ1m51TtD+gWX1Bm8xCrTp2UBVAyAAAHgBMZ5y+RG2v2e/nZwnXpnUYHC1AC+wEdQ1+KIvaHh+c61q1gFHbCKGa12CgE8rnebDL4M5JXq/LNNkjNKP8Ahl/8je07foOhsoJzG9vZ1ktLRmmh3+0t+Tnu9PCZETw9PHqO/wBuHrHyfv8Aae0QCynTt33l8RAEREASJdKeiuv0ZWsLtStWX7hu34C8ls88Thw6MjC6spVhzBFj7GZQlxkpehjKPJNHyZPpHo9p0GwGHq0aVOmXpKHKIqkuvZe5Aue0rb587aRwJo1qlJvnU3emfFWKn8p6ppuuKQoitUFIXPVh2C5m57INjnznbvp8aK0zlU2eE3tHSenHF0GagqMrV02w+yQStM2sHI3drMA/W5yB6qIzY3DBPnfKKNvJ1JPoCZpROl9ClDDHEu1Rv/EqD1KGwXZI7bKeL2uLcASc89nxrwKWu+hvxrU+xIemzRl6NCuP4Ham32XFx6FLfenJ0M+hdetF/KNH4hALnqy6/ap9tbeJW3nPndGmGFPdevQZsNT36nR9D9EleoqtVq06asARs3qmxzHJfczZ6w6grTwNTDIzVNq7qXtlU7JWwAyF1HPeZosH0rYilh6VGnTpg00VOsfacnZFgdkWAytvvNLpbWvFYkHra7kfRU7C/wBKWv5zVOm+3pJ9DKF1FXWK6m96OtZ7YVg/z8OCrKcjZQdjwyGz4qZMsJr5h2Ha26Z5Fdoeq3/KcKwmNOGrFjfq6gKVLb7HiBxIPa8iOMmFGg4UEqSpzDgEqRwIYZWMnrpjtxn3N9t80lOHY6HpDXXD7BVQ1W4IsVsufPa/QSEqZ50aDNuVm7lUk+032itTq1Ug1B1Kcdr51u5OHnbzlcFXSu5z7PFyGuhvej+mdiq3AsijxUEn+4TY6warjEdtCEqWtc7mA3bVtx7/AIGywGDWkiogsqiw/Uk8STnMxZz5XPxHOPQ6scaPhKqfU5niNWsShsaLHvWzj8MUNVMU+6kV73IUe5v7TqAlbTf79PXZEn/l1b7v/f4ET0PqEqkNiGFQj+AX2fvE5t7DxksAiVkk7JWPcmX1UwqWoLQiImBtEh3SNrIMLhXe/aI2UHNzkJKsXiQikk2AE4FrRpVtL48UqZPUUibkcc7M3n80eJMA2nRToQ7JrPm1Vr3O/ZF7HzJY+k7VhadlAkc1V0SEUZWAAAHIDcJKAIBWIiAIiIAiIgCIiAIiIB8+9L2iup0k7AWWsiVR422G/EhP3pjdF+GoVNIJTxNNaq1FdVD5gVANtTbcclYWPOTnp10XtUaFcb6btTb7NQXF/vJb705fqwtYYmlUoU6lVqVRHtTRnPZYEg7IyuLjznaqlzo7+WjlWR4XE/6VOjgUwcXhEAQfvqSCwX/1EUbl+kBu37r25lhcS1N1dGKMpDKwNiGGYIM+riARY53G48u8Tn1ToWwbV3cvUVGO0tFCqheYDEEkXvYC1hlJ6MtRjxsN92M29wNj0e6+Lj6XV1LLiEHbXcHXdtqPzHAnkROU4vUzE/Kq1GjQqVAlV1DBDs7N+x2zZR2dnjO26F1LweEIahQRXG5zd3FxY2dySMr7pu5ojkKuTda6P1NkqHZFKb6o4zorogxb2NVqdAcr9Y3ovZ/FJbo3okwqfvWqVzyJ6tfRc/xScxMZ5VsvPR7HFqj5bIJrDqLh+qZEooqsLHZUX7jtHO4Njec+1Z05U0XX+TYk/sSf2VTcLE+w5/RPcbzu9eiGFjIHrnqamIQqy5bwRvU81PxeTt77lCSXYkuDxodQQb3mWDOH6K1gxOiXFKuDVw97K44DkL/2nyuJ1XQes9HEoHpuGB5HceRHAzw9N+pnspmKjz1DwDJBl154B56BoBfKy0SpMArPOtWCi5ymDpfT1HDIXquqKOJNpxrWvpIraQY4fB3p0zk1Q9m43Zn+Be/fANh0ha8VMZV+QYC7s52XZfdQeAAvduAv5YOr+jf+m1Qle2w5G1VAsA+7tfU5Hhx3m041C1MoYGjdCKtVwOsrEWvx2FH8Kg8N53nhbZac0EtZCCIBv9HW2BaZk5joLTr6PcUcQSaG5Kh/l/VY/Q5H+Hw3TXQ2tuGxRYUKyVGS20FOYvuNjnbvGUA3MSgMAwCsSgMrAEREAREQBKNuylYgGvx2ASqhWrTWotwSrrtKSCCLg8iAfKelGgFWyDZUbgo2R5AfpMyIBiOp32O4/pb9ZcATzPfMmIBjFT3n/v8A6lyA3G/1Px8ec94gCIiAJ5V6AYZz1iARDT2qy1FIKhgd4IuD4ic6ralPhanWYVjTOd1JbMEWAVt1t+TX8d07ky3mBjNEK/CAcmodJNbC2GLpm1yNpAwJtbMX7PHn6zf4PpVwVQWNXYNtzh1F7ZC5FvebnH6p3vYZHh/xIrpDo4osTeit+a3T+wiAS3D66YVsxXpkXNrON2U9H10wqjtYimPvj2znNa3RZR5VB4OD+amW0+i2jyqH74/RRAJxjOlrA091bbOeSBzx5gWGUiek+mfEVyUwNAk7ttgWPjsrkPMz3wXRvRXdRB+2Wf2Y29pJ9H6oWAFgo5AAD0EA5rT1XxWNqCpjarNx2Abn27K+VzJvovUdVp7KIEXkOfMneT3mTXA6vKnCbenQAEA5/o7EPgn2KlzSOQP0f+Pykt65dnauNm1ySbAAZkkncLRpnRC1FOU4h0iabxFInAhitEgOfrgkjY2vogjdz38IBXpA19p4uq1GhYUVv+0INqjgjOwzFPfbmbE5WE0Gj9MdTV66g4p1FBIYh+5SCB85Ty8Mt8jsAwD6R1J16p46n2TaooAqJc5HdtLzQ8Dv4HOSlbjmPXPd4z5S0VpWphqq1aLFHU5Hu4gjiDxE+htQdfqePpcEqqB1lO+4/SXmp5+RgErCnv8Aj49pTZPf7zIBlYB5Ub53956xEAREQBERAEREAREQBERAEREAREQBERAKESxqAPCekQDHOBXlKDAJymTEA8lwyjhPQKJWIAiIgFri4nOOkTU9cShuMxcqwGYP+uYnSZ4YrChxYwD5Kx+Aei5p1BZhuPBhwIPxyMxZ3PXvURaynKxFyrAZg/67pxbH4B6LmnUFmG48GHAg/HKAYoMzdFaVqYeqtWixR1NwR7gjiDxEwoBgH0nqDr9Tx9LglVQOsp33fWXmp5+R75kDPkfRWlamHqrVosUdTcEe4I4g8RPobUHX6nj6XBKqgdZTvu+svNTz4bj3gTOJQGVgCIiAIiIAiIgCIiAIiIAiIgCIiAIiIAiIgCIiAIiIAiIgCIiAeGKwocWM5pr3qItZTlYi5VgMwfjhOpTwxWFDixgHyVj8A9FzTqCzDceDDgQfjkZizumveoi1lOViLlWAzB+OE4rj9HvRc06gsw3Hgw4WPxyMAxQZm6K0rUw9VatFijqbgj3BHEHiJhQDAPpPUHX6nj6XBKqgdZTvu+svNTz4bj3zIGfI+i9KVMPVWrRYo6m4I9wRxB4ifQ2oOv1PH0uCVVA6ynfd9Zeannw3HvAmcSgaIBWIiAWA9ryH6y+IgCWMe0POIgF8REAREQBERAEsqnLzH5xEAviIgFtQ5HwlV3REArERAEREAREQBLKRyiIBh6TXsmcM6UqQ2QbC+2M7Z5g3/IREA57U4fZH6y2IgFRJBqJWZdI4bZJW9UKbEi6kG4NuB5REA+mKJ7IiIgH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  <a:latin typeface="Garamond" pitchFamily="18" charset="0"/>
              <a:ea typeface="ＭＳ Ｐゴシック" pitchFamily="-107" charset="-128"/>
            </a:endParaRPr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618" name="Content Placeholder 14"/>
          <p:cNvGraphicFramePr>
            <a:graphicFrameLocks noGrp="1"/>
          </p:cNvGraphicFramePr>
          <p:nvPr>
            <p:ph sz="quarter" idx="13"/>
          </p:nvPr>
        </p:nvGraphicFramePr>
        <p:xfrm>
          <a:off x="-50800" y="2768600"/>
          <a:ext cx="4124325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4121253" imgH="3310415" progId="Excel.Chart.8">
                  <p:embed/>
                </p:oleObj>
              </mc:Choice>
              <mc:Fallback>
                <p:oleObj r:id="rId5" imgW="4121253" imgH="331041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2768600"/>
                        <a:ext cx="4124325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quarter" idx="14"/>
          </p:nvPr>
        </p:nvGraphicFramePr>
        <p:xfrm>
          <a:off x="4419600" y="2816225"/>
          <a:ext cx="4724399" cy="40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8620" name="TextBox 17"/>
          <p:cNvSpPr txBox="1">
            <a:spLocks noChangeArrowheads="1"/>
          </p:cNvSpPr>
          <p:nvPr/>
        </p:nvSpPr>
        <p:spPr bwMode="auto">
          <a:xfrm>
            <a:off x="7315200" y="3962400"/>
            <a:ext cx="16002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smtClean="0">
                <a:solidFill>
                  <a:srgbClr val="000000"/>
                </a:solidFill>
                <a:latin typeface="Garamond" pitchFamily="18" charset="0"/>
                <a:ea typeface="ＭＳ Ｐゴシック" pitchFamily="-107" charset="-128"/>
              </a:rPr>
              <a:t>$10, 640 * All revenue for September and October is not yet recouped</a:t>
            </a:r>
          </a:p>
        </p:txBody>
      </p:sp>
    </p:spTree>
    <p:extLst>
      <p:ext uri="{BB962C8B-B14F-4D97-AF65-F5344CB8AC3E}">
        <p14:creationId xmlns:p14="http://schemas.microsoft.com/office/powerpoint/2010/main" val="261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</p:nvPr>
        </p:nvGraphicFramePr>
        <p:xfrm>
          <a:off x="381000" y="2362200"/>
          <a:ext cx="8229600" cy="407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NEXT STEPS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9636" name="Picture 2" descr="https://encrypted-tbn0.gstatic.com/images?q=tbn:ANd9GcRh8-76pqb3wF6nW8jW7WagUWkw-UlJtwS9zV2C6FSZUPjneSA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2" descr="https://encrypted-tbn0.gstatic.com/images?q=tbn:ANd9GcRh8-76pqb3wF6nW8jW7WagUWkw-UlJtwS9zV2C6FSZUPjneSA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4" descr="https://encrypted-tbn3.gstatic.com/images?q=tbn:ANd9GcSpAGcim4acQDLMbezHY4zBpq-1-ARpUNDHvUOhn6xBnOmndA-R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6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0" y="1828800"/>
          <a:ext cx="9144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IMPACT/LESSONS LEARNED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0660" name="Picture 2" descr="http://ts1.mm.bing.net/th?id=H.4576623857633744&amp;w=283&amp;h=178&amp;c=7&amp;rs=1&amp;pid=1.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5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Content Placeholder 6" descr="Mike and Katie niatx photo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324600" cy="4743450"/>
          </a:xfrm>
        </p:spPr>
      </p:pic>
      <p:sp>
        <p:nvSpPr>
          <p:cNvPr id="71683" name="Text Placeholder 4"/>
          <p:cNvSpPr>
            <a:spLocks noGrp="1"/>
          </p:cNvSpPr>
          <p:nvPr>
            <p:ph type="body" sz="half" idx="2"/>
          </p:nvPr>
        </p:nvSpPr>
        <p:spPr bwMode="auto">
          <a:xfrm>
            <a:off x="1600200" y="5867400"/>
            <a:ext cx="5668963" cy="549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altLang="en-US" b="1"/>
              <a:t>Katie Marquardt and Michael Mattes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END!!!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ppt/theme/themeOverride2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  <a:fontScheme name="BlackTie">
    <a:maj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BlackTie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20000"/>
            </a:schemeClr>
          </a:gs>
          <a:gs pos="30000">
            <a:schemeClr val="phClr">
              <a:tint val="61000"/>
              <a:satMod val="220000"/>
            </a:schemeClr>
          </a:gs>
          <a:gs pos="45000">
            <a:schemeClr val="phClr">
              <a:tint val="66000"/>
              <a:satMod val="240000"/>
            </a:schemeClr>
          </a:gs>
          <a:gs pos="55000">
            <a:schemeClr val="phClr">
              <a:tint val="66000"/>
              <a:satMod val="220000"/>
            </a:schemeClr>
          </a:gs>
          <a:gs pos="73000">
            <a:schemeClr val="phClr">
              <a:tint val="61000"/>
              <a:satMod val="220000"/>
            </a:schemeClr>
          </a:gs>
          <a:gs pos="100000">
            <a:schemeClr val="phClr">
              <a:tint val="45000"/>
              <a:satMod val="22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  <a:satMod val="110000"/>
            </a:schemeClr>
          </a:gs>
          <a:gs pos="30000">
            <a:schemeClr val="phClr">
              <a:shade val="90000"/>
              <a:satMod val="120000"/>
            </a:schemeClr>
          </a:gs>
          <a:gs pos="45000">
            <a:schemeClr val="phClr">
              <a:shade val="100000"/>
              <a:satMod val="128000"/>
            </a:schemeClr>
          </a:gs>
          <a:gs pos="55000">
            <a:schemeClr val="phClr">
              <a:shade val="100000"/>
              <a:satMod val="128000"/>
            </a:schemeClr>
          </a:gs>
          <a:gs pos="73000">
            <a:schemeClr val="phClr">
              <a:shade val="90000"/>
              <a:satMod val="120000"/>
            </a:schemeClr>
          </a:gs>
          <a:gs pos="100000">
            <a:schemeClr val="phClr">
              <a:shade val="63000"/>
              <a:satMod val="110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5397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1909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20000"/>
            </a:schemeClr>
          </a:duotone>
        </a:blip>
        <a:stretch/>
      </a:blip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30000"/>
              <a:satMod val="255000"/>
            </a:schemeClr>
          </a:gs>
        </a:gsLst>
        <a:path path="circle">
          <a:fillToRect l="50000" t="-80000" r="50000" b="18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325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Apex</vt:lpstr>
      <vt:lpstr>BlackTie</vt:lpstr>
      <vt:lpstr>Microsoft Excel Chart</vt:lpstr>
      <vt:lpstr>Shawano County DCP:  2013 NIATx Change Project</vt:lpstr>
      <vt:lpstr>AIM</vt:lpstr>
      <vt:lpstr>CHANGES</vt:lpstr>
      <vt:lpstr>RESULTS</vt:lpstr>
      <vt:lpstr>NEXT STEPS</vt:lpstr>
      <vt:lpstr>IMPACT/LESSONS LEARNED</vt:lpstr>
      <vt:lpstr>THE END!!!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hmkahle</dc:creator>
  <cp:lastModifiedBy>hmkahle</cp:lastModifiedBy>
  <cp:revision>9</cp:revision>
  <dcterms:created xsi:type="dcterms:W3CDTF">2013-12-19T16:10:00Z</dcterms:created>
  <dcterms:modified xsi:type="dcterms:W3CDTF">2013-12-19T16:13:01Z</dcterms:modified>
</cp:coreProperties>
</file>