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FA434-D87E-47FB-A4F8-9B30DFE2378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7FBDC-2A58-4D50-91F6-FE3C59810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8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181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7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 fontAlgn="base">
              <a:spcBef>
                <a:spcPct val="0"/>
              </a:spcBef>
              <a:spcAft>
                <a:spcPct val="0"/>
              </a:spcAft>
              <a:defRPr sz="1000">
                <a:latin typeface="Arial" charset="0"/>
              </a:defRPr>
            </a:lvl1pPr>
          </a:lstStyle>
          <a:p>
            <a:pPr>
              <a:defRPr/>
            </a:pPr>
            <a:fld id="{86BEDFE0-0410-4D13-8A30-55C71F8D39D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 fontAlgn="base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4413700D-53DF-4FE7-BAD7-4CDB6B8D3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0626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A5953EB-E893-4578-84E4-54A781029903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FF87242-F336-40C5-9B85-E49F825A8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9834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92684A5-5F21-4D03-93E7-EB8CDB29E40C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72268A-593A-40C2-A029-63D05CDF4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7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0010AD-C81E-492F-A0E0-6B0EAF4B71C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BFE5E4-6783-44DD-8BB3-68F3E2DF5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7523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DEFBA47-844B-451E-AC4A-2753DEC91588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366F995-2C19-46DD-BB65-149175C1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60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F57723F-862B-495D-98DB-57CA5BE1210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F89B538-9743-4236-822F-C0CC8F93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5960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30633F5-5D98-4048-891B-7754EA9E2119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14A2AE1-598E-4E93-AC3C-C9D8C63F4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8939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900">
                <a:latin typeface="Arial" charset="0"/>
              </a:defRPr>
            </a:lvl1pPr>
          </a:lstStyle>
          <a:p>
            <a:pPr>
              <a:defRPr/>
            </a:pPr>
            <a:fld id="{56C85B01-883D-460C-A05D-3E5893CFEC93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900">
                <a:latin typeface="Arial" charset="0"/>
              </a:defRPr>
            </a:lvl1pPr>
          </a:lstStyle>
          <a:p>
            <a:pPr>
              <a:defRPr/>
            </a:pPr>
            <a:fld id="{BF0BF138-D020-4C5D-B266-E1073810D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3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92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900">
                <a:latin typeface="Arial" charset="0"/>
              </a:defRPr>
            </a:lvl1pPr>
          </a:lstStyle>
          <a:p>
            <a:pPr>
              <a:defRPr/>
            </a:pPr>
            <a:fld id="{4B236E22-7A59-4934-B2B4-C388599E04A9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Arial" charset="0"/>
              </a:defRPr>
            </a:lvl1pPr>
          </a:lstStyle>
          <a:p>
            <a:pPr>
              <a:defRPr/>
            </a:pPr>
            <a:fld id="{FC57F766-2030-4324-A854-B080E7FC0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1F97C74-6DBD-4594-9809-BB4C9F667133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A868FC8-C9A9-4953-9FB9-1B22A0FA5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7418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549BE5-447E-4DE7-A305-E15D29B0C0C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A3DA495-96D8-491F-8D44-FB0655DBA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05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9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1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0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1118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white"/>
                </a:solidFill>
                <a:latin typeface="Georgia"/>
              </a:defRPr>
            </a:lvl1pPr>
          </a:lstStyle>
          <a:p>
            <a:pPr>
              <a:defRPr/>
            </a:pPr>
            <a:fld id="{431F06F0-0109-4F73-88B1-AF99BF4980C4}" type="datetimeFigureOut">
              <a:rPr lang="en-US">
                <a:ea typeface="ＭＳ Ｐゴシック" pitchFamily="-107" charset="-128"/>
                <a:cs typeface="Arial" charset="0"/>
              </a:rPr>
              <a:pPr>
                <a:defRPr/>
              </a:pPr>
              <a:t>12/19/2013</a:t>
            </a:fld>
            <a:endParaRPr lang="en-US">
              <a:ea typeface="ＭＳ Ｐゴシック" pitchFamily="-107" charset="-128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white"/>
                </a:solidFill>
                <a:latin typeface="Georgia"/>
              </a:defRPr>
            </a:lvl1pPr>
          </a:lstStyle>
          <a:p>
            <a:pPr>
              <a:defRPr/>
            </a:pPr>
            <a:endParaRPr lang="en-US">
              <a:ea typeface="ＭＳ Ｐゴシック" pitchFamily="-107" charset="-128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/>
                </a:solidFill>
                <a:latin typeface="Georgia"/>
              </a:defRPr>
            </a:lvl1pPr>
          </a:lstStyle>
          <a:p>
            <a:pPr>
              <a:defRPr/>
            </a:pPr>
            <a:fld id="{57595B54-1B4C-46D5-80B2-516724D971D6}" type="slidenum">
              <a:rPr lang="en-US">
                <a:ea typeface="ＭＳ Ｐゴシック" pitchFamily="-107" charset="-128"/>
                <a:cs typeface="Arial" charset="0"/>
              </a:rPr>
              <a:pPr>
                <a:defRPr/>
              </a:pPr>
              <a:t>‹#›</a:t>
            </a:fld>
            <a:endParaRPr lang="en-US">
              <a:ea typeface="ＭＳ Ｐゴシック" pitchFamily="-107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4702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fade/>
  </p:transition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C4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Georgia" pitchFamily="18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Georgia" pitchFamily="18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Georgia" pitchFamily="18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Georgia" pitchFamily="18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Georgia" pitchFamily="18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Georgia" pitchFamily="18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Georgia" pitchFamily="18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Georgia" pitchFamily="18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4C6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95800"/>
            <a:ext cx="9144000" cy="1066800"/>
          </a:xfrm>
        </p:spPr>
        <p:txBody>
          <a:bodyPr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Reduce Re-Admission Rates</a:t>
            </a:r>
            <a:br>
              <a:rPr lang="en-US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1524000"/>
          </a:xfrm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Winnebago </a:t>
            </a:r>
            <a:r>
              <a:rPr lang="en-US" sz="7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County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8000" dirty="0"/>
          </a:p>
        </p:txBody>
      </p:sp>
      <p:pic>
        <p:nvPicPr>
          <p:cNvPr id="78852" name="Picture 3" descr="Pictur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20574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" y="326767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cap="small" dirty="0" err="1">
                <a:ln w="10160">
                  <a:solidFill>
                    <a:srgbClr val="F0AD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ea typeface="ＭＳ Ｐゴシック" pitchFamily="-107" charset="-128"/>
                <a:cs typeface="Arial" charset="0"/>
              </a:rPr>
              <a:t>Niat</a:t>
            </a:r>
            <a:r>
              <a:rPr lang="en-US" sz="3200" cap="small" dirty="0" err="1">
                <a:ln w="10160">
                  <a:solidFill>
                    <a:srgbClr val="F0AD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ea typeface="ＭＳ Ｐゴシック" pitchFamily="-107" charset="-128"/>
                <a:cs typeface="Arial" charset="0"/>
              </a:rPr>
              <a:t>x</a:t>
            </a:r>
            <a:r>
              <a:rPr lang="en-US" sz="5400" cap="small" dirty="0">
                <a:ln w="10160">
                  <a:solidFill>
                    <a:srgbClr val="F0AD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ea typeface="ＭＳ Ｐゴシック" pitchFamily="-107" charset="-128"/>
                <a:cs typeface="Arial" charset="0"/>
              </a:rPr>
              <a:t> Project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4648200"/>
            <a:ext cx="91440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000" b="1" cap="all" dirty="0">
                <a:ln w="0"/>
                <a:gradFill flip="none">
                  <a:gsLst>
                    <a:gs pos="0">
                      <a:srgbClr val="F0AD00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0AD00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0AD00">
                        <a:shade val="65000"/>
                        <a:satMod val="130000"/>
                      </a:srgbClr>
                    </a:gs>
                    <a:gs pos="92000">
                      <a:srgbClr val="F0AD00">
                        <a:shade val="50000"/>
                        <a:satMod val="120000"/>
                      </a:srgbClr>
                    </a:gs>
                    <a:gs pos="100000">
                      <a:srgbClr val="F0AD00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ＭＳ Ｐゴシック" pitchFamily="-107" charset="-128"/>
                <a:cs typeface="Arial" charset="0"/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442484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381000"/>
            <a:ext cx="9144000" cy="1399032"/>
          </a:xfrm>
        </p:spPr>
        <p:txBody>
          <a:bodyPr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8000" cap="small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Change Team</a:t>
            </a:r>
            <a:endParaRPr lang="en-US" sz="8000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Doug Brey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Crisis Intervention Supervisor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US" sz="16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Melissa Hoodie &amp; Jim Travis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CCS/CSP Supervisors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US" sz="16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Sheehan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CBRF Coordinator 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None/>
              <a:defRPr/>
            </a:pPr>
            <a:r>
              <a:rPr lang="en-US" dirty="0" smtClean="0"/>
              <a:t>	at Summit House and Toward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8873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67494"/>
            <a:ext cx="91440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8000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The Numbers</a:t>
            </a:r>
            <a:endParaRPr lang="en-US" sz="8000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343400" cy="1219200"/>
          </a:xfrm>
        </p:spPr>
        <p:txBody>
          <a:bodyPr>
            <a:normAutofit fontScale="2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200" b="1" dirty="0" smtClean="0"/>
              <a:t>Average for 2010-2013* is .08%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6400" dirty="0" smtClean="0"/>
              <a:t>*2013 (thru 6/30/13) is .09%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6400" dirty="0" smtClean="0"/>
              <a:t>Extrapolation based on 2013 data is 18 %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200" dirty="0" smtClean="0"/>
              <a:t/>
            </a:r>
            <a:br>
              <a:rPr lang="en-US" sz="4200" dirty="0" smtClean="0"/>
            </a:br>
            <a:endParaRPr lang="en-US" sz="42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80900" name="Chart 3"/>
          <p:cNvGraphicFramePr>
            <a:graphicFrameLocks/>
          </p:cNvGraphicFramePr>
          <p:nvPr/>
        </p:nvGraphicFramePr>
        <p:xfrm>
          <a:off x="254000" y="1778000"/>
          <a:ext cx="8788400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8785097" imgH="4901609" progId="Excel.Chart.8">
                  <p:embed/>
                </p:oleObj>
              </mc:Choice>
              <mc:Fallback>
                <p:oleObj r:id="rId4" imgW="8785097" imgH="490160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778000"/>
                        <a:ext cx="8788400" cy="490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83862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AIM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000" cap="all" dirty="0" smtClean="0"/>
              <a:t>Eliminate 30-Day Re-Admissions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aim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dirty="0" smtClean="0"/>
              <a:t>	</a:t>
            </a:r>
            <a:r>
              <a:rPr lang="en-US" sz="2000" dirty="0" smtClean="0"/>
              <a:t>decrease re-admission rate to 1% or less</a:t>
            </a:r>
            <a:endParaRPr lang="en-US" sz="2000" dirty="0"/>
          </a:p>
          <a:p>
            <a:pPr marL="822960" lvl="1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67494"/>
            <a:ext cx="91440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8000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The Purpose</a:t>
            </a:r>
            <a:endParaRPr lang="en-US" sz="8000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9" name="Picture 6" descr="http://nataliabejan.files.wordpress.com/2011/02/standard_targeting_400_14fa7hi1.jpg"/>
          <p:cNvPicPr>
            <a:picLocks noChangeAspect="1" noChangeArrowheads="1"/>
          </p:cNvPicPr>
          <p:nvPr/>
        </p:nvPicPr>
        <p:blipFill>
          <a:blip r:embed="rId2" cstate="print"/>
          <a:srcRect l="11646" r="11010"/>
          <a:stretch>
            <a:fillRect/>
          </a:stretch>
        </p:blipFill>
        <p:spPr bwMode="auto">
          <a:xfrm>
            <a:off x="6096000" y="3429000"/>
            <a:ext cx="2593181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700183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67494"/>
            <a:ext cx="91440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8000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The Change </a:t>
            </a:r>
            <a:endParaRPr lang="en-US" sz="8000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Clients at risk for re-admission will be placed in a crisis bed upon d/c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000" smtClean="0"/>
          </a:p>
          <a:p>
            <a:pPr eaLnBrk="1" hangingPunct="1"/>
            <a:r>
              <a:rPr lang="en-US" altLang="en-US" sz="2000" smtClean="0"/>
              <a:t>Clients will be seen by a psychiatrist within 24 hours of acute sx increase 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000" smtClean="0"/>
          </a:p>
          <a:p>
            <a:pPr eaLnBrk="1" hangingPunct="1"/>
            <a:r>
              <a:rPr lang="en-US" altLang="en-US" sz="2000" smtClean="0"/>
              <a:t>Case management staff will see their clients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000" smtClean="0"/>
              <a:t>	at least 2 times/week when clients are in  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000" smtClean="0"/>
              <a:t>	crisis bed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000" smtClean="0"/>
          </a:p>
          <a:p>
            <a:pPr eaLnBrk="1" hangingPunct="1"/>
            <a:r>
              <a:rPr lang="en-US" altLang="en-US" sz="2000" smtClean="0"/>
              <a:t>Crisis Center Director will attend CCS/CSP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000" smtClean="0"/>
              <a:t>	morning meetings  as needed    </a:t>
            </a:r>
          </a:p>
        </p:txBody>
      </p:sp>
      <p:pic>
        <p:nvPicPr>
          <p:cNvPr id="5" name="Picture 2" descr="http://www.lifecoachingforchristianwomen.com/wp-content/uploads/2011/07/minds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486150"/>
            <a:ext cx="2464553" cy="24574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304515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67494"/>
            <a:ext cx="91440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8000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The Results</a:t>
            </a:r>
            <a:endParaRPr lang="en-US" sz="8000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Not great, but improved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000" smtClean="0"/>
          </a:p>
          <a:p>
            <a:pPr eaLnBrk="1" hangingPunct="1"/>
            <a:r>
              <a:rPr lang="en-US" altLang="en-US" sz="2000" smtClean="0"/>
              <a:t>Two clients have been seen on emergency basis  (JS, DR)  after some serious lobbying with the psychiatrist.  Neither re-admitted.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CCS/CSP staff assisting w/1:1 staffing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000" smtClean="0"/>
              <a:t>	at crisis center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000" smtClean="0"/>
          </a:p>
          <a:p>
            <a:pPr eaLnBrk="1" hangingPunct="1"/>
            <a:r>
              <a:rPr lang="en-US" altLang="en-US" sz="2000" smtClean="0"/>
              <a:t>Development of protocol for clients to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000" smtClean="0"/>
              <a:t>	get emergency med review on outpatient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000" smtClean="0"/>
              <a:t>	basis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6" name="Picture 6" descr="http://www.fm-institute.co.za/images/Stick_Figure_on_Fi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52800"/>
            <a:ext cx="3810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078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67494"/>
            <a:ext cx="91440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8000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The Next Steps</a:t>
            </a:r>
            <a:endParaRPr lang="en-US" sz="8000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Develop and disseminate protocol of treatment expectations for case managers by December 1</a:t>
            </a:r>
            <a:r>
              <a:rPr lang="en-US" altLang="en-US" sz="2000" baseline="30000" smtClean="0"/>
              <a:t>st</a:t>
            </a:r>
            <a:r>
              <a:rPr lang="en-US" altLang="en-US" sz="2000" smtClean="0"/>
              <a:t> 2013 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000" smtClean="0"/>
          </a:p>
          <a:p>
            <a:pPr eaLnBrk="1" hangingPunct="1"/>
            <a:r>
              <a:rPr lang="en-US" altLang="en-US" sz="2000" smtClean="0"/>
              <a:t>Brain storm ways to get prescribers on-board with paradigm shift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Track discharges &amp; do follow-ups with clients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000" smtClean="0"/>
              <a:t>	who are returning home after </a:t>
            </a:r>
            <a:r>
              <a:rPr lang="en-US" altLang="en-US" sz="2000" u="sng" smtClean="0"/>
              <a:t>any</a:t>
            </a:r>
            <a:r>
              <a:rPr lang="en-US" altLang="en-US" sz="2000" smtClean="0"/>
              <a:t> inpatient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000" smtClean="0"/>
              <a:t>	treatment who have a history of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000" smtClean="0"/>
              <a:t>	re-admission</a:t>
            </a:r>
          </a:p>
        </p:txBody>
      </p:sp>
      <p:pic>
        <p:nvPicPr>
          <p:cNvPr id="5" name="Picture 2" descr="http://brandwithin.com/wp-content/uploads/2009/05/steps.jpg"/>
          <p:cNvPicPr>
            <a:picLocks noChangeAspect="1" noChangeArrowheads="1"/>
          </p:cNvPicPr>
          <p:nvPr/>
        </p:nvPicPr>
        <p:blipFill>
          <a:blip r:embed="rId2" cstate="print"/>
          <a:srcRect l="-1812" t="-2417" r="38375" b="22667"/>
          <a:stretch>
            <a:fillRect/>
          </a:stretch>
        </p:blipFill>
        <p:spPr bwMode="auto">
          <a:xfrm>
            <a:off x="6172200" y="3505200"/>
            <a:ext cx="25146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647012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168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Apex</vt:lpstr>
      <vt:lpstr>Verve</vt:lpstr>
      <vt:lpstr>Microsoft Excel Chart</vt:lpstr>
      <vt:lpstr> Reduce Re-Admission Rates </vt:lpstr>
      <vt:lpstr>The Change Team</vt:lpstr>
      <vt:lpstr>The Numbers</vt:lpstr>
      <vt:lpstr>The Purpose</vt:lpstr>
      <vt:lpstr>The Change </vt:lpstr>
      <vt:lpstr>The Results</vt:lpstr>
      <vt:lpstr>The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hmkahle</dc:creator>
  <cp:lastModifiedBy>hmkahle</cp:lastModifiedBy>
  <cp:revision>11</cp:revision>
  <dcterms:created xsi:type="dcterms:W3CDTF">2013-12-19T16:10:00Z</dcterms:created>
  <dcterms:modified xsi:type="dcterms:W3CDTF">2013-12-19T16:13:37Z</dcterms:modified>
</cp:coreProperties>
</file>