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FA434-D87E-47FB-A4F8-9B30DFE2378E}" type="datetimeFigureOut">
              <a:rPr lang="en-US" smtClean="0"/>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7FBDC-2A58-4D50-91F6-FE3C59810B35}" type="slidenum">
              <a:rPr lang="en-US" smtClean="0"/>
              <a:t>‹#›</a:t>
            </a:fld>
            <a:endParaRPr lang="en-US"/>
          </a:p>
        </p:txBody>
      </p:sp>
    </p:spTree>
    <p:extLst>
      <p:ext uri="{BB962C8B-B14F-4D97-AF65-F5344CB8AC3E}">
        <p14:creationId xmlns:p14="http://schemas.microsoft.com/office/powerpoint/2010/main" val="78458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7326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97042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12660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one of project really began</a:t>
            </a:r>
            <a:r>
              <a:rPr lang="en-US" baseline="0" dirty="0" smtClean="0"/>
              <a:t> in</a:t>
            </a:r>
            <a:endParaRPr lang="en-US" dirty="0" smtClean="0"/>
          </a:p>
          <a:p>
            <a:r>
              <a:rPr lang="en-US" dirty="0" smtClean="0"/>
              <a:t>October 2011: Implemented Readmission Analysis on all patients discharged and readmitted within 30 days.</a:t>
            </a:r>
          </a:p>
          <a:p>
            <a:r>
              <a:rPr lang="en-US" dirty="0" smtClean="0"/>
              <a:t>Data analysis initiated to look at who was being admitted and why.</a:t>
            </a:r>
          </a:p>
          <a:p>
            <a:endParaRPr lang="en-US" dirty="0" smtClean="0"/>
          </a:p>
          <a:p>
            <a:r>
              <a:rPr lang="en-US" dirty="0" smtClean="0"/>
              <a:t>For patients who have been readmitted within 30 days of discharge, an Individualized Crisis plan created in collaboration with patient and county. This is a very concise, easy to use format that assists the patient to identify triggers and more positive responses to crises. It also identifies who to call for help to avoid </a:t>
            </a:r>
            <a:r>
              <a:rPr lang="en-US" dirty="0" err="1" smtClean="0"/>
              <a:t>rehospitalization</a:t>
            </a:r>
            <a:r>
              <a:rPr lang="en-US" dirty="0" smtClean="0"/>
              <a:t>.</a:t>
            </a:r>
          </a:p>
          <a:p>
            <a:endParaRPr lang="en-US" dirty="0" smtClean="0"/>
          </a:p>
          <a:p>
            <a:endParaRPr lang="en-US" dirty="0" smtClean="0"/>
          </a:p>
          <a:p>
            <a:r>
              <a:rPr lang="en-US" dirty="0" smtClean="0"/>
              <a:t>We wanted to know: Was there anything within our control that WMHI could do to decrease readmission rates?</a:t>
            </a:r>
          </a:p>
          <a:p>
            <a:endParaRPr lang="en-US" dirty="0" smtClean="0"/>
          </a:p>
          <a:p>
            <a:r>
              <a:rPr lang="en-US" dirty="0" smtClean="0"/>
              <a:t>In an</a:t>
            </a:r>
            <a:r>
              <a:rPr lang="en-US" baseline="0" dirty="0" smtClean="0"/>
              <a:t> attempt to analyze our data, we discovered issues with our data collection tool. Data was not able to be sorted in an easy manner, and work was being duplicated. A new data collection tool was developed  to </a:t>
            </a:r>
            <a:r>
              <a:rPr lang="en-US" dirty="0"/>
              <a:t>include new features</a:t>
            </a:r>
          </a:p>
          <a:p>
            <a:endParaRPr lang="en-US" dirty="0"/>
          </a:p>
          <a:p>
            <a:r>
              <a:rPr lang="en-US" dirty="0"/>
              <a:t>These new additions have decreased data entry error, allows for uniform categorization, and decreases entry time.</a:t>
            </a:r>
          </a:p>
          <a:p>
            <a:endParaRPr lang="en-US" dirty="0"/>
          </a:p>
          <a:p>
            <a:r>
              <a:rPr lang="en-US" dirty="0"/>
              <a:t>Once we were able to analyze our data two items stuck out.</a:t>
            </a:r>
          </a:p>
          <a:p>
            <a:r>
              <a:rPr lang="en-US" dirty="0"/>
              <a:t>Pre-Crisis Plan Readmission Rate (Jan 2012-Aug 2012)= 8.56%</a:t>
            </a:r>
          </a:p>
          <a:p>
            <a:r>
              <a:rPr lang="en-US" dirty="0"/>
              <a:t>Post Crisis Plan Readmission Rate (Sept 2012-April 2013)= 5.19%</a:t>
            </a:r>
          </a:p>
          <a:p>
            <a:pPr marL="228566" indent="-228566">
              <a:buAutoNum type="arabicParenR"/>
            </a:pPr>
            <a:r>
              <a:rPr lang="en-US" dirty="0"/>
              <a:t>That’s a 40% decrease in our readmission rate</a:t>
            </a:r>
          </a:p>
          <a:p>
            <a:pPr marL="228566" indent="-228566">
              <a:buAutoNum type="arabicParenR"/>
            </a:pPr>
            <a:r>
              <a:rPr lang="en-US" dirty="0"/>
              <a:t>We discovered there were 7 patients who had 3 or more readmissions which accounts for 22% of all readmission. </a:t>
            </a:r>
          </a:p>
          <a:p>
            <a:pPr marL="228566" indent="-228566">
              <a:buAutoNum type="arabicParenR"/>
            </a:pPr>
            <a:endParaRPr lang="en-US" dirty="0"/>
          </a:p>
          <a:p>
            <a:r>
              <a:rPr lang="en-US" dirty="0"/>
              <a:t>It seems that most patients if they are admitted/discharged then readmitted again, seem to “get it”. “I really do have to take my medication”, or “I need to find another option to avoid being rehospitalized”.  </a:t>
            </a:r>
          </a:p>
          <a:p>
            <a:endParaRPr lang="en-US" dirty="0"/>
          </a:p>
          <a:p>
            <a:r>
              <a:rPr lang="en-US" dirty="0"/>
              <a:t>In addition what often happens is the patient is new to the county and they will start with least restrictive such as a settlement agreement but will often find out that an actual commitment with an order for medication is necessary for long term success. </a:t>
            </a:r>
          </a:p>
          <a:p>
            <a:pPr marL="228566" indent="-228566">
              <a:buAutoNum type="arabicParenR"/>
            </a:pPr>
            <a:endParaRPr lang="en-US" dirty="0"/>
          </a:p>
          <a:p>
            <a:r>
              <a:rPr lang="en-US" dirty="0"/>
              <a:t>We thought we could try to make an impact on the patients with multiple readmissions, as these patients seem to need more. </a:t>
            </a:r>
          </a:p>
          <a:p>
            <a:endParaRPr lang="en-US" dirty="0"/>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175803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decided to focus on the patients with 3 or more readmissions in an effort to determine if there are trends or similarities that would lead to identifying effective treatment or aftercare resources that would support the individual in the community. </a:t>
            </a:r>
          </a:p>
          <a:p>
            <a:r>
              <a:rPr lang="en-US" dirty="0"/>
              <a:t>-The crisis plan will be reviewed with the patient to determine which interventions were helpful and to make appropriate revisions as necessary. We will help the patients identify a pattern of what issues/situations/actions lead to readmission to WMHI and help identify an alternative result. We will try to identify the barriers to avoiding the hospitalization and identify if additional supports are needed to remain in the community.</a:t>
            </a:r>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11280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hope to be able to make an impact on our readmission rate,</a:t>
            </a:r>
            <a:r>
              <a:rPr lang="en-US" baseline="0" dirty="0" smtClean="0"/>
              <a:t> but more importantly, we hope to make an impact on patients’ lives. We hope to be able to identify what supports are essential to maintaining individuals in the community and to assist in coordinating those resources prior to discharge. Continuing to go back and forth from the community to the hospital is not only costly, it is disruptive to peoples’ lives and not effective in developing recovery skills..</a:t>
            </a:r>
            <a:endParaRPr lang="en-US" dirty="0"/>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903740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really feel that we have a lot of next steps that we can still take. </a:t>
            </a:r>
          </a:p>
          <a:p>
            <a:endParaRPr lang="en-US" dirty="0" smtClean="0"/>
          </a:p>
          <a:p>
            <a:r>
              <a:rPr lang="en-US" dirty="0" smtClean="0"/>
              <a:t>We would like to dig further into the data, now that it is more useable, to look at trends and commonalities. For example: Are the majority of readmissions following dismissing the detention prior to probable cause? Do the majority of the readmissions have a certain diagnosis? How does alcohol or substance use play a part? Does the length of stay in the hospital make a difference.  Is there a common element missing in the discharge plan?</a:t>
            </a:r>
          </a:p>
          <a:p>
            <a:endParaRPr lang="en-US" dirty="0" smtClean="0"/>
          </a:p>
          <a:p>
            <a:r>
              <a:rPr lang="en-US" dirty="0" smtClean="0"/>
              <a:t>We hope by digging deeper we can have some answers that will lead to changing how we do business and to making an impact on our patients lives. Because, although we really care for our patients, we do not want them to visit us so frequently. </a:t>
            </a:r>
          </a:p>
          <a:p>
            <a:endParaRPr lang="en-US" dirty="0" smtClean="0"/>
          </a:p>
          <a:p>
            <a:endParaRPr lang="en-US" dirty="0" smtClean="0"/>
          </a:p>
          <a:p>
            <a:r>
              <a:rPr lang="en-US" dirty="0" smtClean="0"/>
              <a:t>We also hope</a:t>
            </a:r>
            <a:r>
              <a:rPr lang="en-US" dirty="0"/>
              <a:t>, as we identify these individuals who meet the criteria for multiple admissions &amp; readmissions that we will be able to partner with individual counties to </a:t>
            </a:r>
            <a:r>
              <a:rPr lang="en-US" dirty="0" smtClean="0"/>
              <a:t>share our data</a:t>
            </a:r>
            <a:r>
              <a:rPr lang="en-US" baseline="0" dirty="0" smtClean="0"/>
              <a:t> trends and to </a:t>
            </a:r>
            <a:r>
              <a:rPr lang="en-US" dirty="0" smtClean="0"/>
              <a:t>identify </a:t>
            </a:r>
            <a:r>
              <a:rPr lang="en-US" dirty="0"/>
              <a:t>methods that can be utilized to maintain these folks in the community. </a:t>
            </a:r>
            <a:r>
              <a:rPr lang="en-US" dirty="0" smtClean="0"/>
              <a:t>As we meet with </a:t>
            </a:r>
            <a:r>
              <a:rPr lang="en-US" dirty="0"/>
              <a:t>the patient’s county supports and family supports </a:t>
            </a:r>
            <a:r>
              <a:rPr lang="en-US" dirty="0" smtClean="0"/>
              <a:t>for discharge planning, we need to really </a:t>
            </a:r>
            <a:r>
              <a:rPr lang="en-US" dirty="0"/>
              <a:t>try to identify what we all can do differently to meet this persons </a:t>
            </a:r>
            <a:r>
              <a:rPr lang="en-US" dirty="0" smtClean="0"/>
              <a:t>needs and to break the cycle </a:t>
            </a:r>
            <a:r>
              <a:rPr lang="en-US" smtClean="0"/>
              <a:t>of re-hospitalization</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8252830C-7745-40EE-97AF-F6ABA8F76994}" type="slidenum">
              <a:rPr lang="en-US">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1337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55181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649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15674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281454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120037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89860416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75321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37848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55098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728383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046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030992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853341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754647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4E5026-94EC-4AC1-A6D5-2E38548D56E3}"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48D7A13E-7D8E-4314-A259-AD0ECF0FC360}"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80939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50392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315552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44331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05925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22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93490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12/19/2013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6898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B74A32-52E4-4729-8365-BCD455BBB56A}" type="datetimeFigureOut">
              <a:rPr lang="en-US" smtClean="0">
                <a:solidFill>
                  <a:prstClr val="white">
                    <a:shade val="50000"/>
                  </a:prstClr>
                </a:solidFill>
                <a:ea typeface="ＭＳ Ｐゴシック" pitchFamily="-107" charset="-128"/>
              </a:rPr>
              <a:pPr/>
              <a:t>12/19/2013</a:t>
            </a:fld>
            <a:endParaRPr lang="en-US" dirty="0">
              <a:solidFill>
                <a:prstClr val="white">
                  <a:shade val="50000"/>
                </a:prstClr>
              </a:solidFill>
              <a:ea typeface="ＭＳ Ｐゴシック" pitchFamily="-107" charset="-128"/>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a typeface="ＭＳ Ｐゴシック" pitchFamily="-107" charset="-128"/>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4A39DA-AAE9-4238-95EA-B7CF1E7E7CD4}" type="slidenum">
              <a:rPr lang="en-US" smtClean="0">
                <a:solidFill>
                  <a:prstClr val="white">
                    <a:shade val="50000"/>
                  </a:prstClr>
                </a:solidFill>
                <a:ea typeface="ＭＳ Ｐゴシック" pitchFamily="-107" charset="-128"/>
              </a:rPr>
              <a:pPr/>
              <a:t>‹#›</a:t>
            </a:fld>
            <a:endParaRPr lang="en-US" dirty="0">
              <a:solidFill>
                <a:prstClr val="white">
                  <a:shade val="50000"/>
                </a:prstClr>
              </a:solidFill>
              <a:ea typeface="ＭＳ Ｐゴシック" pitchFamily="-107" charset="-128"/>
            </a:endParaRPr>
          </a:p>
        </p:txBody>
      </p:sp>
    </p:spTree>
    <p:extLst>
      <p:ext uri="{BB962C8B-B14F-4D97-AF65-F5344CB8AC3E}">
        <p14:creationId xmlns:p14="http://schemas.microsoft.com/office/powerpoint/2010/main" val="2671118829"/>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C4E5026-94EC-4AC1-A6D5-2E38548D56E3}" type="datetimeFigureOut">
              <a:rPr lang="en-US" smtClean="0">
                <a:solidFill>
                  <a:prstClr val="white">
                    <a:shade val="50000"/>
                  </a:prstClr>
                </a:solidFill>
                <a:ea typeface="ＭＳ Ｐゴシック" pitchFamily="-107" charset="-128"/>
                <a:cs typeface="Arial" charset="0"/>
              </a:rPr>
              <a:pPr/>
              <a:t>12/19/2013</a:t>
            </a:fld>
            <a:endParaRPr lang="en-US" dirty="0">
              <a:solidFill>
                <a:prstClr val="white">
                  <a:shade val="50000"/>
                </a:prstClr>
              </a:solidFill>
              <a:ea typeface="ＭＳ Ｐゴシック" pitchFamily="-107" charset="-128"/>
              <a:cs typeface="Arial" charset="0"/>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a typeface="ＭＳ Ｐゴシック" pitchFamily="-107" charset="-128"/>
              <a:cs typeface="Arial" charset="0"/>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8D7A13E-7D8E-4314-A259-AD0ECF0FC360}" type="slidenum">
              <a:rPr lang="en-US" smtClean="0">
                <a:solidFill>
                  <a:prstClr val="white">
                    <a:shade val="50000"/>
                  </a:prstClr>
                </a:solidFill>
                <a:ea typeface="ＭＳ Ｐゴシック" pitchFamily="-107" charset="-128"/>
                <a:cs typeface="Arial" charset="0"/>
              </a:rPr>
              <a:pPr/>
              <a:t>‹#›</a:t>
            </a:fld>
            <a:endParaRPr lang="en-US" dirty="0">
              <a:solidFill>
                <a:prstClr val="white">
                  <a:shade val="50000"/>
                </a:prstClr>
              </a:solidFill>
              <a:ea typeface="ＭＳ Ｐゴシック" pitchFamily="-107" charset="-128"/>
              <a:cs typeface="Arial" charset="0"/>
            </a:endParaRPr>
          </a:p>
        </p:txBody>
      </p:sp>
    </p:spTree>
    <p:extLst>
      <p:ext uri="{BB962C8B-B14F-4D97-AF65-F5344CB8AC3E}">
        <p14:creationId xmlns:p14="http://schemas.microsoft.com/office/powerpoint/2010/main" val="238990440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http://www.niatx.net/Home/Home.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BkQ8flUJPutQ2M&amp;tbnid=JNEg0TzACYYwRM:&amp;ved=0CAUQjRw&amp;url=http://kenoshapolice.com/default.aspx?id=7&amp;ei=vytPUq7mIsTmqAH5lIH4AQ&amp;bvm=bv.53537100,d.aWM&amp;psig=AFQjCNHHrUxY8Xje335j-pLDmv4V726Beg&amp;ust=1381006580450821"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524000"/>
            <a:ext cx="8340970" cy="3048000"/>
          </a:xfrm>
        </p:spPr>
        <p:txBody>
          <a:bodyPr>
            <a:normAutofit fontScale="90000"/>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900" dirty="0" smtClean="0"/>
              <a:t/>
            </a:r>
            <a:br>
              <a:rPr lang="en-US" sz="4900" dirty="0" smtClean="0"/>
            </a:br>
            <a:r>
              <a:rPr lang="en-US" sz="4900" dirty="0" smtClean="0">
                <a:solidFill>
                  <a:srgbClr val="FFCC00"/>
                </a:solidFill>
              </a:rPr>
              <a:t>Winnebago </a:t>
            </a:r>
            <a:r>
              <a:rPr lang="en-US" sz="4900" dirty="0">
                <a:solidFill>
                  <a:srgbClr val="FFCC00"/>
                </a:solidFill>
              </a:rPr>
              <a:t>Mental Health Institute Readmission Rate Project</a:t>
            </a:r>
          </a:p>
        </p:txBody>
      </p:sp>
      <p:sp>
        <p:nvSpPr>
          <p:cNvPr id="3" name="Subtitle 2"/>
          <p:cNvSpPr>
            <a:spLocks noGrp="1"/>
          </p:cNvSpPr>
          <p:nvPr>
            <p:ph type="subTitle" idx="1"/>
          </p:nvPr>
        </p:nvSpPr>
        <p:spPr>
          <a:xfrm>
            <a:off x="1371600" y="4953000"/>
            <a:ext cx="6400800" cy="131298"/>
          </a:xfrm>
        </p:spPr>
        <p:txBody>
          <a:bodyPr>
            <a:normAutofit fontScale="25000" lnSpcReduction="20000"/>
          </a:bodyPr>
          <a:lstStyle/>
          <a:p>
            <a:endParaRPr lang="en-US" dirty="0"/>
          </a:p>
        </p:txBody>
      </p:sp>
      <p:pic>
        <p:nvPicPr>
          <p:cNvPr id="8" name="Picture 2" descr="WMHI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21336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IATx">
            <a:hlinkClick r:id="rId4" tooltip="NIATx Hom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5741670"/>
            <a:ext cx="200025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94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solidFill>
                  <a:srgbClr val="FFCC00"/>
                </a:solidFill>
              </a:rPr>
              <a:t>Project Work Group</a:t>
            </a:r>
            <a:endParaRPr lang="en-US" sz="4400" dirty="0">
              <a:solidFill>
                <a:srgbClr val="FFCC00"/>
              </a:solidFill>
            </a:endParaRPr>
          </a:p>
        </p:txBody>
      </p:sp>
      <p:sp>
        <p:nvSpPr>
          <p:cNvPr id="5" name="Text Placeholder 4"/>
          <p:cNvSpPr>
            <a:spLocks noGrp="1"/>
          </p:cNvSpPr>
          <p:nvPr>
            <p:ph type="body" idx="1"/>
          </p:nvPr>
        </p:nvSpPr>
        <p:spPr/>
        <p:txBody>
          <a:bodyPr/>
          <a:lstStyle/>
          <a:p>
            <a:r>
              <a:rPr lang="en-US" dirty="0" smtClean="0">
                <a:solidFill>
                  <a:srgbClr val="FFCC00"/>
                </a:solidFill>
              </a:rPr>
              <a:t>Change Leaders</a:t>
            </a:r>
            <a:endParaRPr lang="en-US" dirty="0">
              <a:solidFill>
                <a:srgbClr val="FFCC00"/>
              </a:solidFill>
            </a:endParaRPr>
          </a:p>
        </p:txBody>
      </p:sp>
      <p:sp>
        <p:nvSpPr>
          <p:cNvPr id="7" name="Text Placeholder 6"/>
          <p:cNvSpPr>
            <a:spLocks noGrp="1"/>
          </p:cNvSpPr>
          <p:nvPr>
            <p:ph type="body" sz="half" idx="3"/>
          </p:nvPr>
        </p:nvSpPr>
        <p:spPr/>
        <p:txBody>
          <a:bodyPr/>
          <a:lstStyle/>
          <a:p>
            <a:r>
              <a:rPr lang="en-US" dirty="0" smtClean="0">
                <a:solidFill>
                  <a:srgbClr val="FFCC00"/>
                </a:solidFill>
              </a:rPr>
              <a:t>Team Members</a:t>
            </a:r>
            <a:endParaRPr lang="en-US" dirty="0">
              <a:solidFill>
                <a:srgbClr val="FFCC00"/>
              </a:solidFill>
            </a:endParaRPr>
          </a:p>
        </p:txBody>
      </p:sp>
      <p:sp>
        <p:nvSpPr>
          <p:cNvPr id="6" name="Content Placeholder 5"/>
          <p:cNvSpPr>
            <a:spLocks noGrp="1"/>
          </p:cNvSpPr>
          <p:nvPr>
            <p:ph sz="quarter" idx="2"/>
          </p:nvPr>
        </p:nvSpPr>
        <p:spPr>
          <a:xfrm>
            <a:off x="457200" y="2286000"/>
            <a:ext cx="4040188" cy="3763963"/>
          </a:xfrm>
        </p:spPr>
        <p:txBody>
          <a:bodyPr>
            <a:normAutofit/>
          </a:bodyPr>
          <a:lstStyle/>
          <a:p>
            <a:r>
              <a:rPr lang="en-US" dirty="0" smtClean="0"/>
              <a:t>Carol Thomas, LCSW</a:t>
            </a:r>
          </a:p>
          <a:p>
            <a:r>
              <a:rPr lang="en-US" dirty="0" smtClean="0"/>
              <a:t>Jamie Van </a:t>
            </a:r>
            <a:r>
              <a:rPr lang="en-US" dirty="0" err="1" smtClean="0"/>
              <a:t>Dyck</a:t>
            </a:r>
            <a:r>
              <a:rPr lang="en-US" dirty="0" smtClean="0"/>
              <a:t>, MS</a:t>
            </a:r>
          </a:p>
          <a:p>
            <a:endParaRPr lang="en-US" dirty="0"/>
          </a:p>
          <a:p>
            <a:endParaRPr lang="en-US" dirty="0" smtClean="0"/>
          </a:p>
          <a:p>
            <a:pPr marL="137160" indent="0">
              <a:buNone/>
            </a:pPr>
            <a:r>
              <a:rPr lang="en-US" dirty="0">
                <a:solidFill>
                  <a:srgbClr val="FFCC00"/>
                </a:solidFill>
              </a:rPr>
              <a:t>EXECUTIVE </a:t>
            </a:r>
            <a:r>
              <a:rPr lang="en-US" dirty="0" smtClean="0">
                <a:solidFill>
                  <a:srgbClr val="FFCC00"/>
                </a:solidFill>
              </a:rPr>
              <a:t>SPONSOR</a:t>
            </a:r>
            <a:endParaRPr lang="en-US" dirty="0" smtClean="0"/>
          </a:p>
          <a:p>
            <a:r>
              <a:rPr lang="en-US" dirty="0"/>
              <a:t>Tom Speech </a:t>
            </a:r>
            <a:r>
              <a:rPr lang="en-US" dirty="0" err="1" smtClean="0"/>
              <a:t>Ph.D</a:t>
            </a:r>
            <a:r>
              <a:rPr lang="en-US" dirty="0" smtClean="0"/>
              <a:t>, WMHI Director</a:t>
            </a:r>
          </a:p>
          <a:p>
            <a:pPr marL="137160" indent="0">
              <a:buNone/>
            </a:pPr>
            <a:endParaRPr lang="en-US" dirty="0"/>
          </a:p>
          <a:p>
            <a:endParaRPr lang="en-US" dirty="0" smtClean="0"/>
          </a:p>
          <a:p>
            <a:pPr marL="137160" indent="0">
              <a:buNone/>
            </a:pPr>
            <a:endParaRPr lang="en-US" dirty="0"/>
          </a:p>
        </p:txBody>
      </p:sp>
      <p:sp>
        <p:nvSpPr>
          <p:cNvPr id="8" name="Content Placeholder 7"/>
          <p:cNvSpPr>
            <a:spLocks noGrp="1"/>
          </p:cNvSpPr>
          <p:nvPr>
            <p:ph sz="quarter" idx="4"/>
          </p:nvPr>
        </p:nvSpPr>
        <p:spPr>
          <a:xfrm>
            <a:off x="4572000" y="2362200"/>
            <a:ext cx="4041775" cy="3763963"/>
          </a:xfrm>
        </p:spPr>
        <p:txBody>
          <a:bodyPr>
            <a:normAutofit fontScale="77500" lnSpcReduction="20000"/>
          </a:bodyPr>
          <a:lstStyle/>
          <a:p>
            <a:r>
              <a:rPr lang="en-US" dirty="0"/>
              <a:t>Phil Sweet, </a:t>
            </a:r>
            <a:r>
              <a:rPr lang="en-US" dirty="0" smtClean="0"/>
              <a:t>MD, MPH</a:t>
            </a:r>
          </a:p>
          <a:p>
            <a:r>
              <a:rPr lang="en-US" dirty="0" smtClean="0"/>
              <a:t>Kim Lewis, LCSW</a:t>
            </a:r>
          </a:p>
          <a:p>
            <a:r>
              <a:rPr lang="en-US" dirty="0" smtClean="0"/>
              <a:t>Laura Felten, CAPSW</a:t>
            </a:r>
          </a:p>
          <a:p>
            <a:r>
              <a:rPr lang="en-US" dirty="0" smtClean="0"/>
              <a:t>Shanna </a:t>
            </a:r>
            <a:r>
              <a:rPr lang="en-US" dirty="0"/>
              <a:t>Her, </a:t>
            </a:r>
            <a:r>
              <a:rPr lang="en-US" dirty="0" smtClean="0"/>
              <a:t>CAPSW</a:t>
            </a:r>
          </a:p>
          <a:p>
            <a:r>
              <a:rPr lang="en-US" dirty="0" smtClean="0"/>
              <a:t>Jen </a:t>
            </a:r>
            <a:r>
              <a:rPr lang="en-US" dirty="0"/>
              <a:t>Johnson, </a:t>
            </a:r>
            <a:r>
              <a:rPr lang="en-US" dirty="0" smtClean="0"/>
              <a:t>RN-BC</a:t>
            </a:r>
          </a:p>
          <a:p>
            <a:r>
              <a:rPr lang="en-US" dirty="0" smtClean="0"/>
              <a:t>Miah </a:t>
            </a:r>
            <a:r>
              <a:rPr lang="en-US" dirty="0"/>
              <a:t>Olson, </a:t>
            </a:r>
            <a:r>
              <a:rPr lang="en-US" dirty="0" smtClean="0"/>
              <a:t>SAC</a:t>
            </a:r>
          </a:p>
          <a:p>
            <a:r>
              <a:rPr lang="en-US" dirty="0" smtClean="0"/>
              <a:t>Tina Klemmer, Registrar</a:t>
            </a:r>
          </a:p>
          <a:p>
            <a:r>
              <a:rPr lang="en-US" dirty="0" smtClean="0"/>
              <a:t>Erin </a:t>
            </a:r>
            <a:r>
              <a:rPr lang="en-US" dirty="0"/>
              <a:t>Sarauer, </a:t>
            </a:r>
            <a:r>
              <a:rPr lang="en-US" dirty="0" smtClean="0"/>
              <a:t> MS, Civil </a:t>
            </a:r>
            <a:r>
              <a:rPr lang="en-US" dirty="0"/>
              <a:t>Services Director; </a:t>
            </a:r>
            <a:endParaRPr lang="en-US" dirty="0" smtClean="0"/>
          </a:p>
          <a:p>
            <a:r>
              <a:rPr lang="en-US" dirty="0" smtClean="0"/>
              <a:t>Bonnie </a:t>
            </a:r>
            <a:r>
              <a:rPr lang="en-US" dirty="0"/>
              <a:t>Purtell, </a:t>
            </a:r>
            <a:r>
              <a:rPr lang="en-US" dirty="0" smtClean="0"/>
              <a:t>RN, QM Director</a:t>
            </a:r>
          </a:p>
          <a:p>
            <a:r>
              <a:rPr lang="en-US" dirty="0" smtClean="0"/>
              <a:t>Chris Craggs,  LCSW, WMHI Deputy Director</a:t>
            </a:r>
            <a:endParaRPr lang="en-US" dirty="0"/>
          </a:p>
          <a:p>
            <a:endParaRPr lang="en-US" dirty="0"/>
          </a:p>
        </p:txBody>
      </p:sp>
    </p:spTree>
    <p:extLst>
      <p:ext uri="{BB962C8B-B14F-4D97-AF65-F5344CB8AC3E}">
        <p14:creationId xmlns:p14="http://schemas.microsoft.com/office/powerpoint/2010/main" val="3335320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FFCC00"/>
                </a:solidFill>
              </a:rPr>
              <a:t>PROJECT AIM</a:t>
            </a:r>
            <a:endParaRPr lang="en-US" sz="4400" dirty="0">
              <a:solidFill>
                <a:srgbClr val="FFCC00"/>
              </a:solidFill>
            </a:endParaRPr>
          </a:p>
        </p:txBody>
      </p:sp>
      <p:sp>
        <p:nvSpPr>
          <p:cNvPr id="3" name="Content Placeholder 2"/>
          <p:cNvSpPr>
            <a:spLocks noGrp="1"/>
          </p:cNvSpPr>
          <p:nvPr>
            <p:ph idx="1"/>
          </p:nvPr>
        </p:nvSpPr>
        <p:spPr/>
        <p:txBody>
          <a:bodyPr/>
          <a:lstStyle/>
          <a:p>
            <a:pPr marL="137160" indent="0">
              <a:buNone/>
            </a:pPr>
            <a:endParaRPr lang="en-US" dirty="0" smtClean="0"/>
          </a:p>
          <a:p>
            <a:pPr marL="137160" indent="0">
              <a:buNone/>
            </a:pPr>
            <a:r>
              <a:rPr lang="en-US" dirty="0" smtClean="0"/>
              <a:t>Reduce </a:t>
            </a:r>
            <a:r>
              <a:rPr lang="en-US" dirty="0"/>
              <a:t>the Readmission rate (defined as patients discharged and readmitted within 30 days) for Winnebago Mental Health </a:t>
            </a:r>
            <a:r>
              <a:rPr lang="en-US" dirty="0" smtClean="0"/>
              <a:t>Institute by 20%</a:t>
            </a:r>
            <a:endParaRPr lang="en-US" dirty="0"/>
          </a:p>
          <a:p>
            <a:pPr marL="137160" indent="0">
              <a:buNone/>
            </a:pPr>
            <a:endParaRPr lang="en-US" dirty="0"/>
          </a:p>
        </p:txBody>
      </p:sp>
      <p:pic>
        <p:nvPicPr>
          <p:cNvPr id="1030" name="Picture 6" descr="C:\Users\vandyjl\AppData\Local\Microsoft\Windows\Temporary Internet Files\Content.IE5\UD1EZIDS\MC9004419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104301"/>
            <a:ext cx="3352800" cy="2104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78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CC00"/>
                </a:solidFill>
              </a:rPr>
              <a:t>Process</a:t>
            </a:r>
            <a:endParaRPr lang="en-US" sz="5400" dirty="0">
              <a:solidFill>
                <a:srgbClr val="FFCC00"/>
              </a:solidFill>
            </a:endParaRPr>
          </a:p>
        </p:txBody>
      </p:sp>
      <p:sp>
        <p:nvSpPr>
          <p:cNvPr id="3" name="Content Placeholder 2"/>
          <p:cNvSpPr>
            <a:spLocks noGrp="1"/>
          </p:cNvSpPr>
          <p:nvPr>
            <p:ph idx="1"/>
          </p:nvPr>
        </p:nvSpPr>
        <p:spPr/>
        <p:txBody>
          <a:bodyPr/>
          <a:lstStyle/>
          <a:p>
            <a:pPr>
              <a:buFont typeface="Wingdings" pitchFamily="2" charset="2"/>
              <a:buChar char="v"/>
            </a:pPr>
            <a:endParaRPr lang="en-US" dirty="0" smtClean="0"/>
          </a:p>
          <a:p>
            <a:pPr>
              <a:buFont typeface="Wingdings" pitchFamily="2" charset="2"/>
              <a:buChar char="v"/>
            </a:pPr>
            <a:r>
              <a:rPr lang="en-US" dirty="0" smtClean="0"/>
              <a:t>Readmission Analysis and Crisis Plans</a:t>
            </a:r>
          </a:p>
          <a:p>
            <a:pPr>
              <a:buFont typeface="Wingdings" pitchFamily="2" charset="2"/>
              <a:buChar char="v"/>
            </a:pPr>
            <a:r>
              <a:rPr lang="en-US" dirty="0"/>
              <a:t>New Data Collection </a:t>
            </a:r>
            <a:r>
              <a:rPr lang="en-US" dirty="0" smtClean="0"/>
              <a:t>Tool</a:t>
            </a:r>
          </a:p>
          <a:p>
            <a:pPr>
              <a:buFont typeface="Wingdings" pitchFamily="2" charset="2"/>
              <a:buChar char="v"/>
            </a:pPr>
            <a:r>
              <a:rPr lang="en-US" dirty="0" smtClean="0"/>
              <a:t>Data Analysis</a:t>
            </a:r>
          </a:p>
          <a:p>
            <a:pPr>
              <a:buFont typeface="Wingdings" pitchFamily="2" charset="2"/>
              <a:buChar char="v"/>
            </a:pPr>
            <a:r>
              <a:rPr lang="en-US" dirty="0" smtClean="0"/>
              <a:t>Results</a:t>
            </a:r>
          </a:p>
          <a:p>
            <a:pPr lvl="1">
              <a:buFont typeface="Wingdings" pitchFamily="2" charset="2"/>
              <a:buChar char="v"/>
            </a:pPr>
            <a:r>
              <a:rPr lang="en-US" dirty="0" smtClean="0"/>
              <a:t>40% Decrease in Readmission Rates </a:t>
            </a:r>
          </a:p>
          <a:p>
            <a:pPr lvl="1">
              <a:buFont typeface="Wingdings" pitchFamily="2" charset="2"/>
              <a:buChar char="v"/>
            </a:pPr>
            <a:r>
              <a:rPr lang="en-US" dirty="0" smtClean="0"/>
              <a:t>Frequent Readmission   </a:t>
            </a:r>
          </a:p>
          <a:p>
            <a:pPr>
              <a:buFont typeface="Wingdings" pitchFamily="2" charset="2"/>
              <a:buChar char="v"/>
            </a:pPr>
            <a:endParaRPr lang="en-US" dirty="0"/>
          </a:p>
        </p:txBody>
      </p:sp>
      <p:pic>
        <p:nvPicPr>
          <p:cNvPr id="1029" name="Picture 5" descr="C:\Users\vandyjl\AppData\Local\Microsoft\Windows\Temporary Internet Files\Content.IE5\FKKGZFJS\MC9000787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3809999"/>
            <a:ext cx="240982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786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C00"/>
                </a:solidFill>
              </a:rPr>
              <a:t>New Focus</a:t>
            </a:r>
            <a:endParaRPr lang="en-US" dirty="0">
              <a:solidFill>
                <a:srgbClr val="FFCC00"/>
              </a:solidFill>
            </a:endParaRPr>
          </a:p>
        </p:txBody>
      </p:sp>
      <p:sp>
        <p:nvSpPr>
          <p:cNvPr id="3" name="Content Placeholder 2"/>
          <p:cNvSpPr>
            <a:spLocks noGrp="1"/>
          </p:cNvSpPr>
          <p:nvPr>
            <p:ph idx="1"/>
          </p:nvPr>
        </p:nvSpPr>
        <p:spPr/>
        <p:txBody>
          <a:bodyPr/>
          <a:lstStyle/>
          <a:p>
            <a:r>
              <a:rPr lang="en-US" dirty="0" smtClean="0"/>
              <a:t>Focus on patients with 3 or more readmissions</a:t>
            </a:r>
          </a:p>
          <a:p>
            <a:pPr lvl="1"/>
            <a:r>
              <a:rPr lang="en-US" dirty="0" smtClean="0"/>
              <a:t>Identified upon readmission</a:t>
            </a:r>
          </a:p>
          <a:p>
            <a:pPr lvl="1"/>
            <a:r>
              <a:rPr lang="en-US" dirty="0" smtClean="0"/>
              <a:t>Discuss crisis plan </a:t>
            </a:r>
          </a:p>
          <a:p>
            <a:pPr lvl="1"/>
            <a:r>
              <a:rPr lang="en-US" dirty="0" smtClean="0"/>
              <a:t>What were the benefits?</a:t>
            </a:r>
          </a:p>
          <a:p>
            <a:pPr lvl="1"/>
            <a:r>
              <a:rPr lang="en-US" dirty="0" smtClean="0"/>
              <a:t>What were the barriers?</a:t>
            </a:r>
            <a:endParaRPr lang="en-US" dirty="0"/>
          </a:p>
        </p:txBody>
      </p:sp>
      <p:pic>
        <p:nvPicPr>
          <p:cNvPr id="2052" name="Picture 4" descr="C:\Users\vandyjl\AppData\Local\Microsoft\Windows\Temporary Internet Files\Content.IE5\UD1EZIDS\MP90042212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4038600"/>
            <a:ext cx="3429000" cy="2258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112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CC00"/>
                </a:solidFill>
              </a:rPr>
              <a:t>Impact</a:t>
            </a:r>
            <a:endParaRPr lang="en-US" sz="6000" dirty="0">
              <a:solidFill>
                <a:srgbClr val="FFCC00"/>
              </a:solidFill>
            </a:endParaRPr>
          </a:p>
        </p:txBody>
      </p:sp>
      <p:sp>
        <p:nvSpPr>
          <p:cNvPr id="3" name="Content Placeholder 2"/>
          <p:cNvSpPr>
            <a:spLocks noGrp="1"/>
          </p:cNvSpPr>
          <p:nvPr>
            <p:ph idx="1"/>
          </p:nvPr>
        </p:nvSpPr>
        <p:spPr>
          <a:xfrm>
            <a:off x="533400" y="1865527"/>
            <a:ext cx="8229600" cy="4709160"/>
          </a:xfrm>
        </p:spPr>
        <p:txBody>
          <a:bodyPr/>
          <a:lstStyle/>
          <a:p>
            <a:r>
              <a:rPr lang="en-US" dirty="0" smtClean="0"/>
              <a:t>Continued decrease in readmission rate</a:t>
            </a:r>
          </a:p>
          <a:p>
            <a:r>
              <a:rPr lang="en-US" dirty="0" smtClean="0"/>
              <a:t>Better coordination of community resources</a:t>
            </a:r>
          </a:p>
          <a:p>
            <a:r>
              <a:rPr lang="en-US" dirty="0" smtClean="0"/>
              <a:t>Improved treatment and quality of life for the patient</a:t>
            </a:r>
            <a:endParaRPr lang="en-US" dirty="0"/>
          </a:p>
        </p:txBody>
      </p:sp>
      <p:sp>
        <p:nvSpPr>
          <p:cNvPr id="4" name="AutoShape 16" descr="data:image/jpeg;base64,/9j/4AAQSkZJRgABAQAAAQABAAD/2wCEAAkGBhQSEBQUEhQQFBQUFBQUFBQUEBAUFBUUFBQXFBQVFBQXHCYeFxkjGRQUHy8gIycpLCwsFR4xNTAqNSYrLCkBCQoKDgwOGg8PGCwfHCQsLC0sKSwsLCwpLCwsLCwsLCksLCwsLCwsLCwsLCwsLCwpLCwsLCwsLCksLCksLCwsNP/AABEIAMwA9wMBIgACEQEDEQH/xAAbAAACAwEBAQAAAAAAAAAAAAACAwEEBQYAB//EAD8QAAIBAgMEBwUFBgYDAAAAAAECAAMRBBIhBTFBUQYTImFxgZEyobHB8AdCUnLRFCMzYoKSFVOissLhQ9Lx/8QAGQEBAAMBAQAAAAAAAAAAAAAAAAEEBQID/8QAKBEAAwACAgIBAwQDAQAAAAAAAAECAxEEEiExURNBYRQiMoFScZFC/9oADAMBAAIRAxEAPwDmFEaoi1jVnRwMWNWKEckEjEjli1EcokgIRirPKIwCAQFlvAVsj9zaH5H65xCrDAnFwrnTO4txW0dFhDrNDJwmLsqrcWO8ToaK3Ex3Ono11W1tHN7awPGU8GNNZ1GKw+YETm6tLq3twlnj31rXyeHIjtG/gcFhBJCmFeaRmE5Yt6Yh55EAr9TB6uW8sWywCsVnzTbmM67FVGGqqci/lTS/mbnzn0DpHjuow1Rxo1sq/mbsj0vfynzfA0ZWz1paLfGjb2WsJQ4y4DBpJYTzmUvbNJeEJxNSdJ0S2XlQ1G3toPAb/f8ACc3hqBeoF5m0+j0cKEVVG5QB+st4J87KHKv7EdXAZZYMWwlsoFfLAdI9liyIBXNGej7T0EnJqIxYSiGFkAlRGoItRGpAHJHJFJHIJIGLGLAWNUQAhDAnlWMVIA3BVMrTrtmtmE5BVm9sXFTP5MarsXuPe56/Bt1qM5nagFRiiAs3E6ADzM39r4uyAL7TnKOcTh8FTpIXewAFzK69+C2vW2cszsjZaispsDfQqe+43ecbeUcdtWtiKxNJB1XshrnTnw7XgN00VokWB5aa3BG7SaGLL28Mo58HRdp9EgTxhWnrSwVAYNozLPBIBwv2hYy7UqI76jf7U/5zEwdLSFtvE9djKr8A2Rfyp2R8CfOWcNTsJnZq3RrceOsIkiIrvpLVQ6TLxtaeMnvT0je6F4TPWLncgv8A1HQfM+U7ZhMvorszqcOoYWd+2/cW3DyFh6zVczTxz1kxstdqbAMAiHaCZ6HkJeARHMIOWALyyYzLPQDkVjAJCrDUSCQlWMUQAYxBAGpHIItFlimsANVjkWQixyiSCVWMCyFEYBAPBY/C1crX9YsCeO8LxY2Hz9088qlw+3o9MW+66+zpcLh86iox1tYdw+hrMva1Dr/3RLlMwzAXCmx0DMOHdfhNegMqBfrWWjTATLYcPWZcmw/Bl06FKmnaygDQAD0AA+AlDEYNnYMOwFvlU9+/M3Anu980W2evWB2vcDS/ymftPaVTEA0sEBpdWxDC9JSDZgv423jTQHjPSXo4fnwxCai4hBInB0XQ9XUykqN4vru1Nzxv8ZeCTRmuy2ZNz0rQlacRtTEdTQqVPwIzDxA7PvtL4Wc19oOJy4TKN9WoieQ7Z/2j1k09JsiF2pI+e7Oo85sZbCV9nUNJZqTJp7ZuytFWuZHRvZ37RiwDqlP94/I2PZXza3kDK+PrWE7ToTsvqsMGI7Vb94eeXcg9Nf6pYwRtlTk31nRuwWENhAYTQMsAyLQrSIIFkSLQ7T1oAJWenmM9AOSENRBEYsgkJUjUWCgjkEAYglimIpEllFgDFjFgKIxVkgMRiiQqRqrAIAi9kVM9YufZXsp8z5/IRdXFK10VgWI1ANyFPHzvp4zV2Ns3KBceHdM3mZfWOf7NPh4veSv6NjDm/a/t/WWKY1g9Xa3dGU14ytJZZ7EUc625SmMQtGktNQNBlAHdGY/GimpsdT6kk7pWw+CIuze2R6DlPR1ohLZjtictc9YR+83E20I0A7gflNDLEbQ2arKbi9/q5nPvsust+rq1kX8KuQP+vKd4uV0WqR45uL3faWdRacD0+xgevRpqQwRWZrEHtObAacbL75Yq9EK9c2Z6rA8alWoR6XlbG/Z9WoNdcu7+YqSO/ep7tZ6XyVc6Rxj4zik2yhQp2EVXffLtahUpr+8psv8ANa6/3DQeczcY3YJlVey8UcFgjiMTTpDczdruUauf7QZ9WK20AsBoByA3Ccf9m2zbtVxBG790nibM5/2DzM7Sus1MM6kx+RfaxJgmGZE9isKaeAhGeEAG0EiMaAxgCXnp6oZ6AcuFjkSCqxyCQSQEjkWEiywlKADTEeongsYIAaLHKszcZthKSFmFQAC4Y03ynUC9+Wt/AS9jNhOUBNWo2cAjIQqW3i1t/DfPC88z+Szj413+P9h/tlMGxZRx1NhbfvOkVQ2h1v8ABsR/mHcfyjj4me2bsc1qTpVa9SnrcKP3im+Vj36WPh3ypg6XUNlGgvu/SVb5NtaXguRxIT2/JeqYPqlU3F09l3LnKtmLIEA7WY2AGgBa/ACdBsnaQqDRWVrC6sLEXF+PDvlfC0etG4EHTXjMbbtHEYOtTxFBDWp5iK9FUBqtnIHWBvaciyqAdwUAWlaV39+z3p9fXo7dBzlbaG0RTHy4+QlPFdIBbKgJe5XJoWDKbMDbQWIIPK0p4TBm+eoc1Q/2p3L398sY8Tr/AEV8uVQvyBWwzNVpVWJ7DEmnwsRYHvZfmZ062ZbjjMgQqVYobj2eI5d4nrmw6W5PHDyG3qi5VpC2spVaA4TQdswuJUfU24/GUKkvyz2EqupvkNhx4TRrYoWudRx0vpztFBHAABIHKAuJUkodGGtrWuOY5jwnpPhaIfl7IbCUnW65SDyII9Z836YdESLtQABNyaY0BtqbcAfjO9x+yldSVLIx1zUyFa/Mjc3mDOXq7RqUHy4gGoNy1UQm99wZRcq3qD7pJ2kmi50d2Z+z4WlT0uFBYji7dpj6m3gBLlaTg0IpqDobbuVySB5DSFUWa0+kYNfyZVIkGGRAtOjkAiQITRYgBERbCNtAYQCtUnoTLPQDnVjA0XeEkgkfTMtoZUpmPFXkCT9cZzVKVtnUy6ekh5ew3X7pVp7bSnVRcQAqOwVXBLKWJACtp2ed92hmrsbDmozLUC20YAdxsbnzHpNLbHReniKLI6ixHha24jkd26UL5HZtL0aeLiqZTr+QeLwQNwwGW24gW1+MXsUiiBhm9jXqCdbAamlfuGq92n3ZPR53FLqK5zVKQsrnfUp7lY/zDQHyPGRtLCXAvcaggjQqw1BB4G9pU39i6Tis1Nw9O2Zd4O5lPtKfH3EAyltOsj9pPNSLMp4giaAqZ9GOvEj42mdjFBB3XEJjQeB22KS6m0spjqlZTbRWFi7DeP5V4+J08ZzpNmDEBgCDlI0JE6rDVg6hl1BEuYIm/ZR5V1Hhf9IwWCWkgVbWVVUdlBZVFgOyAN92PMsTLQgiGJfS16MxvfsmTaekiSQLVmTVbkfh4jw7u6Nw+LQkkmxta3EG/KelPazKlJ6jD+GjMDuOg0Fx32lTLx0/M+C5h5LnxXk00q1AdFzj8yg+IvDNanU0YajgbhgefMHvnzXZf2iV6VuuUOOa6N6bj7p0uzul1DFsFJF+FzkqL+U7/SUvKRpa8l7aIq0zelUVxe3V1PlUAuPMGY7YlmcplfrWs242Avoc40sOd5erYa1TsuattwcEEnxXQ+kLB4Kp1nWVcqkAqEUk2va5ZiBy3D1npih1RxmyLHGy4YLCE8giapiCXWIYS2wiHWCBE9lniIUACLeNYxLGABaeh2noByXW62FyeQl2hgXbhb4zpsF0dVRu92+alLZ4G4TKycyn4haNfHwpnzb2cxh9hm4mzhNiAb9ZsUsMAY7KBylRur/ky0lM+JWjOGBK2ZAAw+iD5R37bcX3cLHgeRlnOJlbUqgajfxHAjkZCTXone/ZYagC6v8Ahzf6hY/XdCxLgA6X03THo7dygW7Sm9jxBG8HvHv0kVtpZhy8ZHY76g1DrddL28vGVKlXXXwPlDOKJFhKrX5i/OSmGFWAI3R+wcRlcodzXI7mH6j4Soh4Hff6MlXyuCPusD6fRljDfWkyvmjvLR1Sw1gI1xcbju8IwTYMMmTIkyATOX6eY61JKIOtRrt+RLG3mxX+2dRPn3SrEZ8Y44U1VB6Zj72PpPDkV1hlnix2yL8GBXTS0ovTtNCsN8rvTmfLNalsEbcr0rFKrC269nt4ZgbT6V0N2wcTg0dzmcFkqHTVlO/zUqfOfL8dS7E6b7KMb2sRS7kqAeqN8UlzA/JQ5SfU+guIF4wxbCXTPBMWRDdrb5Ur7TpJ7VRB4sIICqLE3lDEdMcIpsa1PyN/hM7EdOsINzs35abfO0jsidM3mMWTOWxH2i0B7K1W/pUfEyk/2kjhQfzdR8jI7z8k9K+Dts8icdR+0ND7dKov5SrfG09HefkdK+D7KaYERUqgCV8RjhzmdWxvfMFv4N9S/uaBxMTUxdplVMdbjaZWJ2qWOVAzHkOHidw85KTfhBtJbZr4/bYUb5y+09vkg2vy0BPhc8JapbILG9U3/kUm3m28+Vpr0KYUWUADkBYekuRxW/5eCnfLmfErZhbAwTZGLVFYscwQDdpY9rvsP7YdXH9qx4cDNz9iQ/dUd4GU+ombtDo2W1pvrwDi/wDqGo984ycOva8npj5sf+vB6m4MTWNj+sycQa1H+IjAXtmBuvqPnaX6DhlvxMpuKh/uLyuaW5ex5hB+yeY+vnATfb63whQJY986miGjY2Bi8ylT906flN7fMTYE4rZW0BSxKrUIUMGGpAFrZgdfCbmM6YYemPaaoeVNC3+o2X3zXxZE4W2YmfE1kalG2JM4XFfaO+6lhh41KvxVB/yisP08xLH+Hhx3Wqn/AJTp5oX3OFgyP7H0AT5RtTFE1aj/AIqjt6sbD0tNTG/aDiaevV4bTuq/+856qpe7W0HabkAdSffK+a5vWi5xsdY9to9UxOkU2KG4w8fhyAB6yhjLAC17zwlIs1T0XMSezM/o10lGCxfWFHdcjqQpAJDC67/5gs0gg6sXMwqWFBcjv0nrjrr5PHNPZaOxr/atWfSjh0TkajlvcAJmYnpNj6ntVigPCmoX3jX3x+B2SLAEedvfaaf+HAW3SK5FMRxYXs5urhK1TVqlVvGox+cX/gPMXnUjDgHh9d8hlAbW1t2k8Xkp/c91ihekc2uxhfdDXZNjunRvSUfGJYjUafXGR3Z10Rh/4UOUH/CBymyALTwYHdaOzI6Iw32IOUib2/STOu7Ofpz8HSriqo1qFB4N+sh9p/hDMe4G3mTpD/ZADewvzsJOSe08NfdlSud/jJVFF3/iGw/Cp+Lfp6y/QpBRZQAOQFosLG0zLcY5j0ileSre6Y4CGFkLGKJ6HmShjlMWBDAgHq+EVwQQNfr0nJbRwD4ep2NVbcACSL6gATsVi8VjVo2qMoa2gXeSTuA7988c0Koeyxx7cZFo5mglR7ELbTedfQDSU9pVKifePgLj0tNE1KypdRTVQSQGLEgE3tZeXjMrFUXdsxqDN+FVsPeTMmUjcpmS+CJa9rHmb/GaRoPl3cOEYCLgtcnvPyGnuhviTY33eE9dnmkZnUMdTv8ACeyEEa6jvlk4oX338LwHq9pmPH5C3ynSRyyntildQSbHw0MScVajVvxpMB/bNCuVdSDbdMavilOEcDeFZPS4hA2MTTD0abH79NTfvK7/AFmbiKN1RvxKrHxI1hYLay/s1FSfZpqD5D/qFh6ufCqeRZfJWK/KRpz/ANCapf0U8OS5qUz9zKR5rf8AWJICEE87Ge2XjwMWyn71NQfFb/IxW2mZmy01ZmJ0VQSdNToJ6pPto8qa6dn+Tdw+0eRNvrhLJ2le2685zCbMxZAH7PU9w+ctjYuMv/BP9y/rDwUcLlQvubBx992+J/bNZVobJxZBvQIt/Mv6wl2TiTqaLf3L+sj6FfA/VR8j2x3OIqYsjvEsUej9dv8AxsPEqPnLadDKx35R4uPlOlx6+CHypMkY0GBUxZ52mw/Qir+KkPNj8ohuhFT/ADaY/oY/Odfp6OP1clSnixz9Z6V9odFMRT1uHHNAfeN89OHgZ6LlJn1BkijSjSZImiZIjq57q5YKz2SAJWPQwTThLIAwQxAEKAMEq7UwhqU7LbMCGF9xI4H1MsAwMXTLU3VdCVYDxI0kUtppnUU5pNHJNtYshAp1TrvCi1/EkSo+Bdhclad+epHkP1lnEbQyLla6FeBFrTMq4l2vYOV71IHhra+sx0jf2hiYVFNy7uRw0Av4f9wMS5O4E92lvOHhNlVW7T/u14ZiMx/pG7zPlJx1VEGhHeZ39yPSENXSmLuRfkNZnY3bqW0v6bxFLQbEvkoo7nuHvJOijvM18J9k1aob4islNfwUwXbwzGwHvliMToq5c8ycrV23fRQbnQDeTfkBvM6noh0KrPnbE0FFJ0OUVHK1Fc2s6qN2771p2mwuhuGwetKnd/8AMftVPU+z5Wm1eWZwyilXJtvwfLtr/ZziEKiiorDKBmBRCDxDBju5H4Rw6BYylTWnT6moLXYmplys2rDUagEnUb+6fTLyLzr6UnH1797OBf7LA1FD12TFAsXqBSyMG+5luDZRuPjcbrbPRvoXTwmZ2dq1VhlNRgFAW9yqIL2uQLm5JsJ0ZaLZ52pSPN3TWtgZANwtAtPM88rTo4CVBJNMchCAgu0kCWWHAtGKIBDJFmgI28mAVThwZMeRPQBZkiCDCnBJIEICQIQgHrSLSbyLwDwEIGBeSDAGAw80TeSGkgwekOCVqlPMSL8QSPZubA+cqY1qKEEAXGoNuPz85rbcohgt+ZHqP+pz42Mje01Ujlm0+F5k8hqcj2bfE28S0Zu0ukRYFfIAak+AEThNgO/bqEgW0QHX+o8B3CdLhdjUaeqKB3219TqY+v7NlsJ5fWXqUe/0m/NGX0PxHU4k0tAtQXtuGdb291/Sd8GnzLaF0dXXerBh5G8+h4HEh6asDcMoPqJo8a+06Zk8zH1vfyWiYMgtIzS0Uwrwc0gmLZp0A3aIcw7xTSAAZ5TJYQUEAsh9IBMECekkBgSbwQZMA8JIi1hCAQ89PNPQBKw7zwMgmckhZp7PFkyLwBueSDFiGIBLCDDgGQCQ0IGKtGLAKm1h+7PcQffb5zMw9abWMS9Nh/Kf1nO0yQdLHmOX6zM50+UzW4FeGjUZBbXf9bomoB9fKNons/OKZ5nz7NNmNtajcTY6GY7NQyHfTYrv3D2l+PumdtQC3/2UejVbLXZR96x9L/qJo8WtVozubO438HfZoQaVaTmPRpqGOFeC0loBMkgkxLNGGJaATCVYKwy0A9eevIMi0AmGrRQjFEAm09PFoOaATeegz0AXeSJAEITkki0kLJhLAAtCEloMAK8gieEISALtDEkietAIYTlq1I7t1uOt9DOrmBjdHI/mb4mUuYv2pmhwX+9oPBqQtiSfGHV+rSpgmu3v+MbinsbeMyF7NopY5tJmbJ0xK99x6j9QJexm7ylHZH8cfml7j/yRR5K/YzuaW6MBgJDE2TCGBpBkCDADiWjTFPACSeYTwnjAPT15EhoAV5JaCkNxABvIkz0A8J6SJ6Af/9k="/>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white"/>
              </a:solidFill>
              <a:ea typeface="ＭＳ Ｐゴシック" pitchFamily="-107" charset="-128"/>
              <a:cs typeface="Arial" charset="0"/>
            </a:endParaRPr>
          </a:p>
        </p:txBody>
      </p:sp>
      <p:sp>
        <p:nvSpPr>
          <p:cNvPr id="5" name="AutoShape 18" descr="data:image/jpeg;base64,/9j/4AAQSkZJRgABAQAAAQABAAD/2wCEAAkGBhQSEBQUEhQQFBQUFBQUFBQUEBAUFBUUFBQXFBQVFBQXHCYeFxkjGRQUHy8gIycpLCwsFR4xNTAqNSYrLCkBCQoKDgwOGg8PGCwfHCQsLC0sKSwsLCwpLCwsLCwsLCksLCwsLCwsLCwsLCwsLCwpLCwsLCwsLCksLCksLCwsNP/AABEIAMwA9wMBIgACEQEDEQH/xAAbAAACAwEBAQAAAAAAAAAAAAACAwEEBQYAB//EAD8QAAIBAgMEBwUFBgYDAAAAAAECAAMRBBIhBTFBUQYTImFxgZEyobHB8AdCUnLRFCMzYoKSFVOissLhQ9Lx/8QAGQEBAAMBAQAAAAAAAAAAAAAAAAEEBQID/8QAKBEAAwACAgIBAwQDAQAAAAAAAAECAxEEEiExURNBYRQiMoFScZFC/9oADAMBAAIRAxEAPwDmFEaoi1jVnRwMWNWKEckEjEjli1EcokgIRirPKIwCAQFlvAVsj9zaH5H65xCrDAnFwrnTO4txW0dFhDrNDJwmLsqrcWO8ToaK3Ex3Ono11W1tHN7awPGU8GNNZ1GKw+YETm6tLq3twlnj31rXyeHIjtG/gcFhBJCmFeaRmE5Yt6Yh55EAr9TB6uW8sWywCsVnzTbmM67FVGGqqci/lTS/mbnzn0DpHjuow1Rxo1sq/mbsj0vfynzfA0ZWz1paLfGjb2WsJQ4y4DBpJYTzmUvbNJeEJxNSdJ0S2XlQ1G3toPAb/f8ACc3hqBeoF5m0+j0cKEVVG5QB+st4J87KHKv7EdXAZZYMWwlsoFfLAdI9liyIBXNGej7T0EnJqIxYSiGFkAlRGoItRGpAHJHJFJHIJIGLGLAWNUQAhDAnlWMVIA3BVMrTrtmtmE5BVm9sXFTP5MarsXuPe56/Bt1qM5nagFRiiAs3E6ADzM39r4uyAL7TnKOcTh8FTpIXewAFzK69+C2vW2cszsjZaispsDfQqe+43ecbeUcdtWtiKxNJB1XshrnTnw7XgN00VokWB5aa3BG7SaGLL28Mo58HRdp9EgTxhWnrSwVAYNozLPBIBwv2hYy7UqI76jf7U/5zEwdLSFtvE9djKr8A2Rfyp2R8CfOWcNTsJnZq3RrceOsIkiIrvpLVQ6TLxtaeMnvT0je6F4TPWLncgv8A1HQfM+U7ZhMvorszqcOoYWd+2/cW3DyFh6zVczTxz1kxstdqbAMAiHaCZ6HkJeARHMIOWALyyYzLPQDkVjAJCrDUSCQlWMUQAYxBAGpHIItFlimsANVjkWQixyiSCVWMCyFEYBAPBY/C1crX9YsCeO8LxY2Hz9088qlw+3o9MW+66+zpcLh86iox1tYdw+hrMva1Dr/3RLlMwzAXCmx0DMOHdfhNegMqBfrWWjTATLYcPWZcmw/Bl06FKmnaygDQAD0AA+AlDEYNnYMOwFvlU9+/M3Anu980W2evWB2vcDS/ymftPaVTEA0sEBpdWxDC9JSDZgv423jTQHjPSXo4fnwxCai4hBInB0XQ9XUykqN4vru1Nzxv8ZeCTRmuy2ZNz0rQlacRtTEdTQqVPwIzDxA7PvtL4Wc19oOJy4TKN9WoieQ7Z/2j1k09JsiF2pI+e7Oo85sZbCV9nUNJZqTJp7ZuytFWuZHRvZ37RiwDqlP94/I2PZXza3kDK+PrWE7ToTsvqsMGI7Vb94eeXcg9Nf6pYwRtlTk31nRuwWENhAYTQMsAyLQrSIIFkSLQ7T1oAJWenmM9AOSENRBEYsgkJUjUWCgjkEAYglimIpEllFgDFjFgKIxVkgMRiiQqRqrAIAi9kVM9YufZXsp8z5/IRdXFK10VgWI1ANyFPHzvp4zV2Ns3KBceHdM3mZfWOf7NPh4veSv6NjDm/a/t/WWKY1g9Xa3dGU14ytJZZ7EUc625SmMQtGktNQNBlAHdGY/GimpsdT6kk7pWw+CIuze2R6DlPR1ohLZjtictc9YR+83E20I0A7gflNDLEbQ2arKbi9/q5nPvsust+rq1kX8KuQP+vKd4uV0WqR45uL3faWdRacD0+xgevRpqQwRWZrEHtObAacbL75Yq9EK9c2Z6rA8alWoR6XlbG/Z9WoNdcu7+YqSO/ep7tZ6XyVc6Rxj4zik2yhQp2EVXffLtahUpr+8psv8ANa6/3DQeczcY3YJlVey8UcFgjiMTTpDczdruUauf7QZ9WK20AsBoByA3Ccf9m2zbtVxBG790nibM5/2DzM7Sus1MM6kx+RfaxJgmGZE9isKaeAhGeEAG0EiMaAxgCXnp6oZ6AcuFjkSCqxyCQSQEjkWEiywlKADTEeongsYIAaLHKszcZthKSFmFQAC4Y03ynUC9+Wt/AS9jNhOUBNWo2cAjIQqW3i1t/DfPC88z+Szj413+P9h/tlMGxZRx1NhbfvOkVQ2h1v8ABsR/mHcfyjj4me2bsc1qTpVa9SnrcKP3im+Vj36WPh3ypg6XUNlGgvu/SVb5NtaXguRxIT2/JeqYPqlU3F09l3LnKtmLIEA7WY2AGgBa/ACdBsnaQqDRWVrC6sLEXF+PDvlfC0etG4EHTXjMbbtHEYOtTxFBDWp5iK9FUBqtnIHWBvaciyqAdwUAWlaV39+z3p9fXo7dBzlbaG0RTHy4+QlPFdIBbKgJe5XJoWDKbMDbQWIIPK0p4TBm+eoc1Q/2p3L398sY8Tr/AEV8uVQvyBWwzNVpVWJ7DEmnwsRYHvZfmZ062ZbjjMgQqVYobj2eI5d4nrmw6W5PHDyG3qi5VpC2spVaA4TQdswuJUfU24/GUKkvyz2EqupvkNhx4TRrYoWudRx0vpztFBHAABIHKAuJUkodGGtrWuOY5jwnpPhaIfl7IbCUnW65SDyII9Z836YdESLtQABNyaY0BtqbcAfjO9x+yldSVLIx1zUyFa/Mjc3mDOXq7RqUHy4gGoNy1UQm99wZRcq3qD7pJ2kmi50d2Z+z4WlT0uFBYji7dpj6m3gBLlaTg0IpqDobbuVySB5DSFUWa0+kYNfyZVIkGGRAtOjkAiQITRYgBERbCNtAYQCtUnoTLPQDnVjA0XeEkgkfTMtoZUpmPFXkCT9cZzVKVtnUy6ekh5ew3X7pVp7bSnVRcQAqOwVXBLKWJACtp2ed92hmrsbDmozLUC20YAdxsbnzHpNLbHReniKLI6ixHha24jkd26UL5HZtL0aeLiqZTr+QeLwQNwwGW24gW1+MXsUiiBhm9jXqCdbAamlfuGq92n3ZPR53FLqK5zVKQsrnfUp7lY/zDQHyPGRtLCXAvcaggjQqw1BB4G9pU39i6Tis1Nw9O2Zd4O5lPtKfH3EAyltOsj9pPNSLMp4giaAqZ9GOvEj42mdjFBB3XEJjQeB22KS6m0spjqlZTbRWFi7DeP5V4+J08ZzpNmDEBgCDlI0JE6rDVg6hl1BEuYIm/ZR5V1Hhf9IwWCWkgVbWVVUdlBZVFgOyAN92PMsTLQgiGJfS16MxvfsmTaekiSQLVmTVbkfh4jw7u6Nw+LQkkmxta3EG/KelPazKlJ6jD+GjMDuOg0Fx32lTLx0/M+C5h5LnxXk00q1AdFzj8yg+IvDNanU0YajgbhgefMHvnzXZf2iV6VuuUOOa6N6bj7p0uzul1DFsFJF+FzkqL+U7/SUvKRpa8l7aIq0zelUVxe3V1PlUAuPMGY7YlmcplfrWs242Avoc40sOd5erYa1TsuattwcEEnxXQ+kLB4Kp1nWVcqkAqEUk2va5ZiBy3D1npih1RxmyLHGy4YLCE8giapiCXWIYS2wiHWCBE9lniIUACLeNYxLGABaeh2noByXW62FyeQl2hgXbhb4zpsF0dVRu92+alLZ4G4TKycyn4haNfHwpnzb2cxh9hm4mzhNiAb9ZsUsMAY7KBylRur/ky0lM+JWjOGBK2ZAAw+iD5R37bcX3cLHgeRlnOJlbUqgajfxHAjkZCTXone/ZYagC6v8Ahzf6hY/XdCxLgA6X03THo7dygW7Sm9jxBG8HvHv0kVtpZhy8ZHY76g1DrddL28vGVKlXXXwPlDOKJFhKrX5i/OSmGFWAI3R+wcRlcodzXI7mH6j4Soh4Hff6MlXyuCPusD6fRljDfWkyvmjvLR1Sw1gI1xcbju8IwTYMMmTIkyATOX6eY61JKIOtRrt+RLG3mxX+2dRPn3SrEZ8Y44U1VB6Zj72PpPDkV1hlnix2yL8GBXTS0ovTtNCsN8rvTmfLNalsEbcr0rFKrC269nt4ZgbT6V0N2wcTg0dzmcFkqHTVlO/zUqfOfL8dS7E6b7KMb2sRS7kqAeqN8UlzA/JQ5SfU+guIF4wxbCXTPBMWRDdrb5Ur7TpJ7VRB4sIICqLE3lDEdMcIpsa1PyN/hM7EdOsINzs35abfO0jsidM3mMWTOWxH2i0B7K1W/pUfEyk/2kjhQfzdR8jI7z8k9K+Dts8icdR+0ND7dKov5SrfG09HefkdK+D7KaYERUqgCV8RjhzmdWxvfMFv4N9S/uaBxMTUxdplVMdbjaZWJ2qWOVAzHkOHidw85KTfhBtJbZr4/bYUb5y+09vkg2vy0BPhc8JapbILG9U3/kUm3m28+Vpr0KYUWUADkBYekuRxW/5eCnfLmfErZhbAwTZGLVFYscwQDdpY9rvsP7YdXH9qx4cDNz9iQ/dUd4GU+ombtDo2W1pvrwDi/wDqGo984ycOva8npj5sf+vB6m4MTWNj+sycQa1H+IjAXtmBuvqPnaX6DhlvxMpuKh/uLyuaW5ex5hB+yeY+vnATfb63whQJY986miGjY2Bi8ylT906flN7fMTYE4rZW0BSxKrUIUMGGpAFrZgdfCbmM6YYemPaaoeVNC3+o2X3zXxZE4W2YmfE1kalG2JM4XFfaO+6lhh41KvxVB/yisP08xLH+Hhx3Wqn/AJTp5oX3OFgyP7H0AT5RtTFE1aj/AIqjt6sbD0tNTG/aDiaevV4bTuq/+856qpe7W0HabkAdSffK+a5vWi5xsdY9to9UxOkU2KG4w8fhyAB6yhjLAC17zwlIs1T0XMSezM/o10lGCxfWFHdcjqQpAJDC67/5gs0gg6sXMwqWFBcjv0nrjrr5PHNPZaOxr/atWfSjh0TkajlvcAJmYnpNj6ntVigPCmoX3jX3x+B2SLAEedvfaaf+HAW3SK5FMRxYXs5urhK1TVqlVvGox+cX/gPMXnUjDgHh9d8hlAbW1t2k8Xkp/c91ihekc2uxhfdDXZNjunRvSUfGJYjUafXGR3Z10Rh/4UOUH/CBymyALTwYHdaOzI6Iw32IOUib2/STOu7Ofpz8HSriqo1qFB4N+sh9p/hDMe4G3mTpD/ZADewvzsJOSe08NfdlSud/jJVFF3/iGw/Cp+Lfp6y/QpBRZQAOQFosLG0zLcY5j0ileSre6Y4CGFkLGKJ6HmShjlMWBDAgHq+EVwQQNfr0nJbRwD4ep2NVbcACSL6gATsVi8VjVo2qMoa2gXeSTuA7988c0Koeyxx7cZFo5mglR7ELbTedfQDSU9pVKifePgLj0tNE1KypdRTVQSQGLEgE3tZeXjMrFUXdsxqDN+FVsPeTMmUjcpmS+CJa9rHmb/GaRoPl3cOEYCLgtcnvPyGnuhviTY33eE9dnmkZnUMdTv8ACeyEEa6jvlk4oX338LwHq9pmPH5C3ynSRyyntildQSbHw0MScVajVvxpMB/bNCuVdSDbdMavilOEcDeFZPS4hA2MTTD0abH79NTfvK7/AFmbiKN1RvxKrHxI1hYLay/s1FSfZpqD5D/qFh6ufCqeRZfJWK/KRpz/ANCapf0U8OS5qUz9zKR5rf8AWJICEE87Ge2XjwMWyn71NQfFb/IxW2mZmy01ZmJ0VQSdNToJ6pPto8qa6dn+Tdw+0eRNvrhLJ2le2685zCbMxZAH7PU9w+ctjYuMv/BP9y/rDwUcLlQvubBx992+J/bNZVobJxZBvQIt/Mv6wl2TiTqaLf3L+sj6FfA/VR8j2x3OIqYsjvEsUej9dv8AxsPEqPnLadDKx35R4uPlOlx6+CHypMkY0GBUxZ52mw/Qir+KkPNj8ohuhFT/ADaY/oY/Odfp6OP1clSnixz9Z6V9odFMRT1uHHNAfeN89OHgZ6LlJn1BkijSjSZImiZIjq57q5YKz2SAJWPQwTThLIAwQxAEKAMEq7UwhqU7LbMCGF9xI4H1MsAwMXTLU3VdCVYDxI0kUtppnUU5pNHJNtYshAp1TrvCi1/EkSo+Bdhclad+epHkP1lnEbQyLla6FeBFrTMq4l2vYOV71IHhra+sx0jf2hiYVFNy7uRw0Av4f9wMS5O4E92lvOHhNlVW7T/u14ZiMx/pG7zPlJx1VEGhHeZ39yPSENXSmLuRfkNZnY3bqW0v6bxFLQbEvkoo7nuHvJOijvM18J9k1aob4islNfwUwXbwzGwHvliMToq5c8ycrV23fRQbnQDeTfkBvM6noh0KrPnbE0FFJ0OUVHK1Fc2s6qN2771p2mwuhuGwetKnd/8AMftVPU+z5Wm1eWZwyilXJtvwfLtr/ZziEKiiorDKBmBRCDxDBju5H4Rw6BYylTWnT6moLXYmplys2rDUagEnUb+6fTLyLzr6UnH1797OBf7LA1FD12TFAsXqBSyMG+5luDZRuPjcbrbPRvoXTwmZ2dq1VhlNRgFAW9yqIL2uQLm5JsJ0ZaLZ52pSPN3TWtgZANwtAtPM88rTo4CVBJNMchCAgu0kCWWHAtGKIBDJFmgI28mAVThwZMeRPQBZkiCDCnBJIEICQIQgHrSLSbyLwDwEIGBeSDAGAw80TeSGkgwekOCVqlPMSL8QSPZubA+cqY1qKEEAXGoNuPz85rbcohgt+ZHqP+pz42Mje01Ujlm0+F5k8hqcj2bfE28S0Zu0ukRYFfIAak+AEThNgO/bqEgW0QHX+o8B3CdLhdjUaeqKB3219TqY+v7NlsJ5fWXqUe/0m/NGX0PxHU4k0tAtQXtuGdb291/Sd8GnzLaF0dXXerBh5G8+h4HEh6asDcMoPqJo8a+06Zk8zH1vfyWiYMgtIzS0Uwrwc0gmLZp0A3aIcw7xTSAAZ5TJYQUEAsh9IBMECekkBgSbwQZMA8JIi1hCAQ89PNPQBKw7zwMgmckhZp7PFkyLwBueSDFiGIBLCDDgGQCQ0IGKtGLAKm1h+7PcQffb5zMw9abWMS9Nh/Kf1nO0yQdLHmOX6zM50+UzW4FeGjUZBbXf9bomoB9fKNons/OKZ5nz7NNmNtajcTY6GY7NQyHfTYrv3D2l+PumdtQC3/2UejVbLXZR96x9L/qJo8WtVozubO438HfZoQaVaTmPRpqGOFeC0loBMkgkxLNGGJaATCVYKwy0A9eevIMi0AmGrRQjFEAm09PFoOaATeegz0AXeSJAEITkki0kLJhLAAtCEloMAK8gieEISALtDEkietAIYTlq1I7t1uOt9DOrmBjdHI/mb4mUuYv2pmhwX+9oPBqQtiSfGHV+rSpgmu3v+MbinsbeMyF7NopY5tJmbJ0xK99x6j9QJexm7ylHZH8cfml7j/yRR5K/YzuaW6MBgJDE2TCGBpBkCDADiWjTFPACSeYTwnjAPT15EhoAV5JaCkNxABvIkz0A8J6SJ6Af/9k="/>
          <p:cNvSpPr>
            <a:spLocks noChangeAspect="1" noChangeArrowheads="1"/>
          </p:cNvSpPr>
          <p:nvPr/>
        </p:nvSpPr>
        <p:spPr bwMode="auto">
          <a:xfrm>
            <a:off x="215900" y="-2317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white"/>
              </a:solidFill>
              <a:ea typeface="ＭＳ Ｐゴシック" pitchFamily="-107" charset="-128"/>
              <a:cs typeface="Arial" charset="0"/>
            </a:endParaRPr>
          </a:p>
        </p:txBody>
      </p:sp>
      <p:pic>
        <p:nvPicPr>
          <p:cNvPr id="3092" name="Picture 20" descr="http://kenoshapolice.com/UserFiles/Image/Diversity_Matter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962400"/>
            <a:ext cx="3962400" cy="2547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690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C00"/>
                </a:solidFill>
              </a:rPr>
              <a:t>Next Steps</a:t>
            </a:r>
            <a:endParaRPr lang="en-US" dirty="0">
              <a:solidFill>
                <a:srgbClr val="FFCC00"/>
              </a:solidFill>
            </a:endParaRPr>
          </a:p>
        </p:txBody>
      </p:sp>
      <p:sp>
        <p:nvSpPr>
          <p:cNvPr id="3" name="Content Placeholder 2"/>
          <p:cNvSpPr>
            <a:spLocks noGrp="1"/>
          </p:cNvSpPr>
          <p:nvPr>
            <p:ph idx="1"/>
          </p:nvPr>
        </p:nvSpPr>
        <p:spPr/>
        <p:txBody>
          <a:bodyPr/>
          <a:lstStyle/>
          <a:p>
            <a:r>
              <a:rPr lang="en-US" dirty="0" smtClean="0"/>
              <a:t>Further data analysis</a:t>
            </a:r>
          </a:p>
          <a:p>
            <a:pPr lvl="1"/>
            <a:r>
              <a:rPr lang="en-US" dirty="0" smtClean="0"/>
              <a:t>Qualitative analysis</a:t>
            </a:r>
          </a:p>
          <a:p>
            <a:pPr lvl="1"/>
            <a:r>
              <a:rPr lang="en-US" dirty="0" smtClean="0"/>
              <a:t>Trending</a:t>
            </a:r>
          </a:p>
          <a:p>
            <a:pPr lvl="1"/>
            <a:endParaRPr lang="en-US" dirty="0"/>
          </a:p>
          <a:p>
            <a:r>
              <a:rPr lang="en-US" dirty="0"/>
              <a:t>County Partners</a:t>
            </a:r>
          </a:p>
          <a:p>
            <a:endParaRPr lang="en-US" dirty="0"/>
          </a:p>
        </p:txBody>
      </p:sp>
      <p:pic>
        <p:nvPicPr>
          <p:cNvPr id="4099" name="Picture 3" descr="C:\Users\vandyjl\AppData\Local\Microsoft\Windows\Temporary Internet Files\Content.IE5\TGRRT2J7\MM910001094[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55295" y="2438398"/>
            <a:ext cx="2503170" cy="3690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949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920</Words>
  <Application>Microsoft Office PowerPoint</Application>
  <PresentationFormat>On-screen Show (4:3)</PresentationFormat>
  <Paragraphs>90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Apex</vt:lpstr>
      <vt:lpstr>1_Apex</vt:lpstr>
      <vt:lpstr>        Winnebago Mental Health Institute Readmission Rate Project</vt:lpstr>
      <vt:lpstr>Project Work Group</vt:lpstr>
      <vt:lpstr>PROJECT AIM</vt:lpstr>
      <vt:lpstr>Process</vt:lpstr>
      <vt:lpstr>New Focus</vt:lpstr>
      <vt:lpstr>Impact</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hmkahle</dc:creator>
  <cp:lastModifiedBy>hmkahle</cp:lastModifiedBy>
  <cp:revision>10</cp:revision>
  <dcterms:created xsi:type="dcterms:W3CDTF">2013-12-19T16:10:00Z</dcterms:created>
  <dcterms:modified xsi:type="dcterms:W3CDTF">2013-12-19T16:13:22Z</dcterms:modified>
</cp:coreProperties>
</file>