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-unified\home\jprince\Norwoo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Client contact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45%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50%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30.4%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Transferred to other services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 contact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Return to Norwood within 30 days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12.5%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13%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>
                        <a:latin typeface="Arial Black" pitchFamily="34" charset="0"/>
                      </a:rPr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815296"/>
        <c:axId val="237816832"/>
        <c:axId val="0"/>
      </c:bar3DChart>
      <c:catAx>
        <c:axId val="23781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Arial Black" pitchFamily="34" charset="0"/>
              </a:defRPr>
            </a:pPr>
            <a:endParaRPr lang="en-US"/>
          </a:p>
        </c:txPr>
        <c:crossAx val="237816832"/>
        <c:crosses val="autoZero"/>
        <c:auto val="1"/>
        <c:lblAlgn val="ctr"/>
        <c:lblOffset val="100"/>
        <c:noMultiLvlLbl val="0"/>
      </c:catAx>
      <c:valAx>
        <c:axId val="23781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en-US"/>
          </a:p>
        </c:txPr>
        <c:crossAx val="23781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48200461196643"/>
          <c:y val="0.20352760926548957"/>
          <c:w val="0.23986278347508966"/>
          <c:h val="0.53182672329794001"/>
        </c:manualLayout>
      </c:layout>
      <c:overlay val="0"/>
      <c:txPr>
        <a:bodyPr/>
        <a:lstStyle/>
        <a:p>
          <a:pPr>
            <a:defRPr sz="1200">
              <a:latin typeface="Arial Black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3" qsCatId="simple" csTypeId="urn:microsoft.com/office/officeart/2005/8/colors/accent3_2" csCatId="accent3" phldr="1"/>
      <dgm:spPr/>
    </dgm:pt>
    <dgm:pt modelId="{96C57C87-EB3B-4EC2-9A41-07DDB6E1CD5F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Make support calls to clients that have been recently discharged from Norwood Health Care Center</a:t>
          </a:r>
          <a:endParaRPr lang="en-US" sz="18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n-US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n-US"/>
        </a:p>
      </dgm:t>
    </dgm:pt>
    <dgm:pt modelId="{47E7A2FA-4BD5-4DEC-9F96-BCA4BBA47DCF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Data is collected and evaluated for patterns and reasons for </a:t>
          </a:r>
          <a:r>
            <a:rPr lang="en-US" sz="18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rehospitalization</a:t>
          </a:r>
          <a:endParaRPr lang="en-US" sz="18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en-US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en-US"/>
        </a:p>
      </dgm:t>
    </dgm:pt>
    <dgm:pt modelId="{A12E24BB-B2D1-46CB-A03A-16612625C6D9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Decrease readmission rate to Norwood Health Care Center to 10% or less </a:t>
          </a:r>
          <a:endParaRPr lang="en-US" sz="18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n-US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n-US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</dgm:pt>
    <dgm:pt modelId="{8D8196B2-8690-410B-88DD-58E36C1508F0}" type="pres">
      <dgm:prSet presAssocID="{C6B0C062-C57F-4773-AD0D-F38255E3D28B}" presName="arrow" presStyleLbl="bgShp" presStyleIdx="0" presStyleCnt="1"/>
      <dgm:spPr>
        <a:solidFill>
          <a:schemeClr val="accent3">
            <a:tint val="60000"/>
          </a:schemeClr>
        </a:solidFill>
      </dgm:spPr>
    </dgm:pt>
    <dgm:pt modelId="{925DF700-175B-486E-8CDB-3F5523B469B9}" type="pres">
      <dgm:prSet presAssocID="{C6B0C062-C57F-4773-AD0D-F38255E3D28B}" presName="arrowDiagram3" presStyleCnt="0"/>
      <dgm:spPr/>
    </dgm:pt>
    <dgm:pt modelId="{77EE22B3-CA06-42EE-A4F0-16D4F2D463EA}" type="pres">
      <dgm:prSet presAssocID="{96C57C87-EB3B-4EC2-9A41-07DDB6E1CD5F}" presName="textBox3a" presStyleLbl="revTx" presStyleIdx="0" presStyleCnt="3" custScaleY="132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448E3-A923-4562-82EE-2D6547A66745}" type="pres">
      <dgm:prSet presAssocID="{96C57C87-EB3B-4EC2-9A41-07DDB6E1CD5F}" presName="bullet3a" presStyleLbl="node1" presStyleIdx="0" presStyleCnt="3"/>
      <dgm:spPr/>
    </dgm:pt>
    <dgm:pt modelId="{927F647F-96BC-4E61-884C-3053C7634AF5}" type="pres">
      <dgm:prSet presAssocID="{47E7A2FA-4BD5-4DEC-9F96-BCA4BBA47DC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1A7F7-D190-40A1-8F89-9DF82761F331}" type="pres">
      <dgm:prSet presAssocID="{47E7A2FA-4BD5-4DEC-9F96-BCA4BBA47DCF}" presName="bullet3b" presStyleLbl="node1" presStyleIdx="1" presStyleCnt="3"/>
      <dgm:spPr/>
    </dgm:pt>
    <dgm:pt modelId="{912F4A56-954F-4116-820A-78B7D54C1BDB}" type="pres">
      <dgm:prSet presAssocID="{A12E24BB-B2D1-46CB-A03A-16612625C6D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71A12-A6B6-4197-A0E8-04E68C73C293}" type="pres">
      <dgm:prSet presAssocID="{A12E24BB-B2D1-46CB-A03A-16612625C6D9}" presName="bullet3c" presStyleLbl="node1" presStyleIdx="2" presStyleCnt="3"/>
      <dgm:spPr/>
    </dgm:pt>
  </dgm:ptLst>
  <dgm:cxnLst>
    <dgm:cxn modelId="{38ADBD20-9F3B-4EDC-8EBD-7C92F3810091}" type="presOf" srcId="{47E7A2FA-4BD5-4DEC-9F96-BCA4BBA47DCF}" destId="{927F647F-96BC-4E61-884C-3053C7634AF5}" srcOrd="0" destOrd="0" presId="urn:microsoft.com/office/officeart/2005/8/layout/arrow2#1"/>
    <dgm:cxn modelId="{AE098E91-8C98-4E27-B90F-95669B660817}" type="presOf" srcId="{A12E24BB-B2D1-46CB-A03A-16612625C6D9}" destId="{912F4A56-954F-4116-820A-78B7D54C1BDB}" srcOrd="0" destOrd="0" presId="urn:microsoft.com/office/officeart/2005/8/layout/arrow2#1"/>
    <dgm:cxn modelId="{746A76F4-0147-4407-9048-518D4EEF156E}" type="presOf" srcId="{96C57C87-EB3B-4EC2-9A41-07DDB6E1CD5F}" destId="{77EE22B3-CA06-42EE-A4F0-16D4F2D463EA}" srcOrd="0" destOrd="0" presId="urn:microsoft.com/office/officeart/2005/8/layout/arrow2#1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6BA9CC61-D887-43EB-8B98-1922941387D0}" type="presOf" srcId="{C6B0C062-C57F-4773-AD0D-F38255E3D28B}" destId="{7702F23C-8B74-4E81-878F-FC4D4E811F20}" srcOrd="0" destOrd="0" presId="urn:microsoft.com/office/officeart/2005/8/layout/arrow2#1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DD478F21-FF8D-49BB-8F6B-88B098E2521C}" type="presParOf" srcId="{7702F23C-8B74-4E81-878F-FC4D4E811F20}" destId="{8D8196B2-8690-410B-88DD-58E36C1508F0}" srcOrd="0" destOrd="0" presId="urn:microsoft.com/office/officeart/2005/8/layout/arrow2#1"/>
    <dgm:cxn modelId="{EA37B8DF-8B01-40E8-AADE-A82FA1CEE0E4}" type="presParOf" srcId="{7702F23C-8B74-4E81-878F-FC4D4E811F20}" destId="{925DF700-175B-486E-8CDB-3F5523B469B9}" srcOrd="1" destOrd="0" presId="urn:microsoft.com/office/officeart/2005/8/layout/arrow2#1"/>
    <dgm:cxn modelId="{FFCCCB52-AFF6-45FB-A98B-0727B24B57FA}" type="presParOf" srcId="{925DF700-175B-486E-8CDB-3F5523B469B9}" destId="{77EE22B3-CA06-42EE-A4F0-16D4F2D463EA}" srcOrd="0" destOrd="0" presId="urn:microsoft.com/office/officeart/2005/8/layout/arrow2#1"/>
    <dgm:cxn modelId="{71EB41B1-F4AF-4B19-A8B5-F46745C92171}" type="presParOf" srcId="{925DF700-175B-486E-8CDB-3F5523B469B9}" destId="{FD9448E3-A923-4562-82EE-2D6547A66745}" srcOrd="1" destOrd="0" presId="urn:microsoft.com/office/officeart/2005/8/layout/arrow2#1"/>
    <dgm:cxn modelId="{2E450E64-5BB0-4F00-B24D-18FDA04CBD4E}" type="presParOf" srcId="{925DF700-175B-486E-8CDB-3F5523B469B9}" destId="{927F647F-96BC-4E61-884C-3053C7634AF5}" srcOrd="2" destOrd="0" presId="urn:microsoft.com/office/officeart/2005/8/layout/arrow2#1"/>
    <dgm:cxn modelId="{1F0477D4-0512-4AC4-805A-779863F16382}" type="presParOf" srcId="{925DF700-175B-486E-8CDB-3F5523B469B9}" destId="{FE51A7F7-D190-40A1-8F89-9DF82761F331}" srcOrd="3" destOrd="0" presId="urn:microsoft.com/office/officeart/2005/8/layout/arrow2#1"/>
    <dgm:cxn modelId="{32623EC5-D9C4-494F-963F-960207CCBC82}" type="presParOf" srcId="{925DF700-175B-486E-8CDB-3F5523B469B9}" destId="{912F4A56-954F-4116-820A-78B7D54C1BDB}" srcOrd="4" destOrd="0" presId="urn:microsoft.com/office/officeart/2005/8/layout/arrow2#1"/>
    <dgm:cxn modelId="{912F2F48-E887-4905-8E93-A32EFD5B24BF}" type="presParOf" srcId="{925DF700-175B-486E-8CDB-3F5523B469B9}" destId="{87971A12-A6B6-4197-A0E8-04E68C73C293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8686800" cy="4525962"/>
        </a:xfrm>
        <a:prstGeom prst="swooshArrow">
          <a:avLst/>
        </a:prstGeom>
        <a:solidFill>
          <a:schemeClr val="accent3">
            <a:tint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22B3-CA06-42EE-A4F0-16D4F2D463EA}">
      <dsp:nvSpPr>
        <dsp:cNvPr id="0" name=""/>
        <dsp:cNvSpPr/>
      </dsp:nvSpPr>
      <dsp:spPr>
        <a:xfrm>
          <a:off x="1528876" y="2833997"/>
          <a:ext cx="2171700" cy="15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Make support calls to clients that have been recently discharged from Norwood Health Care Center</a:t>
          </a:r>
          <a:endParaRPr lang="en-US" sz="18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28876" y="2833997"/>
        <a:ext cx="2171700" cy="1555440"/>
      </dsp:txXfrm>
    </dsp:sp>
    <dsp:sp modelId="{FD9448E3-A923-4562-82EE-2D6547A66745}">
      <dsp:nvSpPr>
        <dsp:cNvPr id="0" name=""/>
        <dsp:cNvSpPr/>
      </dsp:nvSpPr>
      <dsp:spPr>
        <a:xfrm>
          <a:off x="1442008" y="2936474"/>
          <a:ext cx="173736" cy="173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F647F-96BC-4E61-884C-3053C7634AF5}">
      <dsp:nvSpPr>
        <dsp:cNvPr id="0" name=""/>
        <dsp:cNvSpPr/>
      </dsp:nvSpPr>
      <dsp:spPr>
        <a:xfrm>
          <a:off x="3780929" y="1883931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Data is collected and evaluated for patterns and reasons for </a:t>
          </a:r>
          <a:r>
            <a:rPr lang="en-US" sz="1800" kern="12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rehospitalization</a:t>
          </a:r>
          <a:endParaRPr lang="en-US" sz="18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780929" y="1883931"/>
        <a:ext cx="2171700" cy="1176750"/>
      </dsp:txXfrm>
    </dsp:sp>
    <dsp:sp modelId="{FE51A7F7-D190-40A1-8F89-9DF82761F331}">
      <dsp:nvSpPr>
        <dsp:cNvPr id="0" name=""/>
        <dsp:cNvSpPr/>
      </dsp:nvSpPr>
      <dsp:spPr>
        <a:xfrm>
          <a:off x="3639769" y="1742771"/>
          <a:ext cx="282321" cy="282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F4A56-954F-4116-820A-78B7D54C1BDB}">
      <dsp:nvSpPr>
        <dsp:cNvPr id="0" name=""/>
        <dsp:cNvSpPr/>
      </dsp:nvSpPr>
      <dsp:spPr>
        <a:xfrm>
          <a:off x="6399999" y="1152988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Decrease readmission rate to Norwood Health Care Center to 10% or less </a:t>
          </a:r>
          <a:endParaRPr lang="en-US" sz="18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399999" y="1152988"/>
        <a:ext cx="2171700" cy="1176750"/>
      </dsp:txXfrm>
    </dsp:sp>
    <dsp:sp modelId="{87971A12-A6B6-4197-A0E8-04E68C73C293}">
      <dsp:nvSpPr>
        <dsp:cNvPr id="0" name=""/>
        <dsp:cNvSpPr/>
      </dsp:nvSpPr>
      <dsp:spPr>
        <a:xfrm>
          <a:off x="6237122" y="990111"/>
          <a:ext cx="325755" cy="325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FA434-D87E-47FB-A4F8-9B30DFE2378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FBDC-2A58-4D50-91F6-FE3C5981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05AB4-6020-46B5-A71A-9D40492EE948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2F2D9-9683-46AD-9B38-13CFCAD98119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3A4C54-025A-40F0-A1C6-9392BF4B6EEA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99DFE-6D54-4B3F-8F05-434CF4C77A73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1C0E9-DFF6-4537-B6A2-65CCE5696CBA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4095E-5C14-46DB-90E7-BF3C7634F54F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6D535-EDA6-4FF8-B3BF-0083BFF898D1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8B474-E587-4D4F-8BA6-F6D892F6783E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18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-107" charset="-128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10AB5E-65B2-470F-A90D-8944CCF2250D}" type="datetime2">
              <a:rPr lang="en-US"/>
              <a:pPr>
                <a:defRPr/>
              </a:pPr>
              <a:t>Thursday, December 19, 2013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C71248-A672-4B87-8067-BAF6642C1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4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F4066D-E18E-46CA-ADDB-DC7D9F287FCD}" type="datetime2">
              <a:rPr lang="en-US"/>
              <a:pPr>
                <a:defRPr/>
              </a:pPr>
              <a:t>Thursday, December 19, 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DFBC83-EE3D-4A0C-8FA7-772F24072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5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2E5AB2-AD30-4274-ADEE-77A916493B5C}" type="datetime2">
              <a:rPr lang="en-US"/>
              <a:pPr>
                <a:defRPr/>
              </a:pPr>
              <a:t>Thursday, December 19, 2013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58F79C-255C-40EB-9C2D-423D6BD18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C76396-5064-41C5-A285-015EE0047001}" type="datetime2">
              <a:rPr lang="en-US"/>
              <a:pPr>
                <a:defRPr/>
              </a:pPr>
              <a:t>Thursday, December 19, 2013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E3ED85-BB13-4554-B789-1206D840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D85D02-B66B-4750-B1EF-C5A60AF8046C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87EF68-6A1D-4357-9944-6692B8BF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6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31B243-0461-4279-A224-A3F336DF34E6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D01246-7E63-46B5-94F8-741F971A2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57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DBAF3D-3406-4150-84D4-2C78D242F71E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6BCEA4-FBA2-4D1D-BB05-4D09E4DE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9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0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pitchFamily="-107" charset="-128"/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pitchFamily="-107" charset="-128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11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-107" charset="-128"/>
              <a:cs typeface="Arial" charset="0"/>
            </a:endParaRPr>
          </a:p>
        </p:txBody>
      </p:sp>
      <p:sp>
        <p:nvSpPr>
          <p:cNvPr id="512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D13B">
                    <a:shade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fld id="{4C8A7A92-D244-4C94-97DC-00C50A8E32A7}" type="datetime2">
              <a:rPr lang="en-US">
                <a:ea typeface="ＭＳ Ｐゴシック" pitchFamily="-107" charset="-128"/>
                <a:cs typeface="Arial" charset="0"/>
              </a:rPr>
              <a:pPr>
                <a:defRPr/>
              </a:pPr>
              <a:t>Thursday, December 19, 2013</a:t>
            </a:fld>
            <a:endParaRPr lang="en-US" dirty="0">
              <a:ea typeface="ＭＳ Ｐゴシック" pitchFamily="-107" charset="-128"/>
              <a:cs typeface="Arial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D13B">
                    <a:shade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en-US">
              <a:ea typeface="ＭＳ Ｐゴシック" pitchFamily="-107" charset="-128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D13B">
                    <a:shade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fld id="{157FF167-7C7B-4D35-A77A-FF451DBEED3A}" type="slidenum">
              <a:rPr lang="en-US">
                <a:ea typeface="ＭＳ Ｐゴシック" pitchFamily="-107" charset="-128"/>
                <a:cs typeface="Arial" charset="0"/>
              </a:rPr>
              <a:pPr>
                <a:defRPr/>
              </a:pPr>
              <a:t>‹#›</a:t>
            </a:fld>
            <a:endParaRPr lang="en-US" dirty="0">
              <a:ea typeface="ＭＳ Ｐゴシック" pitchFamily="-107" charset="-128"/>
              <a:cs typeface="Arial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-107" charset="-128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-107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7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Mental Health collaborative Project</a:t>
            </a:r>
            <a:endParaRPr lang="en-US" sz="3500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Wood County Human Services Department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Presented by Randall </a:t>
            </a:r>
            <a:r>
              <a:rPr lang="en-US" dirty="0"/>
              <a:t>Ambrosius, MSW, LCSW, CSAC, </a:t>
            </a:r>
            <a:r>
              <a:rPr lang="en-US" dirty="0" smtClean="0"/>
              <a:t>CSIT</a:t>
            </a:r>
            <a:endParaRPr lang="en-US" dirty="0"/>
          </a:p>
        </p:txBody>
      </p:sp>
      <p:pic>
        <p:nvPicPr>
          <p:cNvPr id="860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2036" r="1642" b="7373"/>
          <a:stretch>
            <a:fillRect/>
          </a:stretch>
        </p:blipFill>
        <p:spPr bwMode="auto">
          <a:xfrm>
            <a:off x="1219200" y="1096963"/>
            <a:ext cx="6364288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1" smtClean="0">
                <a:solidFill>
                  <a:srgbClr val="000000"/>
                </a:solidFill>
                <a:ea typeface="ＭＳ Ｐゴシック" pitchFamily="-107" charset="-128"/>
                <a:cs typeface="Arial" charset="0"/>
              </a:rPr>
              <a:t>For more info . . .</a:t>
            </a:r>
            <a:endParaRPr lang="en-US" altLang="en-US" sz="1800" smtClean="0">
              <a:solidFill>
                <a:srgbClr val="000000"/>
              </a:solidFill>
              <a:ea typeface="ＭＳ Ｐゴシック" pitchFamily="-107" charset="-128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ea typeface="ＭＳ Ｐゴシック" pitchFamily="-107" charset="-128"/>
                <a:cs typeface="Arial" charset="0"/>
              </a:rPr>
              <a:t>http://www.co.wood.wi.us/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Wood county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13779" r="32542" b="4076"/>
          <a:stretch>
            <a:fillRect/>
          </a:stretch>
        </p:blipFill>
        <p:spPr bwMode="auto">
          <a:xfrm>
            <a:off x="5605463" y="1447800"/>
            <a:ext cx="353853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Change Leader and Team Members</a:t>
            </a:r>
            <a:endParaRPr lang="en-US" dirty="0"/>
          </a:p>
        </p:txBody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868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Randall Ambrosius- Change Leader and Treatment Services Manager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Pam Martinson- Health Information Manager</a:t>
            </a:r>
          </a:p>
          <a:p>
            <a:pPr eaLnBrk="1" hangingPunct="1"/>
            <a:r>
              <a:rPr lang="en-US" altLang="en-US" sz="2800" smtClean="0"/>
              <a:t>Janelle Prince- MSW Grad Student Intern</a:t>
            </a:r>
          </a:p>
          <a:p>
            <a:pPr eaLnBrk="1" hangingPunct="1"/>
            <a:r>
              <a:rPr lang="en-US" altLang="en-US" sz="2800" smtClean="0"/>
              <a:t>Kristi Smith- Client Services Manager</a:t>
            </a:r>
          </a:p>
          <a:p>
            <a:pPr eaLnBrk="1" hangingPunct="1"/>
            <a:r>
              <a:rPr lang="en-US" altLang="en-US" sz="2800" smtClean="0"/>
              <a:t>Jessica Merkel- CCS/CSP Manager</a:t>
            </a:r>
          </a:p>
        </p:txBody>
      </p:sp>
    </p:spTree>
    <p:extLst>
      <p:ext uri="{BB962C8B-B14F-4D97-AF65-F5344CB8AC3E}">
        <p14:creationId xmlns:p14="http://schemas.microsoft.com/office/powerpoint/2010/main" val="1307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Goals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909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4724400"/>
            <a:ext cx="32400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May- August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3088" y="1454943"/>
          <a:ext cx="8811838" cy="418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116" name="TextBox 2"/>
          <p:cNvSpPr txBox="1">
            <a:spLocks noChangeArrowheads="1"/>
          </p:cNvSpPr>
          <p:nvPr/>
        </p:nvSpPr>
        <p:spPr bwMode="auto">
          <a:xfrm>
            <a:off x="533400" y="58674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-107" charset="-128"/>
                <a:cs typeface="Arial" charset="0"/>
              </a:rPr>
              <a:t>Prior to this project, the average readmission rate to Norwood was 15%. </a:t>
            </a:r>
          </a:p>
        </p:txBody>
      </p:sp>
    </p:spTree>
    <p:extLst>
      <p:ext uri="{BB962C8B-B14F-4D97-AF65-F5344CB8AC3E}">
        <p14:creationId xmlns:p14="http://schemas.microsoft.com/office/powerpoint/2010/main" val="41803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4200" y="2960688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4000500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1752600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71800" y="2813050"/>
            <a:ext cx="1143000" cy="6159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4000500"/>
            <a:ext cx="990600" cy="5715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9300" y="3013591"/>
            <a:ext cx="244490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-107" charset="-128"/>
                <a:cs typeface="Arial" charset="0"/>
              </a:rPr>
              <a:t>Client </a:t>
            </a:r>
          </a:p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-107" charset="-128"/>
                <a:cs typeface="Arial" charset="0"/>
              </a:rPr>
              <a:t>Discharged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95150" y="1952535"/>
            <a:ext cx="255390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-107" charset="-128"/>
                <a:cs typeface="Arial" charset="0"/>
              </a:rPr>
              <a:t>Med.</a:t>
            </a:r>
          </a:p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-107" charset="-128"/>
                <a:cs typeface="Arial" charset="0"/>
              </a:rPr>
              <a:t>Management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85320" y="4477434"/>
            <a:ext cx="17735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-107" charset="-128"/>
                <a:cs typeface="Arial" charset="0"/>
              </a:rPr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10156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Staffing Process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1752600"/>
            <a:ext cx="2590800" cy="1295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9300" y="4343400"/>
            <a:ext cx="2590800" cy="1295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0" y="1752600"/>
            <a:ext cx="2590800" cy="1295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2286000"/>
            <a:ext cx="1752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00600" y="3200400"/>
            <a:ext cx="1600200" cy="1295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8" name="TextBox 13"/>
          <p:cNvSpPr txBox="1">
            <a:spLocks noChangeArrowheads="1"/>
          </p:cNvSpPr>
          <p:nvPr/>
        </p:nvSpPr>
        <p:spPr bwMode="auto">
          <a:xfrm>
            <a:off x="857250" y="1922463"/>
            <a:ext cx="24003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ea typeface="ＭＳ Ｐゴシック" pitchFamily="-107" charset="-128"/>
                <a:cs typeface="Arial" charset="0"/>
              </a:rPr>
              <a:t>Norwood Inpatient</a:t>
            </a:r>
          </a:p>
        </p:txBody>
      </p:sp>
      <p:sp>
        <p:nvSpPr>
          <p:cNvPr id="92169" name="TextBox 14"/>
          <p:cNvSpPr txBox="1">
            <a:spLocks noChangeArrowheads="1"/>
          </p:cNvSpPr>
          <p:nvPr/>
        </p:nvSpPr>
        <p:spPr bwMode="auto">
          <a:xfrm>
            <a:off x="5429250" y="2024063"/>
            <a:ext cx="2400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ea typeface="ＭＳ Ｐゴシック" pitchFamily="-107" charset="-128"/>
                <a:cs typeface="Arial" charset="0"/>
              </a:rPr>
              <a:t>Staffing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-107" charset="-128"/>
                <a:cs typeface="Arial" charset="0"/>
              </a:rPr>
              <a:t>(started in June)</a:t>
            </a:r>
          </a:p>
        </p:txBody>
      </p:sp>
      <p:sp>
        <p:nvSpPr>
          <p:cNvPr id="92170" name="TextBox 15"/>
          <p:cNvSpPr txBox="1">
            <a:spLocks noChangeArrowheads="1"/>
          </p:cNvSpPr>
          <p:nvPr/>
        </p:nvSpPr>
        <p:spPr bwMode="auto">
          <a:xfrm>
            <a:off x="2114550" y="4729163"/>
            <a:ext cx="240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ea typeface="ＭＳ Ｐゴシック" pitchFamily="-107" charset="-128"/>
                <a:cs typeface="Arial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33765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Staffing</a:t>
            </a:r>
            <a:endParaRPr lang="en-US" dirty="0"/>
          </a:p>
        </p:txBody>
      </p:sp>
      <p:grpSp>
        <p:nvGrpSpPr>
          <p:cNvPr id="93187" name="Group 2"/>
          <p:cNvGrpSpPr>
            <a:grpSpLocks/>
          </p:cNvGrpSpPr>
          <p:nvPr/>
        </p:nvGrpSpPr>
        <p:grpSpPr bwMode="auto">
          <a:xfrm>
            <a:off x="2811463" y="3067050"/>
            <a:ext cx="2667000" cy="1600200"/>
            <a:chOff x="584741" y="2960369"/>
            <a:chExt cx="2667000" cy="1600200"/>
          </a:xfrm>
        </p:grpSpPr>
        <p:sp>
          <p:nvSpPr>
            <p:cNvPr id="6" name="Oval 5"/>
            <p:cNvSpPr/>
            <p:nvPr/>
          </p:nvSpPr>
          <p:spPr>
            <a:xfrm>
              <a:off x="584741" y="2960369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9300" y="3013591"/>
              <a:ext cx="2444900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Client </a:t>
              </a:r>
            </a:p>
            <a:p>
              <a:pPr algn="ctr">
                <a:defRPr/>
              </a:pPr>
              <a:r>
                <a:rPr lang="en-US" sz="36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Discharged</a:t>
              </a:r>
            </a:p>
          </p:txBody>
        </p:sp>
      </p:grpSp>
      <p:grpSp>
        <p:nvGrpSpPr>
          <p:cNvPr id="93188" name="Group 3"/>
          <p:cNvGrpSpPr>
            <a:grpSpLocks/>
          </p:cNvGrpSpPr>
          <p:nvPr/>
        </p:nvGrpSpPr>
        <p:grpSpPr bwMode="auto">
          <a:xfrm>
            <a:off x="249238" y="4762500"/>
            <a:ext cx="2286000" cy="1277938"/>
            <a:chOff x="4038600" y="1752600"/>
            <a:chExt cx="2667000" cy="1600200"/>
          </a:xfrm>
        </p:grpSpPr>
        <p:sp>
          <p:nvSpPr>
            <p:cNvPr id="8" name="Oval 7"/>
            <p:cNvSpPr/>
            <p:nvPr/>
          </p:nvSpPr>
          <p:spPr>
            <a:xfrm>
              <a:off x="4038600" y="1752600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80938" y="2263479"/>
              <a:ext cx="1182321" cy="655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CBRF</a:t>
              </a:r>
              <a:endParaRPr lang="en-US" sz="36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7" charset="-128"/>
                <a:cs typeface="Arial" charset="0"/>
              </a:endParaRPr>
            </a:p>
          </p:txBody>
        </p:sp>
      </p:grpSp>
      <p:grpSp>
        <p:nvGrpSpPr>
          <p:cNvPr id="93189" name="Group 13"/>
          <p:cNvGrpSpPr>
            <a:grpSpLocks/>
          </p:cNvGrpSpPr>
          <p:nvPr/>
        </p:nvGrpSpPr>
        <p:grpSpPr bwMode="auto">
          <a:xfrm>
            <a:off x="5972175" y="1636713"/>
            <a:ext cx="2384425" cy="1277937"/>
            <a:chOff x="3981145" y="1752600"/>
            <a:chExt cx="2781916" cy="1600200"/>
          </a:xfrm>
        </p:grpSpPr>
        <p:sp>
          <p:nvSpPr>
            <p:cNvPr id="15" name="Oval 14"/>
            <p:cNvSpPr/>
            <p:nvPr/>
          </p:nvSpPr>
          <p:spPr>
            <a:xfrm>
              <a:off x="4038562" y="1752600"/>
              <a:ext cx="2667083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81145" y="1952535"/>
              <a:ext cx="2781916" cy="1041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Psych Services</a:t>
              </a:r>
            </a:p>
            <a:p>
              <a:pPr algn="ctr">
                <a:defRPr/>
              </a:pPr>
              <a:r>
                <a:rPr lang="en-US" sz="24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With Dr. Andrews</a:t>
              </a:r>
              <a:endParaRPr lang="en-US" sz="32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7" charset="-128"/>
                <a:cs typeface="Arial" charset="0"/>
              </a:endParaRPr>
            </a:p>
          </p:txBody>
        </p:sp>
      </p:grpSp>
      <p:grpSp>
        <p:nvGrpSpPr>
          <p:cNvPr id="93190" name="Group 16"/>
          <p:cNvGrpSpPr>
            <a:grpSpLocks/>
          </p:cNvGrpSpPr>
          <p:nvPr/>
        </p:nvGrpSpPr>
        <p:grpSpPr bwMode="auto">
          <a:xfrm>
            <a:off x="133350" y="3119438"/>
            <a:ext cx="2286000" cy="1277937"/>
            <a:chOff x="4038600" y="1752600"/>
            <a:chExt cx="2667000" cy="1600200"/>
          </a:xfrm>
        </p:grpSpPr>
        <p:sp>
          <p:nvSpPr>
            <p:cNvPr id="18" name="Oval 17"/>
            <p:cNvSpPr/>
            <p:nvPr/>
          </p:nvSpPr>
          <p:spPr>
            <a:xfrm>
              <a:off x="4038600" y="1752600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74069" y="1952535"/>
              <a:ext cx="2396062" cy="11183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Med.</a:t>
              </a:r>
            </a:p>
            <a:p>
              <a:pPr algn="ctr">
                <a:defRPr/>
              </a:pPr>
              <a:r>
                <a:rPr lang="en-US" sz="26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Management</a:t>
              </a:r>
            </a:p>
          </p:txBody>
        </p:sp>
      </p:grpSp>
      <p:grpSp>
        <p:nvGrpSpPr>
          <p:cNvPr id="93191" name="Group 20"/>
          <p:cNvGrpSpPr>
            <a:grpSpLocks/>
          </p:cNvGrpSpPr>
          <p:nvPr/>
        </p:nvGrpSpPr>
        <p:grpSpPr bwMode="auto">
          <a:xfrm>
            <a:off x="3040063" y="5200650"/>
            <a:ext cx="2286000" cy="1277938"/>
            <a:chOff x="4038600" y="1752600"/>
            <a:chExt cx="2667000" cy="1600200"/>
          </a:xfrm>
        </p:grpSpPr>
        <p:sp>
          <p:nvSpPr>
            <p:cNvPr id="22" name="Oval 21"/>
            <p:cNvSpPr/>
            <p:nvPr/>
          </p:nvSpPr>
          <p:spPr>
            <a:xfrm>
              <a:off x="4038600" y="1752600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01566" y="2183907"/>
              <a:ext cx="941070" cy="655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CCS</a:t>
              </a:r>
              <a:endParaRPr lang="en-US" sz="32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7" charset="-128"/>
                <a:cs typeface="Arial" charset="0"/>
              </a:endParaRPr>
            </a:p>
          </p:txBody>
        </p:sp>
      </p:grpSp>
      <p:grpSp>
        <p:nvGrpSpPr>
          <p:cNvPr id="93192" name="Group 23"/>
          <p:cNvGrpSpPr>
            <a:grpSpLocks/>
          </p:cNvGrpSpPr>
          <p:nvPr/>
        </p:nvGrpSpPr>
        <p:grpSpPr bwMode="auto">
          <a:xfrm>
            <a:off x="6070600" y="4762500"/>
            <a:ext cx="2286000" cy="1277938"/>
            <a:chOff x="4038600" y="1752600"/>
            <a:chExt cx="2667000" cy="1600200"/>
          </a:xfrm>
        </p:grpSpPr>
        <p:sp>
          <p:nvSpPr>
            <p:cNvPr id="25" name="Oval 24"/>
            <p:cNvSpPr/>
            <p:nvPr/>
          </p:nvSpPr>
          <p:spPr>
            <a:xfrm>
              <a:off x="4038600" y="1752600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63031" y="2263479"/>
              <a:ext cx="1618147" cy="655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Therapy</a:t>
              </a:r>
              <a:endParaRPr lang="en-US" sz="36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7" charset="-128"/>
                <a:cs typeface="Arial" charset="0"/>
              </a:endParaRPr>
            </a:p>
          </p:txBody>
        </p:sp>
      </p:grpSp>
      <p:grpSp>
        <p:nvGrpSpPr>
          <p:cNvPr id="93193" name="Group 28"/>
          <p:cNvGrpSpPr>
            <a:grpSpLocks/>
          </p:cNvGrpSpPr>
          <p:nvPr/>
        </p:nvGrpSpPr>
        <p:grpSpPr bwMode="auto">
          <a:xfrm>
            <a:off x="6070600" y="3228975"/>
            <a:ext cx="2286000" cy="1276350"/>
            <a:chOff x="4038600" y="1752600"/>
            <a:chExt cx="2667000" cy="1600200"/>
          </a:xfrm>
        </p:grpSpPr>
        <p:sp>
          <p:nvSpPr>
            <p:cNvPr id="30" name="Oval 29"/>
            <p:cNvSpPr/>
            <p:nvPr/>
          </p:nvSpPr>
          <p:spPr>
            <a:xfrm>
              <a:off x="4038600" y="1752600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07376" y="2263479"/>
              <a:ext cx="2129450" cy="655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Drug Court</a:t>
              </a:r>
              <a:endParaRPr lang="en-US" sz="36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7" charset="-128"/>
                <a:cs typeface="Arial" charset="0"/>
              </a:endParaRPr>
            </a:p>
          </p:txBody>
        </p:sp>
      </p:grpSp>
      <p:grpSp>
        <p:nvGrpSpPr>
          <p:cNvPr id="93194" name="Group 31"/>
          <p:cNvGrpSpPr>
            <a:grpSpLocks/>
          </p:cNvGrpSpPr>
          <p:nvPr/>
        </p:nvGrpSpPr>
        <p:grpSpPr bwMode="auto">
          <a:xfrm>
            <a:off x="3017838" y="1443038"/>
            <a:ext cx="2286000" cy="1276350"/>
            <a:chOff x="4038600" y="1752600"/>
            <a:chExt cx="2667000" cy="1600200"/>
          </a:xfrm>
        </p:grpSpPr>
        <p:sp>
          <p:nvSpPr>
            <p:cNvPr id="33" name="Oval 32"/>
            <p:cNvSpPr/>
            <p:nvPr/>
          </p:nvSpPr>
          <p:spPr>
            <a:xfrm>
              <a:off x="4038600" y="1752600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63903" y="2263479"/>
              <a:ext cx="2577918" cy="655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Oxford House</a:t>
              </a:r>
              <a:endParaRPr lang="en-US" sz="36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7" charset="-128"/>
                <a:cs typeface="Arial" charset="0"/>
              </a:endParaRPr>
            </a:p>
          </p:txBody>
        </p:sp>
      </p:grpSp>
      <p:grpSp>
        <p:nvGrpSpPr>
          <p:cNvPr id="93195" name="Group 34"/>
          <p:cNvGrpSpPr>
            <a:grpSpLocks/>
          </p:cNvGrpSpPr>
          <p:nvPr/>
        </p:nvGrpSpPr>
        <p:grpSpPr bwMode="auto">
          <a:xfrm>
            <a:off x="249238" y="1606550"/>
            <a:ext cx="2286000" cy="1276350"/>
            <a:chOff x="4038600" y="1752600"/>
            <a:chExt cx="2667000" cy="1600200"/>
          </a:xfrm>
        </p:grpSpPr>
        <p:sp>
          <p:nvSpPr>
            <p:cNvPr id="36" name="Oval 35"/>
            <p:cNvSpPr/>
            <p:nvPr/>
          </p:nvSpPr>
          <p:spPr>
            <a:xfrm>
              <a:off x="4038600" y="1752600"/>
              <a:ext cx="26670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63891" y="1952535"/>
              <a:ext cx="2016418" cy="11954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Day </a:t>
              </a:r>
            </a:p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rgbClr val="4E5B6F">
                        <a:satMod val="155000"/>
                      </a:srgbClr>
                    </a:solidFill>
                    <a:prstDash val="solid"/>
                  </a:ln>
                  <a:solidFill>
                    <a:srgbClr val="D6ECFF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ea typeface="ＭＳ Ｐゴシック" pitchFamily="-107" charset="-128"/>
                  <a:cs typeface="Arial" charset="0"/>
                </a:rPr>
                <a:t>Treatment</a:t>
              </a:r>
              <a:endParaRPr lang="en-US" sz="36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7" charset="-128"/>
                <a:cs typeface="Arial" charset="0"/>
              </a:endParaRPr>
            </a:p>
          </p:txBody>
        </p:sp>
      </p:grpSp>
      <p:cxnSp>
        <p:nvCxnSpPr>
          <p:cNvPr id="38" name="Straight Connector 37"/>
          <p:cNvCxnSpPr>
            <a:stCxn id="6" idx="0"/>
            <a:endCxn id="33" idx="4"/>
          </p:cNvCxnSpPr>
          <p:nvPr/>
        </p:nvCxnSpPr>
        <p:spPr>
          <a:xfrm flipV="1">
            <a:off x="4144963" y="2719388"/>
            <a:ext cx="15875" cy="3476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6" idx="5"/>
          </p:cNvCxnSpPr>
          <p:nvPr/>
        </p:nvCxnSpPr>
        <p:spPr>
          <a:xfrm flipH="1" flipV="1">
            <a:off x="2200275" y="2697163"/>
            <a:ext cx="1000125" cy="5826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2"/>
            <a:endCxn id="18" idx="6"/>
          </p:cNvCxnSpPr>
          <p:nvPr/>
        </p:nvCxnSpPr>
        <p:spPr>
          <a:xfrm flipH="1" flipV="1">
            <a:off x="2419350" y="3759200"/>
            <a:ext cx="392113" cy="1079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3"/>
          </p:cNvCxnSpPr>
          <p:nvPr/>
        </p:nvCxnSpPr>
        <p:spPr>
          <a:xfrm flipH="1">
            <a:off x="5087938" y="2727325"/>
            <a:ext cx="1268412" cy="5524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0" idx="2"/>
            <a:endCxn id="6" idx="6"/>
          </p:cNvCxnSpPr>
          <p:nvPr/>
        </p:nvCxnSpPr>
        <p:spPr>
          <a:xfrm flipH="1" flipV="1">
            <a:off x="5478463" y="3867150"/>
            <a:ext cx="5921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0"/>
            <a:endCxn id="6" idx="4"/>
          </p:cNvCxnSpPr>
          <p:nvPr/>
        </p:nvCxnSpPr>
        <p:spPr>
          <a:xfrm flipH="1" flipV="1">
            <a:off x="4144963" y="4667250"/>
            <a:ext cx="381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6" idx="3"/>
          </p:cNvCxnSpPr>
          <p:nvPr/>
        </p:nvCxnSpPr>
        <p:spPr>
          <a:xfrm flipV="1">
            <a:off x="2200275" y="4432300"/>
            <a:ext cx="1001713" cy="517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5" idx="1"/>
            <a:endCxn id="6" idx="5"/>
          </p:cNvCxnSpPr>
          <p:nvPr/>
        </p:nvCxnSpPr>
        <p:spPr>
          <a:xfrm flipH="1" flipV="1">
            <a:off x="5087938" y="4432300"/>
            <a:ext cx="1317625" cy="517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of this Project</a:t>
            </a:r>
            <a:endParaRPr lang="en-US" dirty="0"/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By staffing, we learn about more resources in the community. </a:t>
            </a:r>
          </a:p>
          <a:p>
            <a:pPr eaLnBrk="1" hangingPunct="1"/>
            <a:r>
              <a:rPr lang="en-US" altLang="en-US" smtClean="0"/>
              <a:t>We have more effective communication among resources. </a:t>
            </a:r>
          </a:p>
          <a:p>
            <a:pPr eaLnBrk="1" hangingPunct="1"/>
            <a:r>
              <a:rPr lang="en-US" altLang="en-US" smtClean="0"/>
              <a:t>Clients are more optimistic about their recovery.</a:t>
            </a:r>
          </a:p>
          <a:p>
            <a:pPr eaLnBrk="1" hangingPunct="1"/>
            <a:r>
              <a:rPr lang="en-US" altLang="en-US" smtClean="0"/>
              <a:t>Still learning how more resources are affecting clients. Project is ongoing. </a:t>
            </a:r>
          </a:p>
        </p:txBody>
      </p:sp>
    </p:spTree>
    <p:extLst>
      <p:ext uri="{BB962C8B-B14F-4D97-AF65-F5344CB8AC3E}">
        <p14:creationId xmlns:p14="http://schemas.microsoft.com/office/powerpoint/2010/main" val="21112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F3D43B"/>
    </a:hlink>
    <a:folHlink>
      <a:srgbClr val="969696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240</Words>
  <Application>Microsoft Office PowerPoint</Application>
  <PresentationFormat>On-screen Show (4:3)</PresentationFormat>
  <Paragraphs>75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Apex</vt:lpstr>
      <vt:lpstr>ProjectOverviewPresentation</vt:lpstr>
      <vt:lpstr>Mental Health collaborative Project</vt:lpstr>
      <vt:lpstr>Wood county </vt:lpstr>
      <vt:lpstr>Change Leader and Team Members</vt:lpstr>
      <vt:lpstr>Project Goals</vt:lpstr>
      <vt:lpstr>May- August</vt:lpstr>
      <vt:lpstr>Before</vt:lpstr>
      <vt:lpstr>Staffing Process</vt:lpstr>
      <vt:lpstr>After Staffing</vt:lpstr>
      <vt:lpstr>Results of this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hmkahle</dc:creator>
  <cp:lastModifiedBy>hmkahle</cp:lastModifiedBy>
  <cp:revision>12</cp:revision>
  <dcterms:created xsi:type="dcterms:W3CDTF">2013-12-19T16:10:00Z</dcterms:created>
  <dcterms:modified xsi:type="dcterms:W3CDTF">2013-12-19T16:13:55Z</dcterms:modified>
</cp:coreProperties>
</file>