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72" r:id="rId2"/>
    <p:sldId id="273" r:id="rId3"/>
    <p:sldId id="274" r:id="rId4"/>
    <p:sldId id="275" r:id="rId5"/>
    <p:sldId id="276" r:id="rId6"/>
    <p:sldId id="277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CCFF"/>
    <a:srgbClr val="FF0000"/>
    <a:srgbClr val="772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30-Day Readmission Rate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Sheet1!$A$5:$A$13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Sheet1!$B$5:$B$13</c:f>
              <c:numCache>
                <c:formatCode>General</c:formatCode>
                <c:ptCount val="9"/>
                <c:pt idx="0">
                  <c:v>16.5</c:v>
                </c:pt>
                <c:pt idx="1">
                  <c:v>8.3000000000000007</c:v>
                </c:pt>
                <c:pt idx="2">
                  <c:v>3.6</c:v>
                </c:pt>
                <c:pt idx="3">
                  <c:v>11.8</c:v>
                </c:pt>
                <c:pt idx="4">
                  <c:v>8.8000000000000007</c:v>
                </c:pt>
                <c:pt idx="5">
                  <c:v>8.1999999999999993</c:v>
                </c:pt>
                <c:pt idx="6">
                  <c:v>13.7</c:v>
                </c:pt>
                <c:pt idx="7">
                  <c:v>10.5</c:v>
                </c:pt>
                <c:pt idx="8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80000"/>
        <c:axId val="130481536"/>
      </c:lineChart>
      <c:catAx>
        <c:axId val="13048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481536"/>
        <c:crosses val="autoZero"/>
        <c:auto val="1"/>
        <c:lblAlgn val="ctr"/>
        <c:lblOffset val="100"/>
        <c:noMultiLvlLbl val="0"/>
      </c:catAx>
      <c:valAx>
        <c:axId val="13048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48000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Arial" charset="0"/>
                <a:ea typeface="ＭＳ Ｐゴシック" pitchFamily="6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Arial" charset="0"/>
                <a:ea typeface="ＭＳ Ｐゴシック" pitchFamily="6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Arial" pitchFamily="34" charset="0"/>
              </a:defRPr>
            </a:lvl1pPr>
          </a:lstStyle>
          <a:p>
            <a:fld id="{D82EB6A9-4EFE-4B8B-B2D5-1BB3EF46A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66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Arial" charset="0"/>
                <a:ea typeface="ＭＳ Ｐゴシック" pitchFamily="6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Arial" charset="0"/>
                <a:ea typeface="ＭＳ Ｐゴシック" pitchFamily="6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Arial" pitchFamily="34" charset="0"/>
              </a:defRPr>
            </a:lvl1pPr>
          </a:lstStyle>
          <a:p>
            <a:fld id="{3C4D2F48-90CC-49D6-9B0D-E67415993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34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IATx200PPoi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77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5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5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38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48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05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ATX200PPoint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7278B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NCHC Readmission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NCHC 16 bed acute care Psychiatric Hospital serving Lincoln, Langlade &amp; Marathon Counties for clients age 13-adult. </a:t>
            </a:r>
          </a:p>
          <a:p>
            <a:pPr marL="0" indent="0">
              <a:buNone/>
            </a:pPr>
            <a:r>
              <a:rPr lang="en-US" dirty="0" smtClean="0"/>
              <a:t>Capacity less than need</a:t>
            </a:r>
          </a:p>
          <a:p>
            <a:pPr marL="0" indent="0">
              <a:buNone/>
            </a:pPr>
            <a:r>
              <a:rPr lang="en-US" dirty="0" smtClean="0"/>
              <a:t>AIM: Decrease readmission rate</a:t>
            </a:r>
          </a:p>
          <a:p>
            <a:r>
              <a:rPr lang="en-US" dirty="0" smtClean="0"/>
              <a:t>Improve individual outcomes</a:t>
            </a:r>
          </a:p>
          <a:p>
            <a:r>
              <a:rPr lang="en-US" dirty="0" smtClean="0"/>
              <a:t>Allow greater capacity in current 16 bed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Crisis CBRF use</a:t>
            </a:r>
          </a:p>
          <a:p>
            <a:r>
              <a:rPr lang="en-US" dirty="0" smtClean="0"/>
              <a:t>Case conferences with Community Treatment staff to develop alternative Crisis plans for individuals who are struggling</a:t>
            </a:r>
          </a:p>
          <a:p>
            <a:r>
              <a:rPr lang="en-US" dirty="0" smtClean="0"/>
              <a:t>Transitional Nurse role (9/1/14) to “tie up loose ends”; provide continuity between services; assist in problem-solving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4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31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expansion of Crisis CBRF beds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Formalize hand-off processes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Expand/formalize Transitional RN role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4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Intra-agency communication/Hand-Offs can be more challenging than between agencies</a:t>
            </a:r>
          </a:p>
          <a:p>
            <a:r>
              <a:rPr lang="en-US" dirty="0" smtClean="0"/>
              <a:t>Seeking different outcomes requires change on the part of team members, not just clients</a:t>
            </a:r>
          </a:p>
          <a:p>
            <a:r>
              <a:rPr lang="en-US" dirty="0" smtClean="0"/>
              <a:t>Change takes time…and repetition!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81611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NIATx200 PPoint template Slide-2</Template>
  <TotalTime>926</TotalTime>
  <Words>136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1_Blank Presentation</vt:lpstr>
      <vt:lpstr>NCHC Readmission Project</vt:lpstr>
      <vt:lpstr>Project Aim</vt:lpstr>
      <vt:lpstr>Changes</vt:lpstr>
      <vt:lpstr>Results</vt:lpstr>
      <vt:lpstr>Next Steps</vt:lpstr>
      <vt:lpstr>Impact</vt:lpstr>
    </vt:vector>
  </TitlesOfParts>
  <Company>CHESS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CHESS Staff</dc:creator>
  <cp:lastModifiedBy>Sheila Weix</cp:lastModifiedBy>
  <cp:revision>90</cp:revision>
  <dcterms:created xsi:type="dcterms:W3CDTF">2007-09-19T13:36:47Z</dcterms:created>
  <dcterms:modified xsi:type="dcterms:W3CDTF">2014-10-28T14:03:50Z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-261626158</vt:i4>
  </property>
  <property fmtid="{D5CDD505-2E9C-101B-9397-08002B2CF9AE}" pid="3" name="_NewReviewCycle">
    <vt:lpwstr/>
  </property>
  <property fmtid="{D5CDD505-2E9C-101B-9397-08002B2CF9AE}" pid="4" name="_EmailSubject">
    <vt:lpwstr>Oct 28th</vt:lpwstr>
  </property>
  <property fmtid="{D5CDD505-2E9C-101B-9397-08002B2CF9AE}" pid="5" name="_AuthorEmail">
    <vt:lpwstr>SWeix@norcen.org</vt:lpwstr>
  </property>
  <property fmtid="{D5CDD505-2E9C-101B-9397-08002B2CF9AE}" pid="6" name="_AuthorEmailDisplayName">
    <vt:lpwstr>Sheila Weix</vt:lpwstr>
  </property>
</Properties>
</file>