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handoutMasterIdLst>
    <p:handoutMasterId r:id="rId9"/>
  </p:handout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 T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0.23</c:v>
                </c:pt>
                <c:pt idx="1">
                  <c:v>0.25</c:v>
                </c:pt>
                <c:pt idx="2">
                  <c:v>0.14000000000000001</c:v>
                </c:pt>
                <c:pt idx="3">
                  <c:v>9.0000000000000066E-2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W/O T</c:v>
                </c:pt>
              </c:strCache>
            </c:strRef>
          </c:tx>
          <c:spPr>
            <a:solidFill>
              <a:schemeClr val="tx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0.13</c:v>
                </c:pt>
                <c:pt idx="1">
                  <c:v>0.11000000000000004</c:v>
                </c:pt>
                <c:pt idx="2">
                  <c:v>7.0000000000000034E-2</c:v>
                </c:pt>
                <c:pt idx="3">
                  <c:v>5.0000000000000031E-2</c:v>
                </c:pt>
              </c:numCache>
            </c:numRef>
          </c:val>
        </c:ser>
        <c:axId val="58600448"/>
        <c:axId val="58610432"/>
      </c:barChart>
      <c:catAx>
        <c:axId val="58600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8610432"/>
        <c:crosses val="autoZero"/>
        <c:auto val="1"/>
        <c:lblAlgn val="ctr"/>
        <c:lblOffset val="100"/>
      </c:catAx>
      <c:valAx>
        <c:axId val="58610432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86004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947219097612749"/>
          <c:y val="0.14493836707911531"/>
          <c:w val="0.33132145981752326"/>
          <c:h val="0.10893278965129369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48804-EBC7-4891-A5D8-3C3D9CD2D023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25B06-EA32-4246-94CD-C2C95E4DE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47C595-FF1D-4568-9A57-916E42BD6B1F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1260C1-273E-45D2-A74B-F1D16E0930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10668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400" cap="none" spc="150" dirty="0" smtClean="0">
                <a:ln w="11430"/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NIATx PROJECT</a:t>
            </a:r>
            <a:br>
              <a:rPr lang="en-US" sz="4400" cap="none" spc="150" dirty="0" smtClean="0">
                <a:ln w="11430"/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4400" cap="none" spc="150" dirty="0" smtClean="0">
                <a:ln w="11430"/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Reduce Re-Admission Rates</a:t>
            </a:r>
            <a:r>
              <a:rPr lang="en-US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524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tabLst>
                <a:tab pos="3022600" algn="l"/>
                <a:tab pos="4122738" algn="l"/>
              </a:tabLst>
            </a:pPr>
            <a:r>
              <a:rPr lang="en-US" sz="72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Winnebago County </a:t>
            </a:r>
          </a:p>
          <a:p>
            <a:pPr algn="ctr"/>
            <a:endParaRPr lang="en-US" sz="8000" dirty="0"/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04800"/>
            <a:ext cx="2057400" cy="158520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28194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0000" b="1" cap="all" spc="0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2014</a:t>
            </a:r>
            <a:endParaRPr lang="en-US" sz="10000" b="1" cap="all" spc="0" dirty="0">
              <a:ln w="0"/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99032"/>
          </a:xfrm>
        </p:spPr>
        <p:txBody>
          <a:bodyPr>
            <a:noAutofit/>
          </a:bodyPr>
          <a:lstStyle/>
          <a:p>
            <a:r>
              <a:rPr lang="en-US" sz="8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Change Team</a:t>
            </a:r>
            <a:endParaRPr lang="en-US" sz="8000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6934200" cy="5029200"/>
          </a:xfrm>
        </p:spPr>
        <p:txBody>
          <a:bodyPr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200" b="1" cap="small" spc="150" dirty="0" smtClean="0">
                <a:ln w="11430"/>
                <a:solidFill>
                  <a:schemeClr val="tx1">
                    <a:lumMod val="8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Doug Brey</a:t>
            </a:r>
          </a:p>
          <a:p>
            <a:pPr lvl="1"/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Crisis Intervention Supervisor</a:t>
            </a:r>
          </a:p>
          <a:p>
            <a:pPr lvl="1">
              <a:buNone/>
            </a:pPr>
            <a:endParaRPr lang="en-US" sz="40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5200" b="1" cap="small" spc="150" dirty="0" smtClean="0">
                <a:ln w="11430"/>
                <a:solidFill>
                  <a:schemeClr val="tx1">
                    <a:lumMod val="8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Melissa Hoodie</a:t>
            </a:r>
          </a:p>
          <a:p>
            <a:pPr lvl="1"/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CCS/CSP Supervisor</a:t>
            </a:r>
          </a:p>
          <a:p>
            <a:pPr>
              <a:buNone/>
            </a:pPr>
            <a:endParaRPr lang="en-US" sz="43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5200" b="1" cap="small" spc="150" dirty="0" smtClean="0">
                <a:ln w="11430"/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Sheehan</a:t>
            </a:r>
          </a:p>
          <a:p>
            <a:pPr lvl="1"/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CBRF Coordinator </a:t>
            </a:r>
          </a:p>
          <a:p>
            <a:pPr lvl="1">
              <a:buNone/>
            </a:pP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Summit House &amp; Toward Tomorrow</a:t>
            </a:r>
            <a:endParaRPr lang="en-US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S:\Human Services\CONFIDENTIAL - ADMIN\Administrative Assistants\NANCY\Staff Pictures\BH Staff Pictures\Brey Doug.jpg"/>
          <p:cNvPicPr>
            <a:picLocks noChangeAspect="1" noChangeArrowheads="1"/>
          </p:cNvPicPr>
          <p:nvPr/>
        </p:nvPicPr>
        <p:blipFill>
          <a:blip r:embed="rId2" cstate="print"/>
          <a:srcRect l="14049" r="8680" b="11025"/>
          <a:stretch>
            <a:fillRect/>
          </a:stretch>
        </p:blipFill>
        <p:spPr bwMode="auto">
          <a:xfrm>
            <a:off x="304800" y="1524000"/>
            <a:ext cx="1816768" cy="15690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S:\Human Services\CONFIDENTIAL - ADMIN\Administrative Assistants\NANCY\Staff Pictures\BH Staff Pictures\Hoodie Melissa.jpg"/>
          <p:cNvPicPr>
            <a:picLocks noChangeAspect="1" noChangeArrowheads="1"/>
          </p:cNvPicPr>
          <p:nvPr/>
        </p:nvPicPr>
        <p:blipFill>
          <a:blip r:embed="rId3" cstate="print"/>
          <a:srcRect l="13636" t="4545" r="11364" b="9093"/>
          <a:stretch>
            <a:fillRect/>
          </a:stretch>
        </p:blipFill>
        <p:spPr bwMode="auto">
          <a:xfrm>
            <a:off x="304800" y="3200400"/>
            <a:ext cx="1828800" cy="15794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S:\Human Services\CONFIDENTIAL - ADMIN\Administrative Assistants\NANCY\Staff Pictures\BH Staff Pictures\Sheehan John.jpg"/>
          <p:cNvPicPr>
            <a:picLocks noChangeAspect="1" noChangeArrowheads="1"/>
          </p:cNvPicPr>
          <p:nvPr/>
        </p:nvPicPr>
        <p:blipFill>
          <a:blip r:embed="rId4" cstate="print"/>
          <a:srcRect l="11250" r="2660" b="5000"/>
          <a:stretch>
            <a:fillRect/>
          </a:stretch>
        </p:blipFill>
        <p:spPr bwMode="auto">
          <a:xfrm>
            <a:off x="304800" y="4876800"/>
            <a:ext cx="1828800" cy="15136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2" descr="http://images2.fanpop.com/image/photos/10600000/Johnny-johnny-knoxville-10664150-1280-800.jpg"/>
          <p:cNvPicPr>
            <a:picLocks noChangeAspect="1" noChangeArrowheads="1"/>
          </p:cNvPicPr>
          <p:nvPr/>
        </p:nvPicPr>
        <p:blipFill>
          <a:blip r:embed="rId5" cstate="print"/>
          <a:srcRect l="24485" t="7355" r="35495" b="28615"/>
          <a:stretch>
            <a:fillRect/>
          </a:stretch>
        </p:blipFill>
        <p:spPr bwMode="auto">
          <a:xfrm>
            <a:off x="381000" y="1295400"/>
            <a:ext cx="1676400" cy="167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http://hairstyles.thehairstyler.com/hairstyle_views/front_view_images/2060/original/Tina-Fey.jpg"/>
          <p:cNvPicPr>
            <a:picLocks noChangeAspect="1" noChangeArrowheads="1"/>
          </p:cNvPicPr>
          <p:nvPr/>
        </p:nvPicPr>
        <p:blipFill>
          <a:blip r:embed="rId6" cstate="print"/>
          <a:srcRect b="8333"/>
          <a:stretch>
            <a:fillRect/>
          </a:stretch>
        </p:blipFill>
        <p:spPr bwMode="auto">
          <a:xfrm>
            <a:off x="381000" y="3048000"/>
            <a:ext cx="1676400" cy="18440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http://media-cache-ec0.pinimg.com/736x/10/2a/ab/102aab6034908fa661753aa8963eef3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1" y="4953000"/>
            <a:ext cx="1698936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99032"/>
          </a:xfrm>
        </p:spPr>
        <p:txBody>
          <a:bodyPr>
            <a:normAutofit/>
          </a:bodyPr>
          <a:lstStyle/>
          <a:p>
            <a:r>
              <a:rPr lang="en-US" sz="8000" cap="small" dirty="0" smtClean="0">
                <a:latin typeface="+mn-lt"/>
              </a:rPr>
              <a:t>The Numbers</a:t>
            </a:r>
            <a:endParaRPr lang="en-US" sz="8000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343400" cy="121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5240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99032"/>
          </a:xfrm>
        </p:spPr>
        <p:txBody>
          <a:bodyPr>
            <a:normAutofit/>
          </a:bodyPr>
          <a:lstStyle/>
          <a:p>
            <a:r>
              <a:rPr lang="en-US" sz="8000" cap="small" dirty="0" smtClean="0">
                <a:latin typeface="+mn-lt"/>
              </a:rPr>
              <a:t>The Purpose</a:t>
            </a:r>
            <a:endParaRPr lang="en-US" sz="8000" cap="small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8000" dirty="0" smtClean="0">
                <a:gradFill>
                  <a:gsLst>
                    <a:gs pos="0">
                      <a:srgbClr val="C00000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BIG AIM</a:t>
            </a:r>
          </a:p>
          <a:p>
            <a:pPr lvl="1"/>
            <a:r>
              <a:rPr lang="en-US" sz="2000" b="1" dirty="0" smtClean="0"/>
              <a:t>Eliminate 30-Day Re-Admissions TO ALL FACILITIES</a:t>
            </a:r>
          </a:p>
          <a:p>
            <a:r>
              <a:rPr lang="en-US" sz="8000" dirty="0" smtClean="0">
                <a:gradFill>
                  <a:gsLst>
                    <a:gs pos="0">
                      <a:srgbClr val="00CC99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aim</a:t>
            </a:r>
          </a:p>
          <a:p>
            <a:pPr lvl="1"/>
            <a:r>
              <a:rPr lang="en-US" sz="2400" dirty="0" smtClean="0"/>
              <a:t>	</a:t>
            </a:r>
            <a:r>
              <a:rPr lang="en-US" sz="2000" b="1" dirty="0" smtClean="0"/>
              <a:t>quicker community based services</a:t>
            </a:r>
            <a:endParaRPr lang="en-US" sz="2000" b="1" dirty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148" name="Picture 4" descr="http://upload.wikimedia.org/wikipedia/commons/f/fb/Darts_in_a_dartboard.jpg"/>
          <p:cNvPicPr>
            <a:picLocks noChangeAspect="1" noChangeArrowheads="1"/>
          </p:cNvPicPr>
          <p:nvPr/>
        </p:nvPicPr>
        <p:blipFill>
          <a:blip r:embed="rId2" cstate="print"/>
          <a:srcRect l="5172" r="22414"/>
          <a:stretch>
            <a:fillRect/>
          </a:stretch>
        </p:blipFill>
        <p:spPr bwMode="auto">
          <a:xfrm>
            <a:off x="5638800" y="3581400"/>
            <a:ext cx="3200400" cy="2938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99032"/>
          </a:xfrm>
        </p:spPr>
        <p:txBody>
          <a:bodyPr>
            <a:normAutofit/>
          </a:bodyPr>
          <a:lstStyle/>
          <a:p>
            <a:r>
              <a:rPr lang="en-US" sz="8000" cap="small" dirty="0" smtClean="0">
                <a:latin typeface="+mn-lt"/>
              </a:rPr>
              <a:t>The Change </a:t>
            </a:r>
            <a:endParaRPr lang="en-US" sz="8000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Clients at risk for re-admission will be placed in a crisis bed upon d/c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Case managers will attend weekly meetings with crisis team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Case management staff will see their </a:t>
            </a:r>
          </a:p>
          <a:p>
            <a:pPr>
              <a:buNone/>
            </a:pPr>
            <a:r>
              <a:rPr lang="en-US" sz="2000" dirty="0" smtClean="0"/>
              <a:t>       clients at least 2 times/week when </a:t>
            </a:r>
          </a:p>
          <a:p>
            <a:pPr>
              <a:buNone/>
            </a:pPr>
            <a:r>
              <a:rPr lang="en-US" sz="2000" dirty="0" smtClean="0"/>
              <a:t>       clients are in a crisis bed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Crisis Center Director will attend </a:t>
            </a:r>
          </a:p>
          <a:p>
            <a:pPr>
              <a:buNone/>
            </a:pPr>
            <a:r>
              <a:rPr lang="en-US" sz="2000" dirty="0" smtClean="0"/>
              <a:t>       CCS/CSP morning meetings as needed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Intensive and extended assessment </a:t>
            </a:r>
          </a:p>
          <a:p>
            <a:pPr>
              <a:buNone/>
            </a:pPr>
            <a:r>
              <a:rPr lang="en-US" sz="2000" dirty="0" smtClean="0"/>
              <a:t>    </a:t>
            </a:r>
          </a:p>
        </p:txBody>
      </p:sp>
      <p:pic>
        <p:nvPicPr>
          <p:cNvPr id="8" name="Picture 2" descr="http://i.huffpost.com/gen/1981265/thumbs/o-THERAPIST-COUCH-facebook.jpg"/>
          <p:cNvPicPr>
            <a:picLocks noChangeAspect="1" noChangeArrowheads="1"/>
          </p:cNvPicPr>
          <p:nvPr/>
        </p:nvPicPr>
        <p:blipFill>
          <a:blip r:embed="rId2" cstate="print"/>
          <a:srcRect l="17333" r="26667"/>
          <a:stretch>
            <a:fillRect/>
          </a:stretch>
        </p:blipFill>
        <p:spPr bwMode="auto">
          <a:xfrm>
            <a:off x="5562600" y="3657600"/>
            <a:ext cx="3200400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99032"/>
          </a:xfrm>
        </p:spPr>
        <p:txBody>
          <a:bodyPr>
            <a:normAutofit/>
          </a:bodyPr>
          <a:lstStyle/>
          <a:p>
            <a:r>
              <a:rPr lang="en-US" sz="8000" cap="small" dirty="0" smtClean="0">
                <a:latin typeface="+mn-lt"/>
              </a:rPr>
              <a:t>The Results</a:t>
            </a:r>
            <a:endParaRPr lang="en-US" sz="8000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2013, two clients were seen on emergency basis  (JS, DR)  after some serious lobbying with the psychiatrist.  Neither were re-admitted.</a:t>
            </a:r>
          </a:p>
          <a:p>
            <a:endParaRPr lang="en-US" sz="2000" dirty="0" smtClean="0"/>
          </a:p>
          <a:p>
            <a:r>
              <a:rPr lang="en-US" sz="2000" dirty="0" smtClean="0"/>
              <a:t>In 2014, seven clients were seen for crisis case management</a:t>
            </a:r>
          </a:p>
          <a:p>
            <a:endParaRPr lang="en-US" sz="2000" dirty="0" smtClean="0"/>
          </a:p>
          <a:p>
            <a:r>
              <a:rPr lang="en-US" sz="2000" dirty="0" smtClean="0"/>
              <a:t>CCS/CSP staff were assisting 1:1 </a:t>
            </a:r>
          </a:p>
          <a:p>
            <a:pPr>
              <a:buNone/>
            </a:pPr>
            <a:r>
              <a:rPr lang="en-US" sz="2000" dirty="0" smtClean="0"/>
              <a:t>       at crisis center</a:t>
            </a:r>
          </a:p>
          <a:p>
            <a:endParaRPr lang="en-US" sz="2000" dirty="0" smtClean="0"/>
          </a:p>
          <a:p>
            <a:r>
              <a:rPr lang="en-US" sz="2000" dirty="0" smtClean="0"/>
              <a:t>Only one person re-admitted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1" descr="Crisis-aver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657600"/>
            <a:ext cx="3113548" cy="2895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99032"/>
          </a:xfrm>
        </p:spPr>
        <p:txBody>
          <a:bodyPr>
            <a:normAutofit/>
          </a:bodyPr>
          <a:lstStyle/>
          <a:p>
            <a:r>
              <a:rPr lang="en-US" sz="8000" cap="small" dirty="0" smtClean="0">
                <a:latin typeface="+mn-lt"/>
              </a:rPr>
              <a:t>The Next Steps</a:t>
            </a:r>
            <a:endParaRPr lang="en-US" sz="8000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Continue Crisis Case management services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Create a Crisis Case Manager position by shifting staff from CCS or CSP</a:t>
            </a:r>
          </a:p>
          <a:p>
            <a:endParaRPr lang="en-US" sz="2000" dirty="0" smtClean="0"/>
          </a:p>
          <a:p>
            <a:r>
              <a:rPr lang="en-US" sz="2000" dirty="0" smtClean="0"/>
              <a:t>Add Peer Support Specialist position </a:t>
            </a:r>
          </a:p>
          <a:p>
            <a:endParaRPr lang="en-US" sz="2000" dirty="0" smtClean="0"/>
          </a:p>
          <a:p>
            <a:r>
              <a:rPr lang="en-US" sz="2000" dirty="0" smtClean="0"/>
              <a:t>Collaboration with Peer Run Respite Center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</p:txBody>
      </p:sp>
      <p:pic>
        <p:nvPicPr>
          <p:cNvPr id="15362" name="Picture 2" descr="http://alignlifefranchise.com/images/alignlife-nex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657600"/>
            <a:ext cx="3162300" cy="28542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BBB59"/>
      </a:accent2>
      <a:accent3>
        <a:srgbClr val="9BBB59"/>
      </a:accent3>
      <a:accent4>
        <a:srgbClr val="938953"/>
      </a:accent4>
      <a:accent5>
        <a:srgbClr val="FAC08F"/>
      </a:accent5>
      <a:accent6>
        <a:srgbClr val="F79646"/>
      </a:accent6>
      <a:hlink>
        <a:srgbClr val="494429"/>
      </a:hlink>
      <a:folHlink>
        <a:srgbClr val="C6D9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962</TotalTime>
  <Words>180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 NIATx PROJECT Reduce Re-Admission Rates </vt:lpstr>
      <vt:lpstr>The Change Team</vt:lpstr>
      <vt:lpstr>The Numbers</vt:lpstr>
      <vt:lpstr>The Purpose</vt:lpstr>
      <vt:lpstr>The Change </vt:lpstr>
      <vt:lpstr>The Results</vt:lpstr>
      <vt:lpstr>The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elast</dc:creator>
  <cp:lastModifiedBy>dbrey</cp:lastModifiedBy>
  <cp:revision>100</cp:revision>
  <dcterms:created xsi:type="dcterms:W3CDTF">2013-10-14T19:05:11Z</dcterms:created>
  <dcterms:modified xsi:type="dcterms:W3CDTF">2014-10-25T01:27:02Z</dcterms:modified>
</cp:coreProperties>
</file>