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991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Calibri" pitchFamily="34" charset="0"/>
              </a:rPr>
              <a:t>2013 Non Billable </a:t>
            </a:r>
            <a:r>
              <a:rPr lang="en-US" dirty="0">
                <a:latin typeface="Calibri" pitchFamily="34" charset="0"/>
              </a:rPr>
              <a:t>MA Days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792674779288951E-2"/>
          <c:y val="0.12257575757575769"/>
          <c:w val="0.94298234311620066"/>
          <c:h val="0.8199296110713442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Unbillable MA Days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 </c:v>
                </c:pt>
                <c:pt idx="3">
                  <c:v>April </c:v>
                </c:pt>
                <c:pt idx="4">
                  <c:v>May </c:v>
                </c:pt>
                <c:pt idx="5">
                  <c:v>June </c:v>
                </c:pt>
                <c:pt idx="6">
                  <c:v>July</c:v>
                </c:pt>
                <c:pt idx="7">
                  <c:v>August 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 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62</c:v>
                </c:pt>
                <c:pt idx="1">
                  <c:v>56</c:v>
                </c:pt>
                <c:pt idx="2">
                  <c:v>93</c:v>
                </c:pt>
                <c:pt idx="3">
                  <c:v>90</c:v>
                </c:pt>
                <c:pt idx="4">
                  <c:v>93</c:v>
                </c:pt>
                <c:pt idx="5">
                  <c:v>120</c:v>
                </c:pt>
                <c:pt idx="6">
                  <c:v>124</c:v>
                </c:pt>
                <c:pt idx="7">
                  <c:v>155</c:v>
                </c:pt>
                <c:pt idx="8">
                  <c:v>90</c:v>
                </c:pt>
                <c:pt idx="9">
                  <c:v>93</c:v>
                </c:pt>
                <c:pt idx="10">
                  <c:v>90</c:v>
                </c:pt>
                <c:pt idx="11">
                  <c:v>93</c:v>
                </c:pt>
              </c:numCache>
            </c:numRef>
          </c:val>
        </c:ser>
        <c:axId val="110572288"/>
        <c:axId val="110573824"/>
      </c:barChart>
      <c:catAx>
        <c:axId val="110572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aseline="0">
                <a:latin typeface="Calibri" pitchFamily="34" charset="0"/>
              </a:defRPr>
            </a:pPr>
            <a:endParaRPr lang="en-US"/>
          </a:p>
        </c:txPr>
        <c:crossAx val="110573824"/>
        <c:crosses val="autoZero"/>
        <c:auto val="1"/>
        <c:lblAlgn val="ctr"/>
        <c:lblOffset val="100"/>
      </c:catAx>
      <c:valAx>
        <c:axId val="110573824"/>
        <c:scaling>
          <c:orientation val="minMax"/>
        </c:scaling>
        <c:axPos val="l"/>
        <c:majorGridlines/>
        <c:numFmt formatCode="General" sourceLinked="1"/>
        <c:tickLblPos val="nextTo"/>
        <c:crossAx val="110572288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2014 Non-billable MA Days</a:t>
            </a:r>
          </a:p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19922535211267625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9.8101706036745423E-2"/>
          <c:y val="7.407407407407407E-2"/>
          <c:w val="0.71260958005249364"/>
          <c:h val="0.83808690580344058"/>
        </c:manualLayout>
      </c:layout>
      <c:barChart>
        <c:barDir val="col"/>
        <c:grouping val="clustered"/>
        <c:axId val="110582016"/>
        <c:axId val="110589824"/>
      </c:barChart>
      <c:catAx>
        <c:axId val="110582016"/>
        <c:scaling>
          <c:orientation val="minMax"/>
        </c:scaling>
        <c:axPos val="b"/>
        <c:tickLblPos val="nextTo"/>
        <c:crossAx val="110589824"/>
        <c:crosses val="autoZero"/>
        <c:auto val="1"/>
        <c:lblAlgn val="ctr"/>
        <c:lblOffset val="100"/>
      </c:catAx>
      <c:valAx>
        <c:axId val="110589824"/>
        <c:scaling>
          <c:orientation val="minMax"/>
        </c:scaling>
        <c:axPos val="l"/>
        <c:majorGridlines/>
        <c:numFmt formatCode="General" sourceLinked="1"/>
        <c:tickLblPos val="nextTo"/>
        <c:crossAx val="1105820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2014 Non-billable MA Days</a:t>
            </a:r>
          </a:p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19922535211267628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9.8101706036745423E-2"/>
          <c:y val="7.407407407407407E-2"/>
          <c:w val="0.71260958005249364"/>
          <c:h val="0.83808690580344058"/>
        </c:manualLayout>
      </c:layout>
      <c:barChart>
        <c:barDir val="col"/>
        <c:grouping val="clustered"/>
        <c:axId val="110609152"/>
        <c:axId val="110610688"/>
      </c:barChart>
      <c:catAx>
        <c:axId val="110609152"/>
        <c:scaling>
          <c:orientation val="minMax"/>
        </c:scaling>
        <c:axPos val="b"/>
        <c:tickLblPos val="nextTo"/>
        <c:crossAx val="110610688"/>
        <c:crosses val="autoZero"/>
        <c:auto val="1"/>
        <c:lblAlgn val="ctr"/>
        <c:lblOffset val="100"/>
      </c:catAx>
      <c:valAx>
        <c:axId val="110610688"/>
        <c:scaling>
          <c:orientation val="minMax"/>
        </c:scaling>
        <c:axPos val="l"/>
        <c:majorGridlines/>
        <c:numFmt formatCode="General" sourceLinked="1"/>
        <c:tickLblPos val="nextTo"/>
        <c:crossAx val="1106091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1"/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0.47185</cdr:x>
      <cdr:y>0.21809</cdr:y>
    </cdr:from>
    <cdr:to>
      <cdr:x>0.6173</cdr:x>
      <cdr:y>0.27045</cdr:y>
    </cdr:to>
    <cdr:sp macro="" textlink="">
      <cdr:nvSpPr>
        <cdr:cNvPr id="2" name="TextBox 1"/>
        <cdr:cNvSpPr txBox="1"/>
      </cdr:nvSpPr>
      <cdr:spPr>
        <a:xfrm xmlns:a="http://schemas.openxmlformats.org/drawingml/2006/main" rot="353856">
          <a:off x="3955042" y="914013"/>
          <a:ext cx="1219185" cy="219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b="1" dirty="0">
            <a:latin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410200" cy="3581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0.7027</cdr:x>
      <cdr:y>0.28302</cdr:y>
    </cdr:from>
    <cdr:to>
      <cdr:x>0.94595</cdr:x>
      <cdr:y>0.41509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2400" y="1143000"/>
          <a:ext cx="1371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0.71622</cdr:x>
      <cdr:y>0.28302</cdr:y>
    </cdr:from>
    <cdr:to>
      <cdr:x>0.94595</cdr:x>
      <cdr:y>0.41509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38600" y="1143000"/>
          <a:ext cx="1295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ED75E6-8752-45F0-8820-06F34BB2540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305800" cy="2667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 Crosse County</a:t>
            </a:r>
            <a:br>
              <a:rPr lang="en-US" dirty="0" smtClean="0"/>
            </a:br>
            <a:r>
              <a:rPr lang="en-US" dirty="0" smtClean="0"/>
              <a:t>Comprehensive Community Services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8194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2014 NIATx Project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657600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 Team</a:t>
            </a:r>
          </a:p>
          <a:p>
            <a:r>
              <a:rPr lang="en-US" dirty="0" smtClean="0"/>
              <a:t>Gail Elland – Change Leader</a:t>
            </a:r>
          </a:p>
          <a:p>
            <a:r>
              <a:rPr lang="en-US" dirty="0" smtClean="0"/>
              <a:t>Julie Nuttleman</a:t>
            </a:r>
          </a:p>
          <a:p>
            <a:r>
              <a:rPr lang="en-US" dirty="0" smtClean="0"/>
              <a:t>Diane Oines</a:t>
            </a:r>
          </a:p>
          <a:p>
            <a:r>
              <a:rPr lang="en-US" dirty="0" smtClean="0"/>
              <a:t>Kristine </a:t>
            </a:r>
            <a:r>
              <a:rPr lang="en-US" dirty="0" err="1" smtClean="0"/>
              <a:t>Herold</a:t>
            </a:r>
            <a:endParaRPr lang="en-US" dirty="0" smtClean="0"/>
          </a:p>
          <a:p>
            <a:r>
              <a:rPr lang="en-US" dirty="0" smtClean="0"/>
              <a:t>Erica </a:t>
            </a:r>
            <a:r>
              <a:rPr lang="en-US" dirty="0" err="1" smtClean="0"/>
              <a:t>Moutsopoulos</a:t>
            </a:r>
            <a:endParaRPr lang="en-US" dirty="0" smtClean="0"/>
          </a:p>
          <a:p>
            <a:r>
              <a:rPr lang="en-US" dirty="0" smtClean="0"/>
              <a:t>Renee Nugent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38862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Team Sponsor</a:t>
            </a:r>
          </a:p>
          <a:p>
            <a:r>
              <a:rPr lang="en-US" dirty="0" smtClean="0"/>
              <a:t>Christin Skolnik</a:t>
            </a:r>
          </a:p>
          <a:p>
            <a:endParaRPr lang="en-US" dirty="0"/>
          </a:p>
        </p:txBody>
      </p:sp>
      <p:pic>
        <p:nvPicPr>
          <p:cNvPr id="11" name="Picture 2" descr="CoLogoBW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429000"/>
            <a:ext cx="1676400" cy="17462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Decrease the number of non-billable CCS days due to  client MA coverage issues by 50%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81000" y="2438400"/>
          <a:ext cx="8382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19800" y="2971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1,159 </a:t>
            </a:r>
            <a:r>
              <a:rPr lang="en-US" dirty="0" err="1" smtClean="0"/>
              <a:t>Unbillable</a:t>
            </a:r>
            <a:r>
              <a:rPr lang="en-US" dirty="0" smtClean="0"/>
              <a:t> MA Days</a:t>
            </a:r>
            <a:endParaRPr lang="en-US" dirty="0"/>
          </a:p>
        </p:txBody>
      </p:sp>
      <p:pic>
        <p:nvPicPr>
          <p:cNvPr id="5122" name="Picture 2" descr="C:\Users\gelland\AppData\Local\Microsoft\Windows\Temporary Internet Files\Content.IE5\R1N5AFA2\MC900383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52400"/>
            <a:ext cx="1600200" cy="1431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Western Region Economic Assistance (</a:t>
            </a:r>
            <a:r>
              <a:rPr lang="en-US" dirty="0" err="1" smtClean="0"/>
              <a:t>WREA</a:t>
            </a:r>
            <a:r>
              <a:rPr lang="en-US" dirty="0" smtClean="0"/>
              <a:t>) La Crosse office walk-through</a:t>
            </a:r>
          </a:p>
          <a:p>
            <a:r>
              <a:rPr lang="en-US" dirty="0" smtClean="0"/>
              <a:t>Have CCS Service Facilitators apply to become MA authorized representative for clients</a:t>
            </a:r>
          </a:p>
          <a:p>
            <a:r>
              <a:rPr lang="en-US" dirty="0" smtClean="0"/>
              <a:t>Created a spreadsheet to track CCS client’s MA coverage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Forward Health is monitored monthly for changes in client’s MA coverage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CCS Service Facilitators are notified if their clients MA coverage is ending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pic>
        <p:nvPicPr>
          <p:cNvPr id="4098" name="Picture 2" descr="C:\Users\gelland\AppData\Local\Microsoft\Windows\Temporary Internet Files\Content.IE5\8VHD4UFD\MC9004109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2295054" cy="1632642"/>
          </a:xfrm>
          <a:prstGeom prst="rect">
            <a:avLst/>
          </a:prstGeom>
          <a:noFill/>
        </p:spPr>
      </p:pic>
      <p:pic>
        <p:nvPicPr>
          <p:cNvPr id="4107" name="Picture 11" descr="C:\Users\gelland\AppData\Local\Microsoft\Windows\Temporary Internet Files\Content.IE5\8VHD4UFD\MC9002991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6538" y="5181600"/>
            <a:ext cx="901747" cy="142951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Decrease the number of non-billable CCS days due to  client MA coverage issues by 50%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 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676400" y="2743200"/>
          <a:ext cx="5410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676400" y="2362200"/>
          <a:ext cx="5638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 rot="10800000" flipV="1">
            <a:off x="5410200" y="3657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543 </a:t>
            </a:r>
            <a:r>
              <a:rPr lang="en-US" dirty="0" err="1" smtClean="0"/>
              <a:t>Unbillable</a:t>
            </a:r>
            <a:r>
              <a:rPr lang="en-US" dirty="0" smtClean="0"/>
              <a:t> MA Days</a:t>
            </a:r>
            <a:endParaRPr lang="en-US" dirty="0"/>
          </a:p>
        </p:txBody>
      </p:sp>
      <p:pic>
        <p:nvPicPr>
          <p:cNvPr id="3074" name="Picture 2" descr="C:\Users\gelland\AppData\Local\Microsoft\Windows\Temporary Internet Files\Content.IE5\Z8X8ABFV\MM90028892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429000"/>
            <a:ext cx="1891788" cy="17907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15000" y="563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Decreased 47%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</a:t>
            </a:r>
          </a:p>
          <a:p>
            <a:pPr lvl="1"/>
            <a:r>
              <a:rPr lang="en-US" dirty="0" smtClean="0"/>
              <a:t>CRS Funding</a:t>
            </a:r>
          </a:p>
          <a:p>
            <a:pPr lvl="1"/>
            <a:r>
              <a:rPr lang="en-US" dirty="0" smtClean="0"/>
              <a:t>Crisis Funding</a:t>
            </a:r>
          </a:p>
          <a:p>
            <a:pPr lvl="1"/>
            <a:r>
              <a:rPr lang="en-US" dirty="0" smtClean="0"/>
              <a:t>CCS Funding</a:t>
            </a:r>
          </a:p>
          <a:p>
            <a:r>
              <a:rPr lang="en-US" dirty="0" smtClean="0"/>
              <a:t>Consumer</a:t>
            </a:r>
          </a:p>
          <a:p>
            <a:pPr lvl="1"/>
            <a:r>
              <a:rPr lang="en-US" dirty="0" smtClean="0"/>
              <a:t>Positive financial impact – no out of pocket expenses related to CCS and Crisis funding</a:t>
            </a:r>
          </a:p>
          <a:p>
            <a:pPr lvl="1"/>
            <a:r>
              <a:rPr lang="en-US" dirty="0" smtClean="0"/>
              <a:t>Better coverage for medication and other medical needs in the community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pic>
        <p:nvPicPr>
          <p:cNvPr id="1026" name="Picture 2" descr="C:\Users\gelland\AppData\Local\Microsoft\Windows\Temporary Internet Files\Content.IE5\8VHD4UFD\MC9004421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762000"/>
            <a:ext cx="2162629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 to monitor Forward Health</a:t>
            </a:r>
          </a:p>
          <a:p>
            <a:r>
              <a:rPr lang="en-US" dirty="0" smtClean="0"/>
              <a:t>Continued collaboration with </a:t>
            </a:r>
            <a:r>
              <a:rPr lang="en-US" dirty="0" err="1" smtClean="0"/>
              <a:t>WREA</a:t>
            </a:r>
            <a:endParaRPr lang="en-US" dirty="0" smtClean="0"/>
          </a:p>
          <a:p>
            <a:r>
              <a:rPr lang="en-US" dirty="0" smtClean="0"/>
              <a:t>Work on internal processes</a:t>
            </a:r>
          </a:p>
          <a:p>
            <a:pPr lvl="1"/>
            <a:r>
              <a:rPr lang="en-US" dirty="0" smtClean="0"/>
              <a:t>Decreasing non-billable days related to internal processes</a:t>
            </a:r>
          </a:p>
          <a:p>
            <a:pPr lvl="1"/>
            <a:r>
              <a:rPr lang="en-US" dirty="0" smtClean="0"/>
              <a:t>New computer software will streamline work/billing process</a:t>
            </a:r>
          </a:p>
          <a:p>
            <a:r>
              <a:rPr lang="en-US" dirty="0" smtClean="0"/>
              <a:t>Possibility of a program troubleshooter related to continued MA coverage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  		</a:t>
            </a:r>
            <a:endParaRPr lang="en-US" dirty="0"/>
          </a:p>
        </p:txBody>
      </p:sp>
      <p:pic>
        <p:nvPicPr>
          <p:cNvPr id="2050" name="Picture 2" descr="C:\Users\gelland\AppData\Local\Microsoft\Windows\Temporary Internet Files\Content.IE5\GMW75C5X\MC90043961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973319"/>
            <a:ext cx="4267200" cy="3034454"/>
          </a:xfrm>
          <a:prstGeom prst="rect">
            <a:avLst/>
          </a:prstGeom>
          <a:noFill/>
        </p:spPr>
      </p:pic>
      <p:sp>
        <p:nvSpPr>
          <p:cNvPr id="6" name="Striped Right Arrow 5"/>
          <p:cNvSpPr/>
          <p:nvPr/>
        </p:nvSpPr>
        <p:spPr>
          <a:xfrm>
            <a:off x="3733800" y="609600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>
            <a:off x="5257800" y="609600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/>
          <p:cNvSpPr/>
          <p:nvPr/>
        </p:nvSpPr>
        <p:spPr>
          <a:xfrm>
            <a:off x="6781800" y="609600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352</TotalTime>
  <Words>170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La Crosse County Comprehensive Community Services  </vt:lpstr>
      <vt:lpstr>AIM</vt:lpstr>
      <vt:lpstr>Change</vt:lpstr>
      <vt:lpstr>RESULTS  </vt:lpstr>
      <vt:lpstr>Impact</vt:lpstr>
      <vt:lpstr>Next Steps    </vt:lpstr>
    </vt:vector>
  </TitlesOfParts>
  <Company>County of La Crosse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Crosse County</dc:title>
  <dc:creator>Renee Nugent</dc:creator>
  <cp:lastModifiedBy>gelland</cp:lastModifiedBy>
  <cp:revision>32</cp:revision>
  <dcterms:created xsi:type="dcterms:W3CDTF">2014-07-29T17:06:58Z</dcterms:created>
  <dcterms:modified xsi:type="dcterms:W3CDTF">2014-10-14T16:36:54Z</dcterms:modified>
</cp:coreProperties>
</file>