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6754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102"/>
      </p:cViewPr>
      <p:guideLst>
        <p:guide orient="horz" pos="210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675438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670719" y="3337719"/>
            <a:ext cx="6675438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19200"/>
            <a:ext cx="5105400" cy="2791817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445632"/>
            <a:ext cx="5114778" cy="1071932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383338"/>
            <a:ext cx="2003425" cy="22066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94AC994-CDBB-4F36-A6FF-6071E444AEC4}" type="datetimeFigureOut">
              <a:rPr/>
              <a:pPr>
                <a:defRPr/>
              </a:pPr>
              <a:t>10/10/2014</a:t>
            </a:fld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383338"/>
            <a:ext cx="2927350" cy="22225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381750"/>
            <a:ext cx="588963" cy="22225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A61DA3-91FB-4026-8C7C-95A2AE04588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8731B-57D3-4908-A8A2-DA4142CF6003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04ED-24E4-42DF-AF44-705DD281D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67636"/>
            <a:ext cx="1524000" cy="5695756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7331"/>
            <a:ext cx="6019800" cy="5695756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383338"/>
            <a:ext cx="2001837" cy="22066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07B1C8-AEC3-4085-B267-E57FE9E35A98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81750"/>
            <a:ext cx="3657600" cy="2222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378575"/>
            <a:ext cx="587375" cy="22225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FEAA7B6-8DDD-4BA9-8822-96904731C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8C8D-54A7-4E90-A59C-3472E9840E88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6DB1-9557-4AED-883B-2F14F44CBE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719"/>
            <a:ext cx="6255488" cy="1325816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54289"/>
            <a:ext cx="6255488" cy="723715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381750"/>
            <a:ext cx="2001838" cy="22066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9D27017-0021-4C8C-AD04-2532C8D5A836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381750"/>
            <a:ext cx="2895600" cy="22225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380163"/>
            <a:ext cx="587375" cy="2222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E07922-1BDA-493B-8665-760B40FE4C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520"/>
            <a:ext cx="7242048" cy="1112573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602"/>
            <a:ext cx="3520440" cy="44054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557602"/>
            <a:ext cx="3520440" cy="44054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8E05A-3D4D-4CD6-A2C1-DE81C745AC74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357CA-DF59-4FB3-8A53-9CF2A67C8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520"/>
            <a:ext cx="7242048" cy="1112573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11208"/>
            <a:ext cx="3520440" cy="445029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711208"/>
            <a:ext cx="3520440" cy="445029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66270"/>
            <a:ext cx="3520440" cy="4005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666270"/>
            <a:ext cx="3520440" cy="4005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25914-0828-4B1D-A524-16870C80F7DB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C2E1B-6102-4968-9802-C6B29A575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520"/>
            <a:ext cx="7242048" cy="1112573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E43F3-4E36-4F42-B5A5-53654072C22E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4B2F-4F8C-45CD-B8BD-871B2C8FB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AA83-7A10-4000-80F1-0B4ED24B87B1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DC3B-F6FC-4093-AEA1-E2D3C856F9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514"/>
            <a:ext cx="5897880" cy="1142242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57554"/>
            <a:ext cx="5897880" cy="586473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076803"/>
            <a:ext cx="7239000" cy="4255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6B980-C7AA-472B-805D-FF2CA00EFF2A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C90D-618E-4FE9-A310-CC1FBA5DE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977900"/>
            <a:ext cx="4319587" cy="41973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71550"/>
            <a:ext cx="4319588" cy="4198938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12573"/>
            <a:ext cx="3429000" cy="2002631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196223"/>
            <a:ext cx="3429000" cy="1869123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13290"/>
            <a:ext cx="4206240" cy="4094269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57EB60-9B39-41F2-BEB7-91AA5B63DED9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4E13B1-0B06-4821-8771-EB99F5332D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675438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11150"/>
            <a:ext cx="7239000" cy="111283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566863"/>
            <a:ext cx="7239000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383338"/>
            <a:ext cx="2001837" cy="22066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973CC14-DDD9-4B3E-B347-FF4A76A2D4B3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83338"/>
            <a:ext cx="3657600" cy="22225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381750"/>
            <a:ext cx="588963" cy="2222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3D8A83-389D-435B-B908-90B7D957C4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4" r:id="rId2"/>
    <p:sldLayoutId id="2147483912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3" r:id="rId9"/>
    <p:sldLayoutId id="2147483910" r:id="rId10"/>
    <p:sldLayoutId id="21474839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3432"/>
            <a:ext cx="7772400" cy="1930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Outagamie County Department </a:t>
            </a:r>
            <a:br>
              <a:rPr lang="en-US" dirty="0" smtClean="0"/>
            </a:b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Health and Human Services</a:t>
            </a:r>
            <a:br>
              <a:rPr lang="en-US" dirty="0" smtClean="0"/>
            </a:br>
            <a:r>
              <a:rPr lang="en-US" dirty="0" smtClean="0"/>
              <a:t>Mental Health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388" y="3444875"/>
            <a:ext cx="5114925" cy="10731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NIATx Team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Diane Mandler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Lisa Anderson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11520"/>
            <a:ext cx="7239000" cy="11125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 and AIM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BASELINE DATA</a:t>
            </a:r>
          </a:p>
          <a:p>
            <a:pPr>
              <a:buFont typeface="Arial" charset="0"/>
              <a:buChar char="•"/>
            </a:pPr>
            <a:r>
              <a:rPr lang="en-US" smtClean="0"/>
              <a:t>2013:  7 Clients died by suicide</a:t>
            </a:r>
          </a:p>
          <a:p>
            <a:pPr>
              <a:buFont typeface="Arial" charset="0"/>
              <a:buChar char="•"/>
            </a:pPr>
            <a:r>
              <a:rPr lang="en-US" smtClean="0"/>
              <a:t>Outpatient wait list: 6 weeks for a psychiatrist and 4 weeks for a therapist.</a:t>
            </a:r>
          </a:p>
          <a:p>
            <a:pPr>
              <a:buFont typeface="Arial" charset="0"/>
              <a:buNone/>
            </a:pPr>
            <a:r>
              <a:rPr lang="en-US" smtClean="0"/>
              <a:t>ORIGINAL AIM</a:t>
            </a:r>
          </a:p>
          <a:p>
            <a:pPr>
              <a:buFont typeface="Arial" charset="0"/>
              <a:buChar char="•"/>
            </a:pPr>
            <a:r>
              <a:rPr lang="en-US" smtClean="0"/>
              <a:t>Reduce client suicide rate from 7 to 0. </a:t>
            </a:r>
          </a:p>
          <a:p>
            <a:pPr>
              <a:buFont typeface="Arial" charset="0"/>
              <a:buNone/>
            </a:pPr>
            <a:r>
              <a:rPr lang="en-US" smtClean="0"/>
              <a:t>SECONDARY AIM</a:t>
            </a:r>
          </a:p>
          <a:p>
            <a:pPr>
              <a:buFont typeface="Arial" charset="0"/>
              <a:buChar char="•"/>
            </a:pPr>
            <a:r>
              <a:rPr lang="en-US" smtClean="0"/>
              <a:t>Shorten outpatient waitlist from weeks to days.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520"/>
            <a:ext cx="7239000" cy="111257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CHANGE FOR PRIMARY AND SECONDARY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PERFECT DEPRESSION MODEL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Next day follow up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Weapons/means restriction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Family Involvement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Adverse Event Analysis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Zero suicide philosophy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PRIORITY ACCESS MODEL (P.A.M)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clients with a moderate or severe level of need, screened by Crisis Phone Staff.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Priority Access appointments available Monday-Friday.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Outpatient and Crisis Therapist share responsibility for schedule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Schedule appointment with psychiatrist and therapist at time of PAM appointment.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148344"/>
            <a:ext cx="8229600" cy="7509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63613"/>
            <a:ext cx="8458200" cy="5340350"/>
          </a:xfrm>
        </p:spPr>
        <p:txBody>
          <a:bodyPr rtlCol="0"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PERFECT DEPRESSION MODEL SURVEY</a:t>
            </a:r>
          </a:p>
          <a:p>
            <a:pPr marL="521208" lvl="1" algn="just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Pretest, Post-test and Re-test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Do you think suicide can be prevented?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Strongly Agree		18%	57%	40%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Agree		56%	32%	56%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Neutral		15%	11%	4%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Disagree		8%	0	0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Strongly Disagree		3%	0	0	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Do you believe that some people will attempt suicide no matter what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Strongly Agree		26%	0	4%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Agree		51%	3%	20%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Neutral		8%	34%	20%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Disagree		15%	37%	36% 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Strongly Disagree		0	26%	20%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Seeking collateral information  on people who are suicidal is important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Strongly Agree		54%	64%	84%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Agree		25%	28%	16%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Neutral		3%	0	0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Disagree		13%	4%	0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Strongly Disagree		5%	4%	0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Most individuals who are suicidal are ambivalent about attempting suicide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Strongly Agree		54%	64%	84%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Agree		25%	28%	16%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Neutral		3%	0	0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Disagree		13%	4%	0</a:t>
            </a:r>
          </a:p>
          <a:p>
            <a:pPr marL="1005840" lvl="3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Strongly Disagree		5%	4%	0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11520"/>
            <a:ext cx="7239000" cy="11125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RESULTS	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PRIORITY ACCESS MODEL</a:t>
            </a:r>
          </a:p>
          <a:p>
            <a:r>
              <a:rPr lang="en-US" smtClean="0"/>
              <a:t>Decreased wait list time</a:t>
            </a:r>
          </a:p>
          <a:p>
            <a:r>
              <a:rPr lang="en-US" smtClean="0"/>
              <a:t>Reduced hospitalizations</a:t>
            </a:r>
          </a:p>
          <a:p>
            <a:r>
              <a:rPr lang="en-US" smtClean="0"/>
              <a:t>Increased client and staff satisfaction</a:t>
            </a:r>
          </a:p>
          <a:p>
            <a:r>
              <a:rPr lang="en-US" smtClean="0"/>
              <a:t>Decreased no show rate from 50% to 11%</a:t>
            </a:r>
          </a:p>
          <a:p>
            <a:r>
              <a:rPr lang="en-US" smtClean="0"/>
              <a:t>Increased revenue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11520"/>
            <a:ext cx="7239000" cy="11125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PERFECT DEPRESSION MODEL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Remind staff to ask about means restriction, especially firearms.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Continue to educate staff regarding the philosophy of zero depression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PRIORITY ACCESS MODEL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Easier to start than believed by administration and staff.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staff struggle with change and expect resistance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Move forward no matter what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11520"/>
            <a:ext cx="7239000" cy="11125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STEPS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PERFECT DEPRESSION MODEL</a:t>
            </a:r>
          </a:p>
          <a:p>
            <a:pPr>
              <a:buFont typeface="Arial" charset="0"/>
              <a:buChar char="•"/>
            </a:pPr>
            <a:r>
              <a:rPr lang="en-US" smtClean="0"/>
              <a:t>Begin to collaborate with community to decrease suicide rate</a:t>
            </a:r>
          </a:p>
          <a:p>
            <a:pPr>
              <a:buFont typeface="Arial" charset="0"/>
              <a:buChar char="•"/>
            </a:pPr>
            <a:r>
              <a:rPr lang="en-US" smtClean="0"/>
              <a:t>Nurture stronger belief in zero suicide as a goal.</a:t>
            </a:r>
          </a:p>
          <a:p>
            <a:pPr>
              <a:buFont typeface="Arial" charset="0"/>
              <a:buNone/>
            </a:pPr>
            <a:r>
              <a:rPr lang="en-US" smtClean="0"/>
              <a:t>PRIORITY ACCESS MODEL</a:t>
            </a:r>
          </a:p>
          <a:p>
            <a:pPr>
              <a:buFont typeface="Arial" charset="0"/>
              <a:buChar char="•"/>
            </a:pPr>
            <a:r>
              <a:rPr lang="en-US" smtClean="0"/>
              <a:t>Start walk-in clinic for increased access to services</a:t>
            </a:r>
          </a:p>
          <a:p>
            <a:pPr>
              <a:buFont typeface="Arial" charset="0"/>
              <a:buChar char="•"/>
            </a:pPr>
            <a:r>
              <a:rPr lang="en-US" smtClean="0"/>
              <a:t>Survey clients to determine level of satisfaction</a:t>
            </a:r>
          </a:p>
          <a:p>
            <a:pPr>
              <a:buFont typeface="Arial" charset="0"/>
              <a:buChar char="•"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</TotalTime>
  <Words>272</Words>
  <Application>Microsoft Office PowerPoint</Application>
  <PresentationFormat>Custom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Trebuchet MS</vt:lpstr>
      <vt:lpstr>Wingdings 2</vt:lpstr>
      <vt:lpstr>Wingdings</vt:lpstr>
      <vt:lpstr>Calibri</vt:lpstr>
      <vt:lpstr>Opulent</vt:lpstr>
      <vt:lpstr>Outagamie County Department  of  Health and Human Services Mental Health Division</vt:lpstr>
      <vt:lpstr>DATA and AIM</vt:lpstr>
      <vt:lpstr>CHANGE FOR PRIMARY AND SECONDARY AIMS</vt:lpstr>
      <vt:lpstr>RESULTS</vt:lpstr>
      <vt:lpstr>RESULTS </vt:lpstr>
      <vt:lpstr>LESSONS LEARNED</vt:lpstr>
      <vt:lpstr>NEXT STEPS</vt:lpstr>
    </vt:vector>
  </TitlesOfParts>
  <Company>Outagamie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Outagamie County Department of Health and Human Servcies</dc:title>
  <dc:creator>Lisa Anderson</dc:creator>
  <cp:lastModifiedBy>Diane S. Mandler</cp:lastModifiedBy>
  <cp:revision>12</cp:revision>
  <dcterms:created xsi:type="dcterms:W3CDTF">2014-10-09T19:07:52Z</dcterms:created>
  <dcterms:modified xsi:type="dcterms:W3CDTF">2014-10-10T20:38:04Z</dcterms:modified>
</cp:coreProperties>
</file>