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89" d="100"/>
          <a:sy n="89" d="100"/>
        </p:scale>
        <p:origin x="-120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perspective val="30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9326443569553822E-2"/>
          <c:y val="5.7670305416368396E-2"/>
          <c:w val="0.84296423884514449"/>
          <c:h val="0.79856716774039538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5</c:v>
                </c:pt>
                <c:pt idx="2">
                  <c:v>6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shape val="box"/>
        <c:axId val="49033600"/>
        <c:axId val="49036288"/>
        <c:axId val="0"/>
      </c:bar3DChart>
      <c:catAx>
        <c:axId val="49033600"/>
        <c:scaling>
          <c:orientation val="minMax"/>
        </c:scaling>
        <c:axPos val="b"/>
        <c:numFmt formatCode="General" sourceLinked="1"/>
        <c:tickLblPos val="nextTo"/>
        <c:crossAx val="49036288"/>
        <c:crosses val="autoZero"/>
        <c:auto val="1"/>
        <c:lblAlgn val="ctr"/>
        <c:lblOffset val="100"/>
      </c:catAx>
      <c:valAx>
        <c:axId val="49036288"/>
        <c:scaling>
          <c:orientation val="minMax"/>
        </c:scaling>
        <c:axPos val="l"/>
        <c:majorGridlines/>
        <c:numFmt formatCode="General" sourceLinked="1"/>
        <c:tickLblPos val="nextTo"/>
        <c:crossAx val="490336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3</c:v>
                </c:pt>
                <c:pt idx="1">
                  <c:v>120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numRef>
              <c:f>Sheet1!$A$2:$A$3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Sheet1!$C$2:$C$3</c:f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numRef>
              <c:f>Sheet1!$A$2:$A$3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Sheet1!$D$2:$D$3</c:f>
            </c:numRef>
          </c:val>
        </c:ser>
        <c:shape val="box"/>
        <c:axId val="50696960"/>
        <c:axId val="50698496"/>
        <c:axId val="0"/>
      </c:bar3DChart>
      <c:catAx>
        <c:axId val="50696960"/>
        <c:scaling>
          <c:orientation val="minMax"/>
        </c:scaling>
        <c:axPos val="b"/>
        <c:numFmt formatCode="General" sourceLinked="1"/>
        <c:tickLblPos val="nextTo"/>
        <c:crossAx val="50698496"/>
        <c:crosses val="autoZero"/>
        <c:auto val="1"/>
        <c:lblAlgn val="ctr"/>
        <c:lblOffset val="100"/>
      </c:catAx>
      <c:valAx>
        <c:axId val="50698496"/>
        <c:scaling>
          <c:orientation val="minMax"/>
        </c:scaling>
        <c:axPos val="l"/>
        <c:majorGridlines/>
        <c:numFmt formatCode="General" sourceLinked="1"/>
        <c:tickLblPos val="nextTo"/>
        <c:crossAx val="506969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Level of involvment in treatment plan</c:v>
                </c:pt>
                <c:pt idx="1">
                  <c:v>Overall  satisfaction with services received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3.88</c:v>
                </c:pt>
                <c:pt idx="1">
                  <c:v>3.77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Level of involvment in treatment plan</c:v>
                </c:pt>
                <c:pt idx="1">
                  <c:v>Overall  satisfaction with services received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4.2</c:v>
                </c:pt>
                <c:pt idx="1">
                  <c:v>4.4000000000000004</c:v>
                </c:pt>
              </c:numCache>
            </c:numRef>
          </c:val>
        </c:ser>
        <c:axId val="71314432"/>
        <c:axId val="71320320"/>
      </c:barChart>
      <c:catAx>
        <c:axId val="71314432"/>
        <c:scaling>
          <c:orientation val="minMax"/>
        </c:scaling>
        <c:axPos val="b"/>
        <c:majorTickMark val="none"/>
        <c:tickLblPos val="nextTo"/>
        <c:crossAx val="71320320"/>
        <c:crosses val="autoZero"/>
        <c:auto val="1"/>
        <c:lblAlgn val="ctr"/>
        <c:lblOffset val="100"/>
      </c:catAx>
      <c:valAx>
        <c:axId val="71320320"/>
        <c:scaling>
          <c:orientation val="minMax"/>
          <c:max val="5"/>
          <c:min val="3"/>
        </c:scaling>
        <c:axPos val="l"/>
        <c:majorGridlines/>
        <c:minorGridlines/>
        <c:numFmt formatCode="General" sourceLinked="1"/>
        <c:majorTickMark val="none"/>
        <c:tickLblPos val="nextTo"/>
        <c:crossAx val="71314432"/>
        <c:crosses val="autoZero"/>
        <c:crossBetween val="between"/>
        <c:minorUnit val="0.5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Percent of Consumers still receiving services 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Sheet1!$A$2</c:f>
              <c:strCache>
                <c:ptCount val="1"/>
                <c:pt idx="0">
                  <c:v>Percent of Consumers still receiving services 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97</c:v>
                </c:pt>
              </c:numCache>
            </c:numRef>
          </c:val>
        </c:ser>
        <c:axId val="71697152"/>
        <c:axId val="71698688"/>
      </c:barChart>
      <c:catAx>
        <c:axId val="71697152"/>
        <c:scaling>
          <c:orientation val="minMax"/>
        </c:scaling>
        <c:axPos val="b"/>
        <c:majorTickMark val="none"/>
        <c:tickLblPos val="nextTo"/>
        <c:crossAx val="71698688"/>
        <c:crosses val="autoZero"/>
        <c:auto val="1"/>
        <c:lblAlgn val="ctr"/>
        <c:lblOffset val="100"/>
      </c:catAx>
      <c:valAx>
        <c:axId val="71698688"/>
        <c:scaling>
          <c:orientation val="minMax"/>
          <c:max val="100"/>
        </c:scaling>
        <c:axPos val="l"/>
        <c:majorGridlines/>
        <c:numFmt formatCode="General" sourceLinked="1"/>
        <c:majorTickMark val="none"/>
        <c:tickLblPos val="nextTo"/>
        <c:crossAx val="716971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A4F9-9115-4DDD-8EFC-07259EC54D52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018ED1-957C-4031-8287-D69A543338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A4F9-9115-4DDD-8EFC-07259EC54D52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ED1-957C-4031-8287-D69A543338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6018ED1-957C-4031-8287-D69A543338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A4F9-9115-4DDD-8EFC-07259EC54D52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A4F9-9115-4DDD-8EFC-07259EC54D52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6018ED1-957C-4031-8287-D69A543338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A4F9-9115-4DDD-8EFC-07259EC54D52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018ED1-957C-4031-8287-D69A543338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DA7A4F9-9115-4DDD-8EFC-07259EC54D52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18ED1-957C-4031-8287-D69A543338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A4F9-9115-4DDD-8EFC-07259EC54D52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6018ED1-957C-4031-8287-D69A543338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A4F9-9115-4DDD-8EFC-07259EC54D52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6018ED1-957C-4031-8287-D69A543338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A4F9-9115-4DDD-8EFC-07259EC54D52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018ED1-957C-4031-8287-D69A543338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018ED1-957C-4031-8287-D69A543338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A4F9-9115-4DDD-8EFC-07259EC54D52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6018ED1-957C-4031-8287-D69A543338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DA7A4F9-9115-4DDD-8EFC-07259EC54D52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DA7A4F9-9115-4DDD-8EFC-07259EC54D52}" type="datetimeFigureOut">
              <a:rPr lang="en-US" smtClean="0"/>
              <a:pPr/>
              <a:t>10/21/2014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018ED1-957C-4031-8287-D69A543338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om/imgres?imgurl&amp;imgrefurl=http%3A%2F%2Fsmartactors.com%2F2011%2F11%2Fwhats-your-pathway-to-success%2F&amp;h=0&amp;w=0&amp;tbnid=HFmOjWZnqMdddM&amp;zoom=1&amp;tbnh=185&amp;tbnw=265&amp;docid=yatYhNRfolvmKM&amp;hl=en&amp;tbm=isch&amp;ei=vo5GVM_1C-eRsQS4wYCwAQ&amp;ved=0CAcQsCUoA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idx="1"/>
          </p:nvPr>
        </p:nvSpPr>
        <p:spPr/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SHAWANO COUNTY DCP: 2014 </a:t>
            </a:r>
            <a:r>
              <a:rPr lang="en-US" sz="3200" dirty="0" err="1" smtClean="0"/>
              <a:t>NIATx</a:t>
            </a:r>
            <a:r>
              <a:rPr lang="en-US" sz="3200" dirty="0" smtClean="0"/>
              <a:t> CHANGE PROJECT</a:t>
            </a:r>
            <a:endParaRPr lang="en-US" sz="3200" dirty="0"/>
          </a:p>
        </p:txBody>
      </p:sp>
      <p:pic>
        <p:nvPicPr>
          <p:cNvPr id="1026" name="Picture 2" descr="C:\Users\dcptracy\AppData\Local\Microsoft\Windows\Temporary Internet Files\Content.Outlook\1FRK60HE\photo 1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609600"/>
            <a:ext cx="5867400" cy="4191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971800" y="5029200"/>
            <a:ext cx="594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Team Members: Olivia Rosenow, Jessica Delzer, Kelly Bueschel, Jennifer Jacobson, Jan Rosenheim, Tracy Van Ert, Sharon Luepke, Joy Artis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0668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The Aim</a:t>
            </a:r>
            <a:endParaRPr lang="en-US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438400"/>
            <a:ext cx="876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Decrease our county readmission rates</a:t>
            </a:r>
          </a:p>
          <a:p>
            <a:pPr>
              <a:buFont typeface="Arial" pitchFamily="34" charset="0"/>
              <a:buChar char="•"/>
            </a:pPr>
            <a:endParaRPr lang="en-US" sz="3600" dirty="0" smtClean="0"/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Increase engagement/satisfaction/ retention in services to prevent disengagement and subsequent crisis situations</a:t>
            </a:r>
            <a:endParaRPr lang="en-US" sz="3600" dirty="0"/>
          </a:p>
        </p:txBody>
      </p:sp>
      <p:pic>
        <p:nvPicPr>
          <p:cNvPr id="5124" name="Picture 4" descr="https://encrypted-tbn1.gstatic.com/images?q=tbn:ANd9GcSCaHK0AHJicASsqAkCDGnQDVmj_2HBFgrmG1iPEAf877nZKl-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2895600" cy="1847851"/>
          </a:xfrm>
          <a:prstGeom prst="rect">
            <a:avLst/>
          </a:prstGeom>
          <a:noFill/>
        </p:spPr>
      </p:pic>
      <p:pic>
        <p:nvPicPr>
          <p:cNvPr id="5126" name="Picture 6" descr="https://encrypted-tbn1.gstatic.com/images?q=tbn:ANd9GcSCaHK0AHJicASsqAkCDGnQDVmj_2HBFgrmG1iPEAf877nZKl-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04800"/>
            <a:ext cx="2895600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Surveys/Re-admits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Volume of Surveys </a:t>
            </a:r>
            <a:r>
              <a:rPr lang="en-US" sz="1800" dirty="0" smtClean="0"/>
              <a:t>Returned</a:t>
            </a:r>
            <a:endParaRPr lang="en-US" sz="18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Readmission data, comparing consecutive years (5/22-10/4)</a:t>
            </a:r>
            <a:endParaRPr lang="en-US" sz="1800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4876800" y="2133600"/>
          <a:ext cx="42672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228600" y="1676400"/>
          <a:ext cx="4343400" cy="378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382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Engagement/ Satisfaction/ Retention in Services, Comparing Years  </a:t>
            </a:r>
            <a:r>
              <a:rPr lang="en-US" sz="1400" b="1" dirty="0" smtClean="0"/>
              <a:t>(08/13 </a:t>
            </a:r>
            <a:r>
              <a:rPr lang="en-US" sz="1400" b="1" dirty="0" smtClean="0"/>
              <a:t>vs. </a:t>
            </a:r>
            <a:r>
              <a:rPr lang="en-US" sz="1400" b="1" dirty="0" smtClean="0"/>
              <a:t>08/14)</a:t>
            </a:r>
            <a:endParaRPr lang="en-US" sz="2800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301625" y="1527174"/>
          <a:ext cx="4498975" cy="479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800600" y="1371600"/>
          <a:ext cx="4038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√ </a:t>
            </a:r>
            <a:r>
              <a:rPr lang="en-US" sz="2800" b="1" dirty="0" smtClean="0">
                <a:solidFill>
                  <a:srgbClr val="FF0000"/>
                </a:solidFill>
              </a:rPr>
              <a:t>Engagement in services increased by 8.2%</a:t>
            </a:r>
          </a:p>
          <a:p>
            <a:pPr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√ </a:t>
            </a:r>
            <a:r>
              <a:rPr lang="en-US" sz="2800" b="1" dirty="0" smtClean="0">
                <a:solidFill>
                  <a:srgbClr val="FF0000"/>
                </a:solidFill>
              </a:rPr>
              <a:t>Satisfaction of services increased by 16.7%</a:t>
            </a:r>
          </a:p>
          <a:p>
            <a:pPr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√ </a:t>
            </a:r>
            <a:r>
              <a:rPr lang="en-US" sz="2800" b="1" dirty="0" smtClean="0">
                <a:solidFill>
                  <a:srgbClr val="FF0000"/>
                </a:solidFill>
              </a:rPr>
              <a:t>Retention Increased by 97</a:t>
            </a:r>
            <a:r>
              <a:rPr lang="en-US" sz="2800" b="1" dirty="0" smtClean="0">
                <a:solidFill>
                  <a:srgbClr val="FF0000"/>
                </a:solidFill>
              </a:rPr>
              <a:t>%</a:t>
            </a:r>
          </a:p>
          <a:p>
            <a:pPr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4200" b="1" i="1" dirty="0" smtClean="0">
                <a:solidFill>
                  <a:srgbClr val="FF0000"/>
                </a:solidFill>
              </a:rPr>
              <a:t>√ </a:t>
            </a:r>
            <a:r>
              <a:rPr lang="en-US" sz="3000" b="1" i="1" dirty="0" smtClean="0">
                <a:solidFill>
                  <a:srgbClr val="FF0000"/>
                </a:solidFill>
              </a:rPr>
              <a:t>Volume of surveys </a:t>
            </a:r>
            <a:r>
              <a:rPr lang="en-US" sz="3000" b="1" i="1" dirty="0" smtClean="0">
                <a:solidFill>
                  <a:srgbClr val="FF0000"/>
                </a:solidFill>
              </a:rPr>
              <a:t>returned increased from 3 to 120</a:t>
            </a:r>
            <a:endParaRPr lang="en-US" sz="30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√</a:t>
            </a:r>
            <a:r>
              <a:rPr lang="en-US" sz="80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Readmission rates remained low in past two years</a:t>
            </a:r>
          </a:p>
          <a:p>
            <a:pPr>
              <a:buNone/>
            </a:pPr>
            <a:endParaRPr lang="en-US" sz="4800" b="1" dirty="0" smtClean="0">
              <a:solidFill>
                <a:srgbClr val="FF0000"/>
              </a:solidFill>
            </a:endParaRPr>
          </a:p>
        </p:txBody>
      </p:sp>
      <p:sp>
        <p:nvSpPr>
          <p:cNvPr id="2054" name="AutoShape 6" descr="data:image/jpeg;base64,/9j/4AAQSkZJRgABAQAAAQABAAD/2wCEAAkGBxQSEhUUEhQVFRQXFxUYFhUYGBcUFhoXGBQXFhgXFhkYHCggGholHxgYITEhJSkrLi4uGB8zODMtNygtLisBCgoKDg0OGhAQGzAmICQ0NDgsLCw0LDQ0Nzc0LCwyLDQsODQsLDQsLCw1NDQsLCw0LC0sLCwvLCwsLC0sLCwsLP/AABEIAMIBAwMBIgACEQEDEQH/xAAcAAEAAQUBAQAAAAAAAAAAAAAABwECBAUGAwj/xABDEAACAQIDBQUEBwcDAwUBAAABAgADEQQSIQUGMUFRBxNhcYEikaHwFDJSYoKxwSMzQnKSouFDstFjwtIVU5Pi8ST/xAAZAQEAAwEBAAAAAAAAAAAAAAAAAgMEBQH/xAAwEQACAgIBAgIIBQUAAAAAAAAAAQIDBBESITETUQUUIkFCYXGRIzJSgaEVwdHh8P/aAAwDAQACEQMRAD8AnGIiAJQCViAIAiIAiIgCIiAIiIAiIgFLSsRAKWlYiAIiIAiIgCIiAJQiViAJQiViAIiIAiIgCIiAIiIAiIgCIiAIiIAiIgCIiAIieGKxaU1L1GVVUXZmIVQOpJ0AgHvEjfbna/habZMKlTF1Nbd2MqX/AJyLnzVWnO4jfTbOI/dUaOGQ8CwzOP6yf9kAmnNGYSCSNrv+82iQfuAD/aiyn0Xag1G06l/HNb43gE73lZBdHa+3KFyMRSxA5KwT9UQ/3TZ4Ltcr0CF2hg2UaDvKVwCfBX0Po5gEwxOe3c3xwmNH7CsrNzQ3WoPNGsbePCdAGvAKxEQBERAEREAREQBERAEREAREoTAKxPA1ba8vnw85d3vh8/P5QD1ieBrG/h/kenOVNQ3gHtE8TW8OnxNvnylVra2gHrERAEoTBMjftG36ei30PBe3i34sLEUgRe5vpntqAdANTyBA2W/PaHRwP7JB3+Kb6tFeV+BqEXy35AAk9OcjfEbPxe0XFTaNVrXuuGp+yi+moU/1N94TO3a3aFMliTUrtcvVa7G54hSdfMnU8+k77ZewwOPH/BMA53Yu7qoMtKmtMc7DU+Z4n1nRYbdu/GdHhaSjgPn1EyGraaW68+l+kA0lPdxekvO7q9Juu9PDnw//ACBW04fPhAOcr7sjlNRjd3GAItcHiDqD5id133l+XO0vyhhwgEE7Z3ITNno3w9UG6slwt+oA1Q+KkeRmfu52jYnBVFobTUsh+riFFzbq1hZ18RZhpcG8lfHbKVxwnEbybsKysrrmQ8v1B5HxEAkDAY9KyK9NldWAKspBBB4EEcRMqfP+xNr19iVsrlqmCqNw4spPEqOTDiRwbiNb2nLZW0Ur01qU2DIwDKwNwQRcEQDOiWu9p5LV5HU/PhAPeJ5d94fH5+TLUrHn+o994B7xPFah8/n598x621KSGz1KanozhT8YBnRPHDYlXF1II6ghh7xPaAIiIAiIgFhpD5Jjux/mXxAPNqIMqKY85fEAs7ofJMqEEuiAIieOJqhVJMA5TtH3tGBw/sWNepdKKnW7c2I6LceZKjS8j/dPYDJdqhL4iqc1Vzqbk3K389SeZ8AJipijtPaFTFnWjSPd4YctNc/xz/iT7MkzYGzrAE8YBk7I2WEA0m6SmJagnqsAuWmPHy5T07sfJMosvEAsFEa+MqaYl8QCzux8ky8CIgCeGJw4Yaie8QCPd7N3VdWVlujCxH5EdCOIM4zs+24+zcWcDXb9jUa9FzoAzHS3QOdCOTjxJk143DB1IkB9oKmpiKtA08lSjmakwJJYZQ5XhoSvtC3NbSSi3vRFyS1s+gKThxLcS6IuZ2CKOJLZR6k6T59o9o2PemEFYJYAEoqhmsOJZrkE8dLTRY/F1KzZqtR6jdXZnPvYmaqsNzSk2ZrMtQetH0bs7ePB4isaNCslSoFLkISwyggE5x7JN2HO+sw99956WzqIdgWqvcUqYNixFiSTyUaXPiBzkN9mmJentGgyK7AtkqZVLWWoCt2sNFBKsT92bDtprs20cpvlSjTCjlYlmJ95+A6SfqsVcoe4esN1OXvNDtvfLGYpialZlU3/AGdMmnTF+WUH2vxEmaRcQw4MffN1uVSwbYoDaDFaGViPrAF7jKHKahbZjcW1A1ksJid3wLWwNuppqx/qKk/Gap2RqfFR+xmhW7PacjgOyLBvW2kjZmy0kZ2sSLgDKqk9MzA2+6Z9ATkd1W2TSqOcDUw61KuUMi1dTlJtlRm0+sfqjpOunOybOc960bqIcI62IiJnLhERAEREAREQBERAE4Dtg24cPgXVTZ6v7JbaH2wcxFueUNbxtO+Y6SGO02v3+08Hh73VL1WHrcX/APjYfigGduVsbuqdOnbVQM3851b4kjyAkjYenlAE0O7eH0vOjgFwnos8xL8wAJOgGpPgIB7LLxOcxW+GHTRS1Q/dFh72t8Lz33c3g+lNUBTJlykDNmJBuDfQeHvlrpmo8muhQsmpzUFLqb2YGO2zQo/vKqKfs3u39I1+Ez5F++eD7vFPYaPZx66H4gyWPUrJcWyGXfKmHKK2djgN7aFastGnnJa9mIyroCbam/AHlNVv1t7EYZ0WkVVHS4bLd8wNmGtxaxXlznG7Pr9zVp1fsOreYB1HuuJ3HaPhM+GWoP8ATcG/3X9k/HLNLphXbFa6PzMcMmy6ib3pry8v+2R8dv4jvUq1K1R8jq+UscvssCRlHs68OEm2m4YAjUEAg+B1EgOosl/cXG97gqV+KA0z+A2H9uU+s9za0oqSHo61uUotm/kY9pW6VatiaWIw2QFVGYsbAFGup0BJvcj8Mk6Yu0KWZDMEJuL2jqTgpLTPlzamD+j4qpStZb3UcsrDMAPAXt6Truy+hQq45aeIppUV0cIHGYB1s4NjofZVuMwu1TB93iaVQD6ysp/AwI/3n3TWbv7Q+j4ijW/9uojH+UMMw9VuPWb8ZuVUoGLISjbGR9N4fDpTUKiqijgqgKB5ASOO2HdGpiQmKw6l6lNSlRFF2ancspUcypLaDUhvCSUpuLjhKzFXY4S5I2Tgpx4s+SCLEg6EaEcwRyMT6K23vDssV3oYs0e9XLm72lnHtKGHtlSvAjS8w620tgopJGAI5haVJz/Sikn3TorLf6GYXjL9SIAIkz9jO9VSsHwldi7U1z0mY3bICFZCTxsStvAkcAJG++2NwtbFF8FS7qjlUWChAzAm7qg+qCLC2nC9tZv+xWgzbRzC+VKNQseViVUD1Jv6GWZCU6W2iFLcbdJk9RETjHUEREARLO8F/wBfnzle8EAuiefei/PrflBqi/z7/LxgHpEsNQfP5+U1O0t6sJQv3ldLi11W9RhfhdUBIv4z1Rb6I8ckurZta5spkIY9u827W/6dED35D/3mdbtbtRo2IoUXf7zkU18wBcn1Ake7A2mau0sRWqAAtSzEC9gF7oaX8BLJUzgtyRXC6E3qLJZo7SpYamDUaxPBRqx8h+p0mqxO+zH91SUDq5LH3La3vM4/6U1Ul3Op+A5AeAmywOx69UXp02I+1oo9CxAPpNcKIRW5mCzJsm9QNvT3yxF9VpHwyt/5Tq929rHFIzMgXKcuhuDpc8tOI68Zw1Xd/EpxpN+Eq/wUkzuN2MOaVBFIsT7TdQWN7Ecjaw9JDIVSh7Ot/Iniu92anvXzODxuF7uo9P7LMo8gdPhabXc+v3eKTo4ZD66j4gT23xwlsRnAuHUHQHiPZPwA981FBmVlYA3BDLof4TcW6zamravqjkz3Rf8ARkszj+0LCXWlV6EofUXH5H3zqqWJVgpFyGAIPKxF5rt56PeYaooFyFzD8BDafl6zl0S4WJnfyoeJTJLyItqCSPs0fS9nBDxNJqf4luoJ9QDI8ZCeAPunZ9neJ9mrSNxZlcX+8Mp/2j3zoZi9jkvccf0dL8RxfaSI3cTueyvGa16J+7UUf2N+STnN6cJ3WKrJyzlh5P7Y/O3pL9yMZ3WOpdHvTP4h7P8AcFlly8SlteWyOM3Vek/PX9iYZZVGhmHtLbWHw/76siHoSM3oo1PoJx+2O0+igIoUnqn7Tfs0+N2+AnJhTOf5Ud2d1cPzM4ztpo2Wmf8Aq296Mf0nBYc3EkLtlq56NEoCc1RWAAubd054DznC/QHpsaZUlgcugJueg01mrBepMz5q3FH0NuBtH6Rs/DuTdgmRuuamTTJPnlv6zoCZHnY4talQrU61KpTXvA9MurLmzLlYLccsgP4pIC1Qevz0ma6KjY0jTU24Js+Xd5MY9XFVqtVWRqlRmyuCrAE+ypB10Fh6TXLqbDUngBqZ9Ytlb6wBHiLjpKUadNfqqq+SgfkJrWfpa4/z/ozPE297PnfYG4GOxZFqLUk51KoNNbeAPtN6C3iJN+5u6lLZ1Hu6ftO1jVqkWLkcNOSi5svK54kknfqwPCVme7JnZ0fYvrojX1XcRETOXCUYXlZxXadvRiNn0qT0EpkVGZGZwzZTlzLYAjiA3HpJQg5y4ojKSits69qOnHx4c5rtp7Yw2H/f4ilSJucrMob3XufT/ifP+1d9cfiL95iagH2UPdL5EU7XHneaBFLGwBLE8BqSfLiTN0cB/EzJLMXwo+iE352c7FRi6YOurK6jlxZgF5DnOlpWdQysCragrZgb8CDwM+VqlFkJV1ZWHFWBU+oOskHsh3kejiVwrMTRrXCg8Eq2uCvQNYgjmSDFuGox5RYrym5cZI1G29uYk1qlOvUZyjsjAs2S9N7AhAcoFxyGswKDs4FNEJ+yqhnbjc2HGdB2rbP7naLsOFZUqDpe2Rvil/xTH3D3jGArtUdWZGplSq2ve4KnUgaWI9TNcdeGpRX7GKa/EcZP9zI2fuRjaov3Jpr1qkU/7T7Xwmq/9IfCbRFFyGarh3AK3tchtNdf9P4idjtHtSrvcUaNOmOrE1G+GUD4zm98cYzU8BjzqyPkqkDib+1oOF8jf1zFku7Sc0kjXjKnk1BtsvwJ9mdls/fBqdNENJWyqFBDFdALDSxmpqbCdv2lAZ1bUqOIJ1JA5g+ExWwdRfrU6g80YfpLU67YrZmkraZPR1Q30va9Hgft/wD1mz2XvHRqtla9Mnhmta5PDMP1tOBKkcQR5gj85cDDxa5LoQ9dui+vU7/fHDnuQ/HK2vLRtL+d7e/ytyHe3vpoeI19Oc63d6r9Kwb0nOoulz5Ao3p/2zjaqlWKsLMpII6ESWKtbg+6K8/cnGyPaSJA3Yrd7QGozKSp06arz4WI902/daa8OY/zI02Vteph2LUyNfrKdVPS/j4zN2lvXWqqUGWmDoct7kcxcnT0lNmHJz9nsaafSMFUlLujR1K+psBY+fAaLN/uA5OIYWsO7Y8+OdP8/Gcw5nedn+zClNqzCxqWCD7g1v6k+4A85pyuMamY8BTncvkabtOwlqtKqP40KnzQ3Hwb4ThmaxuNCNQeBvJd342S+Jw4FJc1RXVlFwL3up1JA4Nf0nK4Hs6rPrWqJTHRQajfoB8ZXj5EI1Lk+xoycWyVzcF3OBqRg9m1sQStCk9Q88ouB/M3BfUyY9nbiYOlYshqt1qnMP6BZfhN5iAtOnZQFAGgAAA8gJGecvhX3LavR8vjf2IJ37Z1GBwlQAsUWnUUHxRFsR86SW92sGo9sIoZrXYKATyFzxNhprIir1fpm2iw1Sjp1HsXHoc7/wBsnDYdHKgnOb29nUS0tGaaPj4cJb3Hl7pkRPD08u58R7uXv+byncePw/zPaIBZTS3rL4iAIiIAnJdqeze/2bXsPapgVl8O7N2/szj1nWzzr0Q6sjC6sCpHUEWIkoS4yT8iMlyTR8mT6S7PloNgcPVo0qVMvTXOURVu6+y97DX2lbjPnXaODNGrUpN9am7ofEoxW/wnsm2MQKQorWqrSGa1NXZU9o3NwDY69Z2L6fGitM5lNnhN7RJPbniaDNh1VlOIUvmAIJWmQLB7cNdQD96cFuojNjcKEuW+kUSLeFRST6AE+k0qiSZ2J0cMcQ7VG/8A6VB7lDYLlIs7Ieb2uLclJ43NvGvBpa76G/FtT7HQdtmz81GhXA1R2pt/LUFwT5FLfikTqZ9Db87O+kYDEUwLt3ZZR96n+0UDzK29Z87UzIYU9168hmw1PfmSRsjswr1AGq1qdNSARlvVax1+6B7zNlvDuStPA1MMjM+a7KXto+hW2UCy3Ue8zR4PtKxFLD0qNOnTBpoqd45ZyQosCFFrG1uJM0m1t5cXiR+1ruR9lbU18rJa/reVzpvs6SfQlC6irrFPZvOzneK2FYPfPh1ZWU6Gyg5Qemgy+amdnhN88Ow9rOh8VzD0K3kE4TF/RqxYk93UBSoBxsf4gOZB1945zsaNFwoOUlTqHAJQjkQw0sZRXTHbjPuXW3zSU4diQ9ob3YfIVUNVuCLFbL+LNy9DOIQ9ZZQos31VZvAAk/Cb7ZW6teqQag7pPH61uiry9bes0wVdK7mGzxchrob3s/Q5Krciygeagk/7hNjvBu4MR7aEJVtxP1W6ZrcD4/I2WAwq0kVEFlUaD8yepPGZizDK5+I5xOlHGj4Krn1IzxG7+JQ2NFj4rZx8JWhu1inOlIqOrEKPib/CSeJWX+vWa7Izf0urfd/x/g5PY+5aqQ2IYVCP4B9T8V9W+A6gzrAIlZlnZKb3Jm2qmFS1BaEREgWicd2j7wDCYV3/AIrZUHVjoBOqxdcIpJNgJAO9O0m2vjxSpk/R6RNyOB1szDxP1R5k8IBtOyjY5yms+rVTe545RexPmSx9RJrwtOygTnN1dmBFGlgAAB0A4ATqBAKxEQBERAEREAREQBERAPn7tg2b3O0nYD2ayJUHS9u7Yed0v+KY3ZdQoVNoJSxNNKq1EcKri6hwM4JHA6Kw16zue3XZ2ahQrjjTdkb+WoLgnwBQD8Ui7dcVhiaVXD0qlVqVRHIpqzmwYEg5RpcXGvWdeqXPH7+45tkeNx3/AGq7hCmDjMIgCD99SUWCgf6iKOC/aA4cesjLC4hqbq6MVdSGVgbEEagifV5sdDz5eHlI+qdkuCNdnL1VRjdaKlVUdVBsTlvwAtbhKKMtKPGZddjNy3A2PZ7vou0KeSpZcSg9teAccO8QdOo5E9CJFOM3RxP0qtRoYeq6pUdVYKQmW909s2UeyRzk2bG3SweEIahh0Vxezm71BcWNnclhcE8DN3KY5Crk3Wuj8ycqHZFKb6ryIZ2X2W4t7Gs9OiOlzVcei+z/AHTrdm9mGFT961SsehPdr6BNf7p3MSM8q2Xv+x7HFqj7t/U4TeHc3DmkyJRRVYWOUAN4HNxuON/CR7uxtmpsuv8ARcUf2JP7KoeFr/Bev2T4ESeK9IMLGcHvnuomIQq66cQRxU9VPWUNt9y9JLsdLg8WHUEGZYMg7ZW3MTshxSxANXDXsjj+EdB/4n0uBaStsPeGjiUD0nVgeh+BHI+E8PTfqZ7KZio89Q8AyQZdeeIeXhoBfKy0SpMArPOtVCi5Mwdr7ao4ZC9Z1RRzJtIZ3s3/AK20GOHwV6dPg1Q3W4PMn+BfHj0HOAbDtC3wqYyr9AwF3Zjldl+Kg8gObch48MLd7Z//AKbUFOtbIxGarawDcPa+50PLnxNu43B3SoYGjemRUquB3lYixPPIg/hQdOfE3my25sZayEEQDf7OtlFpmSMNhbZfZ7ihiCTh+FOof9P7rH7HQ/w+XDt9jbzYbFFhQrJUZLZgp1F+Bt0PXhANxEoDKgwBEoDKwBERAEREASjeErEA1+PwKVkKVaa1EuCVdc6mxBFwehAPpPWlSCiyCyjgF0X0A/TSZcQDEcHU2PA9eo/zL7E9Tx11mREAxiD4nh16/naXIDccfef1+fznvEAREQBPKtRDDWesQDkNvbuLUVgVDA8QRcEeIkc1t0XwtTvMKxpn2synMbi1gFa9rC50a/Hjwk6Mt5r8ZstX5QCJqO/9bC2GMpm1yMyZgTa1rX9m+vX3zf4LtKwVQWNbKbfxB1F7aC7AD4zc4/dm97D0nKbQ3Bote9BfNbof7CIB1+H3rwraivTK30s3Lw+ffL6m9eFQe1iKY/Fb3H/mRrW7OKP2ag8mv/uBltPs4ojlUPmw/QCAdxje07AU+FcPxsEDsOPgDbT55zktpdrWIrk08Dh2J4Z2BY+eUaAeZEyMFuBRXhRB/nzP8GJE6fAbr2AFgB0AsPcIBGlPdzFY1xUx1Zm1uEBuR4aeyvTS58Z3Gy9z1WnlRAq9B+ZPEnxM7XA7DVOU29OiANBAI/2dXfBPkqXNI8D9n/H5TrRVXLmuMtr3JsLcSSeQjbOy1qKdJB/aJtfEUicAHK0SA55ZwSw7sn7Ate3odIBdv/vrTxdVqNDL3Cg/tCDaq9xrpqKfG3U2PCaDZ+1BSqCtQcJVUEhiHHQWYD6yHp5aXF5zsCAfSO5G+dLHU/ZNqqgCpTuQQftL1Q8jx5HW86pdOov568PP5E+UNl7RqYeqtaixSovA8iOasOanmJ9D7gb7U8fS5JWW3eUr6g/aXqh5H0OsA6sKfH5+fhKZT4/H9JkAysA86N9bz0iIAiIgCIiAIiIAiIgCIiAIiIAiIgCIiAUIljUQeU9IgGOcGvSUGCTpMmIB5Lh1HKegUSsQBERALXFxI47RN1lxKG41FyrDiD/x1EkmeGKw4cWMA+SsfgnpOadQWccDyYcrGYsnPfvcxaynSxGqsOIP/HhIWx+Cek5p1BZxwPJhy1+ekAxQZmbL2jUw9Va1FilReB5Ec1Yc1PMTDgGAfSe4G+1PH0uSVlt3lO+oP2l6oeR9DrOyBnyNsvaNTD1VrUWKVFOh5W5qw5qeYn0PuBvtTx9LklZbd5TvqPvL1Q8j6HWAdnEoDKwBERAEREAREQBERAEREAREQBERAEREAREQBERAEREAREQBERAPDFYcOLGRpv3uYtZTpYjVWHEH55SUp4YrDhxYwD5Kx+Cek5p1BZhwPJhy1+ekxZOm/e5i1lOliNVYcQfnlIWx+Cek5p1BZhwPJhy1+ekAxAZmbL2jUw9Va1FilRToeVuasOanmJhwDAPpPcDfanj6XJKy27ynfUH7S9UPI+h1nZAz5G2XtGph6q1qLFKinQ8vFWHNTzE+htwN9qePpckrKB3lO+o+8vVDyPodYB2kSgaIBWIiAWA+16frL4iAJYx1HrEQC+IiAIiIAiIgCWVTp6j84iAXxEQC2pwPlKrwiIBWIiAIiIAiIgCWUToPnnEQDD2mvsmQb2pUhlBsLhxY2F9b3iIBHtX+H+UfmZZEQCom+3Fqsu0MLlJW9UKbEi6lTcG3EGw08IiAfTVI6CIiAf/Z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6" name="AutoShape 8" descr="data:image/jpeg;base64,/9j/4AAQSkZJRgABAQAAAQABAAD/2wCEAAkGBxQSEhUUEhQVFRQXFxUYFhUYGBcUFhoXGBQXFhgXFhkYHCggGholHxgYITEhJSkrLi4uGB8zODMtNygtLisBCgoKDg0OGhAQGzAmICQ0NDgsLCw0LDQ0Nzc0LCwyLDQsODQsLDQsLCw1NDQsLCw0LC0sLCwvLCwsLC0sLCwsLP/AABEIAMIBAwMBIgACEQEDEQH/xAAcAAEAAQUBAQAAAAAAAAAAAAAABwECBAUGAwj/xABDEAACAQIDBQUEBwcDAwUBAAABAgADEQQSIQUGMUFRBxNhcYEikaHwFDJSYoKxwSMzQnKSouFDstFjwtIVU5Pi8ST/xAAZAQEAAwEBAAAAAAAAAAAAAAAAAgMEBQH/xAAwEQACAgIBAgIIBQUAAAAAAAAAAQIDBBESITETUQUUIkFCYXGRIzJSgaEVwdHh8P/aAAwDAQACEQMRAD8AnGIiAJQCViAIAiIAiIgCIiAIiIAiIgFLSsRAKWlYiAIiIAiIgCIiAJQiViAJQiViAIiIAiIgCIiAIiIAiIgCIiAIiIAiIgCIiAIieGKxaU1L1GVVUXZmIVQOpJ0AgHvEjfbna/habZMKlTF1Nbd2MqX/AJyLnzVWnO4jfTbOI/dUaOGQ8CwzOP6yf9kAmnNGYSCSNrv+82iQfuAD/aiyn0Xag1G06l/HNb43gE73lZBdHa+3KFyMRSxA5KwT9UQ/3TZ4Ltcr0CF2hg2UaDvKVwCfBX0Po5gEwxOe3c3xwmNH7CsrNzQ3WoPNGsbePCdAGvAKxEQBERAEREAREQBERAEREAREoTAKxPA1ba8vnw85d3vh8/P5QD1ieBrG/h/kenOVNQ3gHtE8TW8OnxNvnylVra2gHrERAEoTBMjftG36ei30PBe3i34sLEUgRe5vpntqAdANTyBA2W/PaHRwP7JB3+Kb6tFeV+BqEXy35AAk9OcjfEbPxe0XFTaNVrXuuGp+yi+moU/1N94TO3a3aFMliTUrtcvVa7G54hSdfMnU8+k77ZewwOPH/BMA53Yu7qoMtKmtMc7DU+Z4n1nRYbdu/GdHhaSjgPn1EyGraaW68+l+kA0lPdxekvO7q9Juu9PDnw//ACBW04fPhAOcr7sjlNRjd3GAItcHiDqD5id133l+XO0vyhhwgEE7Z3ITNno3w9UG6slwt+oA1Q+KkeRmfu52jYnBVFobTUsh+riFFzbq1hZ18RZhpcG8lfHbKVxwnEbybsKysrrmQ8v1B5HxEAkDAY9KyK9NldWAKspBBB4EEcRMqfP+xNr19iVsrlqmCqNw4spPEqOTDiRwbiNb2nLZW0Ur01qU2DIwDKwNwQRcEQDOiWu9p5LV5HU/PhAPeJ5d94fH5+TLUrHn+o994B7xPFah8/n598x621KSGz1KanozhT8YBnRPHDYlXF1II6ghh7xPaAIiIAiIgFhpD5Jjux/mXxAPNqIMqKY85fEAs7ofJMqEEuiAIieOJqhVJMA5TtH3tGBw/sWNepdKKnW7c2I6LceZKjS8j/dPYDJdqhL4iqc1Vzqbk3K389SeZ8AJipijtPaFTFnWjSPd4YctNc/xz/iT7MkzYGzrAE8YBk7I2WEA0m6SmJagnqsAuWmPHy5T07sfJMosvEAsFEa+MqaYl8QCzux8ky8CIgCeGJw4Yaie8QCPd7N3VdWVlujCxH5EdCOIM4zs+24+zcWcDXb9jUa9FzoAzHS3QOdCOTjxJk143DB1IkB9oKmpiKtA08lSjmakwJJYZQ5XhoSvtC3NbSSi3vRFyS1s+gKThxLcS6IuZ2CKOJLZR6k6T59o9o2PemEFYJYAEoqhmsOJZrkE8dLTRY/F1KzZqtR6jdXZnPvYmaqsNzSk2ZrMtQetH0bs7ePB4isaNCslSoFLkISwyggE5x7JN2HO+sw99956WzqIdgWqvcUqYNixFiSTyUaXPiBzkN9mmJentGgyK7AtkqZVLWWoCt2sNFBKsT92bDtprs20cpvlSjTCjlYlmJ95+A6SfqsVcoe4esN1OXvNDtvfLGYpialZlU3/AGdMmnTF+WUH2vxEmaRcQw4MffN1uVSwbYoDaDFaGViPrAF7jKHKahbZjcW1A1ksJid3wLWwNuppqx/qKk/Gap2RqfFR+xmhW7PacjgOyLBvW2kjZmy0kZ2sSLgDKqk9MzA2+6Z9ATkd1W2TSqOcDUw61KuUMi1dTlJtlRm0+sfqjpOunOybOc960bqIcI62IiJnLhERAEREAREQBERAE4Dtg24cPgXVTZ6v7JbaH2wcxFueUNbxtO+Y6SGO02v3+08Hh73VL1WHrcX/APjYfigGduVsbuqdOnbVQM3851b4kjyAkjYenlAE0O7eH0vOjgFwnos8xL8wAJOgGpPgIB7LLxOcxW+GHTRS1Q/dFh72t8Lz33c3g+lNUBTJlykDNmJBuDfQeHvlrpmo8muhQsmpzUFLqb2YGO2zQo/vKqKfs3u39I1+Ez5F++eD7vFPYaPZx66H4gyWPUrJcWyGXfKmHKK2djgN7aFastGnnJa9mIyroCbam/AHlNVv1t7EYZ0WkVVHS4bLd8wNmGtxaxXlznG7Pr9zVp1fsOreYB1HuuJ3HaPhM+GWoP8ATcG/3X9k/HLNLphXbFa6PzMcMmy6ib3pry8v+2R8dv4jvUq1K1R8jq+UscvssCRlHs68OEm2m4YAjUEAg+B1EgOosl/cXG97gqV+KA0z+A2H9uU+s9za0oqSHo61uUotm/kY9pW6VatiaWIw2QFVGYsbAFGup0BJvcj8Mk6Yu0KWZDMEJuL2jqTgpLTPlzamD+j4qpStZb3UcsrDMAPAXt6Truy+hQq45aeIppUV0cIHGYB1s4NjofZVuMwu1TB93iaVQD6ysp/AwI/3n3TWbv7Q+j4ijW/9uojH+UMMw9VuPWb8ZuVUoGLISjbGR9N4fDpTUKiqijgqgKB5ASOO2HdGpiQmKw6l6lNSlRFF2ancspUcypLaDUhvCSUpuLjhKzFXY4S5I2Tgpx4s+SCLEg6EaEcwRyMT6K23vDssV3oYs0e9XLm72lnHtKGHtlSvAjS8w620tgopJGAI5haVJz/Sikn3TorLf6GYXjL9SIAIkz9jO9VSsHwldi7U1z0mY3bICFZCTxsStvAkcAJG++2NwtbFF8FS7qjlUWChAzAm7qg+qCLC2nC9tZv+xWgzbRzC+VKNQseViVUD1Jv6GWZCU6W2iFLcbdJk9RETjHUEREARLO8F/wBfnzle8EAuiefei/PrflBqi/z7/LxgHpEsNQfP5+U1O0t6sJQv3ldLi11W9RhfhdUBIv4z1Rb6I8ckurZta5spkIY9u827W/6dED35D/3mdbtbtRo2IoUXf7zkU18wBcn1Ake7A2mau0sRWqAAtSzEC9gF7oaX8BLJUzgtyRXC6E3qLJZo7SpYamDUaxPBRqx8h+p0mqxO+zH91SUDq5LH3La3vM4/6U1Ul3Op+A5AeAmywOx69UXp02I+1oo9CxAPpNcKIRW5mCzJsm9QNvT3yxF9VpHwyt/5Tq929rHFIzMgXKcuhuDpc8tOI68Zw1Xd/EpxpN+Eq/wUkzuN2MOaVBFIsT7TdQWN7Ecjaw9JDIVSh7Ot/Iniu92anvXzODxuF7uo9P7LMo8gdPhabXc+v3eKTo4ZD66j4gT23xwlsRnAuHUHQHiPZPwA981FBmVlYA3BDLof4TcW6zamravqjkz3Rf8ARkszj+0LCXWlV6EofUXH5H3zqqWJVgpFyGAIPKxF5rt56PeYaooFyFzD8BDafl6zl0S4WJnfyoeJTJLyItqCSPs0fS9nBDxNJqf4luoJ9QDI8ZCeAPunZ9neJ9mrSNxZlcX+8Mp/2j3zoZi9jkvccf0dL8RxfaSI3cTueyvGa16J+7UUf2N+STnN6cJ3WKrJyzlh5P7Y/O3pL9yMZ3WOpdHvTP4h7P8AcFlly8SlteWyOM3Vek/PX9iYZZVGhmHtLbWHw/76siHoSM3oo1PoJx+2O0+igIoUnqn7Tfs0+N2+AnJhTOf5Ud2d1cPzM4ztpo2Wmf8Aq296Mf0nBYc3EkLtlq56NEoCc1RWAAubd054DznC/QHpsaZUlgcugJueg01mrBepMz5q3FH0NuBtH6Rs/DuTdgmRuuamTTJPnlv6zoCZHnY4talQrU61KpTXvA9MurLmzLlYLccsgP4pIC1Qevz0ma6KjY0jTU24Js+Xd5MY9XFVqtVWRqlRmyuCrAE+ypB10Fh6TXLqbDUngBqZ9Ytlb6wBHiLjpKUadNfqqq+SgfkJrWfpa4/z/ozPE297PnfYG4GOxZFqLUk51KoNNbeAPtN6C3iJN+5u6lLZ1Hu6ftO1jVqkWLkcNOSi5svK54kknfqwPCVme7JnZ0fYvrojX1XcRETOXCUYXlZxXadvRiNn0qT0EpkVGZGZwzZTlzLYAjiA3HpJQg5y4ojKSits69qOnHx4c5rtp7Yw2H/f4ilSJucrMob3XufT/ifP+1d9cfiL95iagH2UPdL5EU7XHneaBFLGwBLE8BqSfLiTN0cB/EzJLMXwo+iE352c7FRi6YOurK6jlxZgF5DnOlpWdQysCragrZgb8CDwM+VqlFkJV1ZWHFWBU+oOskHsh3kejiVwrMTRrXCg8Eq2uCvQNYgjmSDFuGox5RYrym5cZI1G29uYk1qlOvUZyjsjAs2S9N7AhAcoFxyGswKDs4FNEJ+yqhnbjc2HGdB2rbP7naLsOFZUqDpe2Rvil/xTH3D3jGArtUdWZGplSq2ve4KnUgaWI9TNcdeGpRX7GKa/EcZP9zI2fuRjaov3Jpr1qkU/7T7Xwmq/9IfCbRFFyGarh3AK3tchtNdf9P4idjtHtSrvcUaNOmOrE1G+GUD4zm98cYzU8BjzqyPkqkDib+1oOF8jf1zFku7Sc0kjXjKnk1BtsvwJ9mdls/fBqdNENJWyqFBDFdALDSxmpqbCdv2lAZ1bUqOIJ1JA5g+ExWwdRfrU6g80YfpLU67YrZmkraZPR1Q30va9Hgft/wD1mz2XvHRqtla9Mnhmta5PDMP1tOBKkcQR5gj85cDDxa5LoQ9dui+vU7/fHDnuQ/HK2vLRtL+d7e/ytyHe3vpoeI19Oc63d6r9Kwb0nOoulz5Ao3p/2zjaqlWKsLMpII6ESWKtbg+6K8/cnGyPaSJA3Yrd7QGozKSp06arz4WI902/daa8OY/zI02Vteph2LUyNfrKdVPS/j4zN2lvXWqqUGWmDoct7kcxcnT0lNmHJz9nsaafSMFUlLujR1K+psBY+fAaLN/uA5OIYWsO7Y8+OdP8/Gcw5nedn+zClNqzCxqWCD7g1v6k+4A85pyuMamY8BTncvkabtOwlqtKqP40KnzQ3Hwb4ThmaxuNCNQeBvJd342S+Jw4FJc1RXVlFwL3up1JA4Nf0nK4Hs6rPrWqJTHRQajfoB8ZXj5EI1Lk+xoycWyVzcF3OBqRg9m1sQStCk9Q88ouB/M3BfUyY9nbiYOlYshqt1qnMP6BZfhN5iAtOnZQFAGgAAA8gJGecvhX3LavR8vjf2IJ37Z1GBwlQAsUWnUUHxRFsR86SW92sGo9sIoZrXYKATyFzxNhprIir1fpm2iw1Sjp1HsXHoc7/wBsnDYdHKgnOb29nUS0tGaaPj4cJb3Hl7pkRPD08u58R7uXv+byncePw/zPaIBZTS3rL4iAIiIAnJdqeze/2bXsPapgVl8O7N2/szj1nWzzr0Q6sjC6sCpHUEWIkoS4yT8iMlyTR8mT6S7PloNgcPVo0qVMvTXOURVu6+y97DX2lbjPnXaODNGrUpN9am7ofEoxW/wnsm2MQKQorWqrSGa1NXZU9o3NwDY69Z2L6fGitM5lNnhN7RJPbniaDNh1VlOIUvmAIJWmQLB7cNdQD96cFuojNjcKEuW+kUSLeFRST6AE+k0qiSZ2J0cMcQ7VG/8A6VB7lDYLlIs7Ieb2uLclJ43NvGvBpa76G/FtT7HQdtmz81GhXA1R2pt/LUFwT5FLfikTqZ9Db87O+kYDEUwLt3ZZR96n+0UDzK29Z87UzIYU9168hmw1PfmSRsjswr1AGq1qdNSARlvVax1+6B7zNlvDuStPA1MMjM+a7KXto+hW2UCy3Ue8zR4PtKxFLD0qNOnTBpoqd45ZyQosCFFrG1uJM0m1t5cXiR+1ruR9lbU18rJa/reVzpvs6SfQlC6irrFPZvOzneK2FYPfPh1ZWU6Gyg5Qemgy+amdnhN88Ow9rOh8VzD0K3kE4TF/RqxYk93UBSoBxsf4gOZB1945zsaNFwoOUlTqHAJQjkQw0sZRXTHbjPuXW3zSU4diQ9ob3YfIVUNVuCLFbL+LNy9DOIQ9ZZQos31VZvAAk/Cb7ZW6teqQag7pPH61uiry9bes0wVdK7mGzxchrob3s/Q5Krciygeagk/7hNjvBu4MR7aEJVtxP1W6ZrcD4/I2WAwq0kVEFlUaD8yepPGZizDK5+I5xOlHGj4Krn1IzxG7+JQ2NFj4rZx8JWhu1inOlIqOrEKPib/CSeJWX+vWa7Izf0urfd/x/g5PY+5aqQ2IYVCP4B9T8V9W+A6gzrAIlZlnZKb3Jm2qmFS1BaEREgWicd2j7wDCYV3/AIrZUHVjoBOqxdcIpJNgJAO9O0m2vjxSpk/R6RNyOB1szDxP1R5k8IBtOyjY5yms+rVTe545RexPmSx9RJrwtOygTnN1dmBFGlgAAB0A4ATqBAKxEQBERAEREAREQBERAPn7tg2b3O0nYD2ayJUHS9u7Yed0v+KY3ZdQoVNoJSxNNKq1EcKri6hwM4JHA6Kw16zue3XZ2ahQrjjTdkb+WoLgnwBQD8Ui7dcVhiaVXD0qlVqVRHIpqzmwYEg5RpcXGvWdeqXPH7+45tkeNx3/AGq7hCmDjMIgCD99SUWCgf6iKOC/aA4cesjLC4hqbq6MVdSGVgbEEagifV5sdDz5eHlI+qdkuCNdnL1VRjdaKlVUdVBsTlvwAtbhKKMtKPGZddjNy3A2PZ7vou0KeSpZcSg9teAccO8QdOo5E9CJFOM3RxP0qtRoYeq6pUdVYKQmW909s2UeyRzk2bG3SweEIahh0Vxezm71BcWNnclhcE8DN3KY5Crk3Wuj8ycqHZFKb6ryIZ2X2W4t7Gs9OiOlzVcei+z/AHTrdm9mGFT961SsehPdr6BNf7p3MSM8q2Xv+x7HFqj7t/U4TeHc3DmkyJRRVYWOUAN4HNxuON/CR7uxtmpsuv8ARcUf2JP7KoeFr/Bev2T4ESeK9IMLGcHvnuomIQq66cQRxU9VPWUNt9y9JLsdLg8WHUEGZYMg7ZW3MTshxSxANXDXsjj+EdB/4n0uBaStsPeGjiUD0nVgeh+BHI+E8PTfqZ7KZio89Q8AyQZdeeIeXhoBfKy0SpMArPOtVCi5Mwdr7ao4ZC9Z1RRzJtIZ3s3/AK20GOHwV6dPg1Q3W4PMn+BfHj0HOAbDtC3wqYyr9AwF3Zjldl+Kg8gObch48MLd7Z//AKbUFOtbIxGarawDcPa+50PLnxNu43B3SoYGjemRUquB3lYixPPIg/hQdOfE3my25sZayEEQDf7OtlFpmSMNhbZfZ7ihiCTh+FOof9P7rH7HQ/w+XDt9jbzYbFFhQrJUZLZgp1F+Bt0PXhANxEoDKgwBEoDKwBERAEREASjeErEA1+PwKVkKVaa1EuCVdc6mxBFwehAPpPWlSCiyCyjgF0X0A/TSZcQDEcHU2PA9eo/zL7E9Tx11mREAxiD4nh16/naXIDccfef1+fznvEAREQBPKtRDDWesQDkNvbuLUVgVDA8QRcEeIkc1t0XwtTvMKxpn2synMbi1gFa9rC50a/Hjwk6Mt5r8ZstX5QCJqO/9bC2GMpm1yMyZgTa1rX9m+vX3zf4LtKwVQWNbKbfxB1F7aC7AD4zc4/dm97D0nKbQ3Bote9BfNbof7CIB1+H3rwraivTK30s3Lw+ffL6m9eFQe1iKY/Fb3H/mRrW7OKP2ag8mv/uBltPs4ojlUPmw/QCAdxje07AU+FcPxsEDsOPgDbT55zktpdrWIrk08Dh2J4Z2BY+eUaAeZEyMFuBRXhRB/nzP8GJE6fAbr2AFgB0AsPcIBGlPdzFY1xUx1Zm1uEBuR4aeyvTS58Z3Gy9z1WnlRAq9B+ZPEnxM7XA7DVOU29OiANBAI/2dXfBPkqXNI8D9n/H5TrRVXLmuMtr3JsLcSSeQjbOy1qKdJB/aJtfEUicAHK0SA55ZwSw7sn7Ate3odIBdv/vrTxdVqNDL3Cg/tCDaq9xrpqKfG3U2PCaDZ+1BSqCtQcJVUEhiHHQWYD6yHp5aXF5zsCAfSO5G+dLHU/ZNqqgCpTuQQftL1Q8jx5HW86pdOov568PP5E+UNl7RqYeqtaixSovA8iOasOanmJ9D7gb7U8fS5JWW3eUr6g/aXqh5H0OsA6sKfH5+fhKZT4/H9JkAysA86N9bz0iIAiIgCIiAIiIAiIgCIiAIiIAiIgCIiAUIljUQeU9IgGOcGvSUGCTpMmIB5Lh1HKegUSsQBERALXFxI47RN1lxKG41FyrDiD/x1EkmeGKw4cWMA+SsfgnpOadQWccDyYcrGYsnPfvcxaynSxGqsOIP/HhIWx+Cek5p1BZxwPJhy1+ekAxQZmbL2jUw9Va1FilReB5Ec1Yc1PMTDgGAfSe4G+1PH0uSVlt3lO+oP2l6oeR9DrOyBnyNsvaNTD1VrUWKVFOh5W5qw5qeYn0PuBvtTx9LklZbd5TvqPvL1Q8j6HWAdnEoDKwBERAEREAREQBERAEREAREQBERAEREAREQBERAEREAREQBERAPDFYcOLGRpv3uYtZTpYjVWHEH55SUp4YrDhxYwD5Kx+Cek5p1BZhwPJhy1+ekxZOm/e5i1lOliNVYcQfnlIWx+Cek5p1BZhwPJhy1+ekAxAZmbL2jUw9Va1FilRToeVuasOanmJhwDAPpPcDfanj6XJKy27ynfUH7S9UPI+h1nZAz5G2XtGph6q1qLFKinQ8vFWHNTzE+htwN9qePpckrKB3lO+o+8vVDyPodYB2kSgaIBWIiAWA+16frL4iAJYx1HrEQC+IiAIiIAiIgCWVTp6j84iAXxEQC2pwPlKrwiIBWIiAIiIAiIgCWUToPnnEQDD2mvsmQb2pUhlBsLhxY2F9b3iIBHtX+H+UfmZZEQCom+3Fqsu0MLlJW9UKbEi6lTcG3EGw08IiAfTVI6CIiAf/Z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AutoShape 10" descr="data:image/jpeg;base64,/9j/4AAQSkZJRgABAQAAAQABAAD/2wCEAAkGBxQSEhUUEhQVFRQXFxUYFhUYGBcUFhoXGBQXFhgXFhkYHCggGholHxgYITEhJSkrLi4uGB8zODMtNygtLisBCgoKDg0OGhAQGzAmICQ0NDgsLCw0LDQ0Nzc0LCwyLDQsODQsLDQsLCw1NDQsLCw0LC0sLCwvLCwsLC0sLCwsLP/AABEIAMIBAwMBIgACEQEDEQH/xAAcAAEAAQUBAQAAAAAAAAAAAAAABwECBAUGAwj/xABDEAACAQIDBQUEBwcDAwUBAAABAgADEQQSIQUGMUFRBxNhcYEikaHwFDJSYoKxwSMzQnKSouFDstFjwtIVU5Pi8ST/xAAZAQEAAwEBAAAAAAAAAAAAAAAAAgMEBQH/xAAwEQACAgIBAgIIBQUAAAAAAAAAAQIDBBESITETUQUUIkFCYXGRIzJSgaEVwdHh8P/aAAwDAQACEQMRAD8AnGIiAJQCViAIAiIAiIgCIiAIiIAiIgFLSsRAKWlYiAIiIAiIgCIiAJQiViAJQiViAIiIAiIgCIiAIiIAiIgCIiAIiIAiIgCIiAIieGKxaU1L1GVVUXZmIVQOpJ0AgHvEjfbna/habZMKlTF1Nbd2MqX/AJyLnzVWnO4jfTbOI/dUaOGQ8CwzOP6yf9kAmnNGYSCSNrv+82iQfuAD/aiyn0Xag1G06l/HNb43gE73lZBdHa+3KFyMRSxA5KwT9UQ/3TZ4Ltcr0CF2hg2UaDvKVwCfBX0Po5gEwxOe3c3xwmNH7CsrNzQ3WoPNGsbePCdAGvAKxEQBERAEREAREQBERAEREAREoTAKxPA1ba8vnw85d3vh8/P5QD1ieBrG/h/kenOVNQ3gHtE8TW8OnxNvnylVra2gHrERAEoTBMjftG36ei30PBe3i34sLEUgRe5vpntqAdANTyBA2W/PaHRwP7JB3+Kb6tFeV+BqEXy35AAk9OcjfEbPxe0XFTaNVrXuuGp+yi+moU/1N94TO3a3aFMliTUrtcvVa7G54hSdfMnU8+k77ZewwOPH/BMA53Yu7qoMtKmtMc7DU+Z4n1nRYbdu/GdHhaSjgPn1EyGraaW68+l+kA0lPdxekvO7q9Juu9PDnw//ACBW04fPhAOcr7sjlNRjd3GAItcHiDqD5id133l+XO0vyhhwgEE7Z3ITNno3w9UG6slwt+oA1Q+KkeRmfu52jYnBVFobTUsh+riFFzbq1hZ18RZhpcG8lfHbKVxwnEbybsKysrrmQ8v1B5HxEAkDAY9KyK9NldWAKspBBB4EEcRMqfP+xNr19iVsrlqmCqNw4spPEqOTDiRwbiNb2nLZW0Ur01qU2DIwDKwNwQRcEQDOiWu9p5LV5HU/PhAPeJ5d94fH5+TLUrHn+o994B7xPFah8/n598x621KSGz1KanozhT8YBnRPHDYlXF1II6ghh7xPaAIiIAiIgFhpD5Jjux/mXxAPNqIMqKY85fEAs7ofJMqEEuiAIieOJqhVJMA5TtH3tGBw/sWNepdKKnW7c2I6LceZKjS8j/dPYDJdqhL4iqc1Vzqbk3K389SeZ8AJipijtPaFTFnWjSPd4YctNc/xz/iT7MkzYGzrAE8YBk7I2WEA0m6SmJagnqsAuWmPHy5T07sfJMosvEAsFEa+MqaYl8QCzux8ky8CIgCeGJw4Yaie8QCPd7N3VdWVlujCxH5EdCOIM4zs+24+zcWcDXb9jUa9FzoAzHS3QOdCOTjxJk143DB1IkB9oKmpiKtA08lSjmakwJJYZQ5XhoSvtC3NbSSi3vRFyS1s+gKThxLcS6IuZ2CKOJLZR6k6T59o9o2PemEFYJYAEoqhmsOJZrkE8dLTRY/F1KzZqtR6jdXZnPvYmaqsNzSk2ZrMtQetH0bs7ePB4isaNCslSoFLkISwyggE5x7JN2HO+sw99956WzqIdgWqvcUqYNixFiSTyUaXPiBzkN9mmJentGgyK7AtkqZVLWWoCt2sNFBKsT92bDtprs20cpvlSjTCjlYlmJ95+A6SfqsVcoe4esN1OXvNDtvfLGYpialZlU3/AGdMmnTF+WUH2vxEmaRcQw4MffN1uVSwbYoDaDFaGViPrAF7jKHKahbZjcW1A1ksJid3wLWwNuppqx/qKk/Gap2RqfFR+xmhW7PacjgOyLBvW2kjZmy0kZ2sSLgDKqk9MzA2+6Z9ATkd1W2TSqOcDUw61KuUMi1dTlJtlRm0+sfqjpOunOybOc960bqIcI62IiJnLhERAEREAREQBERAE4Dtg24cPgXVTZ6v7JbaH2wcxFueUNbxtO+Y6SGO02v3+08Hh73VL1WHrcX/APjYfigGduVsbuqdOnbVQM3851b4kjyAkjYenlAE0O7eH0vOjgFwnos8xL8wAJOgGpPgIB7LLxOcxW+GHTRS1Q/dFh72t8Lz33c3g+lNUBTJlykDNmJBuDfQeHvlrpmo8muhQsmpzUFLqb2YGO2zQo/vKqKfs3u39I1+Ez5F++eD7vFPYaPZx66H4gyWPUrJcWyGXfKmHKK2djgN7aFastGnnJa9mIyroCbam/AHlNVv1t7EYZ0WkVVHS4bLd8wNmGtxaxXlznG7Pr9zVp1fsOreYB1HuuJ3HaPhM+GWoP8ATcG/3X9k/HLNLphXbFa6PzMcMmy6ib3pry8v+2R8dv4jvUq1K1R8jq+UscvssCRlHs68OEm2m4YAjUEAg+B1EgOosl/cXG97gqV+KA0z+A2H9uU+s9za0oqSHo61uUotm/kY9pW6VatiaWIw2QFVGYsbAFGup0BJvcj8Mk6Yu0KWZDMEJuL2jqTgpLTPlzamD+j4qpStZb3UcsrDMAPAXt6Truy+hQq45aeIppUV0cIHGYB1s4NjofZVuMwu1TB93iaVQD6ysp/AwI/3n3TWbv7Q+j4ijW/9uojH+UMMw9VuPWb8ZuVUoGLISjbGR9N4fDpTUKiqijgqgKB5ASOO2HdGpiQmKw6l6lNSlRFF2ancspUcypLaDUhvCSUpuLjhKzFXY4S5I2Tgpx4s+SCLEg6EaEcwRyMT6K23vDssV3oYs0e9XLm72lnHtKGHtlSvAjS8w620tgopJGAI5haVJz/Sikn3TorLf6GYXjL9SIAIkz9jO9VSsHwldi7U1z0mY3bICFZCTxsStvAkcAJG++2NwtbFF8FS7qjlUWChAzAm7qg+qCLC2nC9tZv+xWgzbRzC+VKNQseViVUD1Jv6GWZCU6W2iFLcbdJk9RETjHUEREARLO8F/wBfnzle8EAuiefei/PrflBqi/z7/LxgHpEsNQfP5+U1O0t6sJQv3ldLi11W9RhfhdUBIv4z1Rb6I8ckurZta5spkIY9u827W/6dED35D/3mdbtbtRo2IoUXf7zkU18wBcn1Ake7A2mau0sRWqAAtSzEC9gF7oaX8BLJUzgtyRXC6E3qLJZo7SpYamDUaxPBRqx8h+p0mqxO+zH91SUDq5LH3La3vM4/6U1Ul3Op+A5AeAmywOx69UXp02I+1oo9CxAPpNcKIRW5mCzJsm9QNvT3yxF9VpHwyt/5Tq929rHFIzMgXKcuhuDpc8tOI68Zw1Xd/EpxpN+Eq/wUkzuN2MOaVBFIsT7TdQWN7Ecjaw9JDIVSh7Ot/Iniu92anvXzODxuF7uo9P7LMo8gdPhabXc+v3eKTo4ZD66j4gT23xwlsRnAuHUHQHiPZPwA981FBmVlYA3BDLof4TcW6zamravqjkz3Rf8ARkszj+0LCXWlV6EofUXH5H3zqqWJVgpFyGAIPKxF5rt56PeYaooFyFzD8BDafl6zl0S4WJnfyoeJTJLyItqCSPs0fS9nBDxNJqf4luoJ9QDI8ZCeAPunZ9neJ9mrSNxZlcX+8Mp/2j3zoZi9jkvccf0dL8RxfaSI3cTueyvGa16J+7UUf2N+STnN6cJ3WKrJyzlh5P7Y/O3pL9yMZ3WOpdHvTP4h7P8AcFlly8SlteWyOM3Vek/PX9iYZZVGhmHtLbWHw/76siHoSM3oo1PoJx+2O0+igIoUnqn7Tfs0+N2+AnJhTOf5Ud2d1cPzM4ztpo2Wmf8Aq296Mf0nBYc3EkLtlq56NEoCc1RWAAubd054DznC/QHpsaZUlgcugJueg01mrBepMz5q3FH0NuBtH6Rs/DuTdgmRuuamTTJPnlv6zoCZHnY4talQrU61KpTXvA9MurLmzLlYLccsgP4pIC1Qevz0ma6KjY0jTU24Js+Xd5MY9XFVqtVWRqlRmyuCrAE+ypB10Fh6TXLqbDUngBqZ9Ytlb6wBHiLjpKUadNfqqq+SgfkJrWfpa4/z/ozPE297PnfYG4GOxZFqLUk51KoNNbeAPtN6C3iJN+5u6lLZ1Hu6ftO1jVqkWLkcNOSi5svK54kknfqwPCVme7JnZ0fYvrojX1XcRETOXCUYXlZxXadvRiNn0qT0EpkVGZGZwzZTlzLYAjiA3HpJQg5y4ojKSits69qOnHx4c5rtp7Yw2H/f4ilSJucrMob3XufT/ifP+1d9cfiL95iagH2UPdL5EU7XHneaBFLGwBLE8BqSfLiTN0cB/EzJLMXwo+iE352c7FRi6YOurK6jlxZgF5DnOlpWdQysCragrZgb8CDwM+VqlFkJV1ZWHFWBU+oOskHsh3kejiVwrMTRrXCg8Eq2uCvQNYgjmSDFuGox5RYrym5cZI1G29uYk1qlOvUZyjsjAs2S9N7AhAcoFxyGswKDs4FNEJ+yqhnbjc2HGdB2rbP7naLsOFZUqDpe2Rvil/xTH3D3jGArtUdWZGplSq2ve4KnUgaWI9TNcdeGpRX7GKa/EcZP9zI2fuRjaov3Jpr1qkU/7T7Xwmq/9IfCbRFFyGarh3AK3tchtNdf9P4idjtHtSrvcUaNOmOrE1G+GUD4zm98cYzU8BjzqyPkqkDib+1oOF8jf1zFku7Sc0kjXjKnk1BtsvwJ9mdls/fBqdNENJWyqFBDFdALDSxmpqbCdv2lAZ1bUqOIJ1JA5g+ExWwdRfrU6g80YfpLU67YrZmkraZPR1Q30va9Hgft/wD1mz2XvHRqtla9Mnhmta5PDMP1tOBKkcQR5gj85cDDxa5LoQ9dui+vU7/fHDnuQ/HK2vLRtL+d7e/ytyHe3vpoeI19Oc63d6r9Kwb0nOoulz5Ao3p/2zjaqlWKsLMpII6ESWKtbg+6K8/cnGyPaSJA3Yrd7QGozKSp06arz4WI902/daa8OY/zI02Vteph2LUyNfrKdVPS/j4zN2lvXWqqUGWmDoct7kcxcnT0lNmHJz9nsaafSMFUlLujR1K+psBY+fAaLN/uA5OIYWsO7Y8+OdP8/Gcw5nedn+zClNqzCxqWCD7g1v6k+4A85pyuMamY8BTncvkabtOwlqtKqP40KnzQ3Hwb4ThmaxuNCNQeBvJd342S+Jw4FJc1RXVlFwL3up1JA4Nf0nK4Hs6rPrWqJTHRQajfoB8ZXj5EI1Lk+xoycWyVzcF3OBqRg9m1sQStCk9Q88ouB/M3BfUyY9nbiYOlYshqt1qnMP6BZfhN5iAtOnZQFAGgAAA8gJGecvhX3LavR8vjf2IJ37Z1GBwlQAsUWnUUHxRFsR86SW92sGo9sIoZrXYKATyFzxNhprIir1fpm2iw1Sjp1HsXHoc7/wBsnDYdHKgnOb29nUS0tGaaPj4cJb3Hl7pkRPD08u58R7uXv+byncePw/zPaIBZTS3rL4iAIiIAnJdqeze/2bXsPapgVl8O7N2/szj1nWzzr0Q6sjC6sCpHUEWIkoS4yT8iMlyTR8mT6S7PloNgcPVo0qVMvTXOURVu6+y97DX2lbjPnXaODNGrUpN9am7ofEoxW/wnsm2MQKQorWqrSGa1NXZU9o3NwDY69Z2L6fGitM5lNnhN7RJPbniaDNh1VlOIUvmAIJWmQLB7cNdQD96cFuojNjcKEuW+kUSLeFRST6AE+k0qiSZ2J0cMcQ7VG/8A6VB7lDYLlIs7Ieb2uLclJ43NvGvBpa76G/FtT7HQdtmz81GhXA1R2pt/LUFwT5FLfikTqZ9Db87O+kYDEUwLt3ZZR96n+0UDzK29Z87UzIYU9168hmw1PfmSRsjswr1AGq1qdNSARlvVax1+6B7zNlvDuStPA1MMjM+a7KXto+hW2UCy3Ue8zR4PtKxFLD0qNOnTBpoqd45ZyQosCFFrG1uJM0m1t5cXiR+1ruR9lbU18rJa/reVzpvs6SfQlC6irrFPZvOzneK2FYPfPh1ZWU6Gyg5Qemgy+amdnhN88Ow9rOh8VzD0K3kE4TF/RqxYk93UBSoBxsf4gOZB1945zsaNFwoOUlTqHAJQjkQw0sZRXTHbjPuXW3zSU4diQ9ob3YfIVUNVuCLFbL+LNy9DOIQ9ZZQos31VZvAAk/Cb7ZW6teqQag7pPH61uiry9bes0wVdK7mGzxchrob3s/Q5Krciygeagk/7hNjvBu4MR7aEJVtxP1W6ZrcD4/I2WAwq0kVEFlUaD8yepPGZizDK5+I5xOlHGj4Krn1IzxG7+JQ2NFj4rZx8JWhu1inOlIqOrEKPib/CSeJWX+vWa7Izf0urfd/x/g5PY+5aqQ2IYVCP4B9T8V9W+A6gzrAIlZlnZKb3Jm2qmFS1BaEREgWicd2j7wDCYV3/AIrZUHVjoBOqxdcIpJNgJAO9O0m2vjxSpk/R6RNyOB1szDxP1R5k8IBtOyjY5yms+rVTe545RexPmSx9RJrwtOygTnN1dmBFGlgAAB0A4ATqBAKxEQBERAEREAREQBERAPn7tg2b3O0nYD2ayJUHS9u7Yed0v+KY3ZdQoVNoJSxNNKq1EcKri6hwM4JHA6Kw16zue3XZ2ahQrjjTdkb+WoLgnwBQD8Ui7dcVhiaVXD0qlVqVRHIpqzmwYEg5RpcXGvWdeqXPH7+45tkeNx3/AGq7hCmDjMIgCD99SUWCgf6iKOC/aA4cesjLC4hqbq6MVdSGVgbEEagifV5sdDz5eHlI+qdkuCNdnL1VRjdaKlVUdVBsTlvwAtbhKKMtKPGZddjNy3A2PZ7vou0KeSpZcSg9teAccO8QdOo5E9CJFOM3RxP0qtRoYeq6pUdVYKQmW909s2UeyRzk2bG3SweEIahh0Vxezm71BcWNnclhcE8DN3KY5Crk3Wuj8ycqHZFKb6ryIZ2X2W4t7Gs9OiOlzVcei+z/AHTrdm9mGFT961SsehPdr6BNf7p3MSM8q2Xv+x7HFqj7t/U4TeHc3DmkyJRRVYWOUAN4HNxuON/CR7uxtmpsuv8ARcUf2JP7KoeFr/Bev2T4ESeK9IMLGcHvnuomIQq66cQRxU9VPWUNt9y9JLsdLg8WHUEGZYMg7ZW3MTshxSxANXDXsjj+EdB/4n0uBaStsPeGjiUD0nVgeh+BHI+E8PTfqZ7KZio89Q8AyQZdeeIeXhoBfKy0SpMArPOtVCi5Mwdr7ao4ZC9Z1RRzJtIZ3s3/AK20GOHwV6dPg1Q3W4PMn+BfHj0HOAbDtC3wqYyr9AwF3Zjldl+Kg8gObch48MLd7Z//AKbUFOtbIxGarawDcPa+50PLnxNu43B3SoYGjemRUquB3lYixPPIg/hQdOfE3my25sZayEEQDf7OtlFpmSMNhbZfZ7ihiCTh+FOof9P7rH7HQ/w+XDt9jbzYbFFhQrJUZLZgp1F+Bt0PXhANxEoDKgwBEoDKwBERAEREASjeErEA1+PwKVkKVaa1EuCVdc6mxBFwehAPpPWlSCiyCyjgF0X0A/TSZcQDEcHU2PA9eo/zL7E9Tx11mREAxiD4nh16/naXIDccfef1+fznvEAREQBPKtRDDWesQDkNvbuLUVgVDA8QRcEeIkc1t0XwtTvMKxpn2synMbi1gFa9rC50a/Hjwk6Mt5r8ZstX5QCJqO/9bC2GMpm1yMyZgTa1rX9m+vX3zf4LtKwVQWNbKbfxB1F7aC7AD4zc4/dm97D0nKbQ3Bote9BfNbof7CIB1+H3rwraivTK30s3Lw+ffL6m9eFQe1iKY/Fb3H/mRrW7OKP2ag8mv/uBltPs4ojlUPmw/QCAdxje07AU+FcPxsEDsOPgDbT55zktpdrWIrk08Dh2J4Z2BY+eUaAeZEyMFuBRXhRB/nzP8GJE6fAbr2AFgB0AsPcIBGlPdzFY1xUx1Zm1uEBuR4aeyvTS58Z3Gy9z1WnlRAq9B+ZPEnxM7XA7DVOU29OiANBAI/2dXfBPkqXNI8D9n/H5TrRVXLmuMtr3JsLcSSeQjbOy1qKdJB/aJtfEUicAHK0SA55ZwSw7sn7Ate3odIBdv/vrTxdVqNDL3Cg/tCDaq9xrpqKfG3U2PCaDZ+1BSqCtQcJVUEhiHHQWYD6yHp5aXF5zsCAfSO5G+dLHU/ZNqqgCpTuQQftL1Q8jx5HW86pdOov568PP5E+UNl7RqYeqtaixSovA8iOasOanmJ9D7gb7U8fS5JWW3eUr6g/aXqh5H0OsA6sKfH5+fhKZT4/H9JkAysA86N9bz0iIAiIgCIiAIiIAiIgCIiAIiIAiIgCIiAUIljUQeU9IgGOcGvSUGCTpMmIB5Lh1HKegUSsQBERALXFxI47RN1lxKG41FyrDiD/x1EkmeGKw4cWMA+SsfgnpOadQWccDyYcrGYsnPfvcxaynSxGqsOIP/HhIWx+Cek5p1BZxwPJhy1+ekAxQZmbL2jUw9Va1FilReB5Ec1Yc1PMTDgGAfSe4G+1PH0uSVlt3lO+oP2l6oeR9DrOyBnyNsvaNTD1VrUWKVFOh5W5qw5qeYn0PuBvtTx9LklZbd5TvqPvL1Q8j6HWAdnEoDKwBERAEREAREQBERAEREAREQBERAEREAREQBERAEREAREQBERAPDFYcOLGRpv3uYtZTpYjVWHEH55SUp4YrDhxYwD5Kx+Cek5p1BZhwPJhy1+ekxZOm/e5i1lOliNVYcQfnlIWx+Cek5p1BZhwPJhy1+ekAxAZmbL2jUw9Va1FilRToeVuasOanmJhwDAPpPcDfanj6XJKy27ynfUH7S9UPI+h1nZAz5G2XtGph6q1qLFKinQ8vFWHNTzE+htwN9qePpckrKB3lO+o+8vVDyPodYB2kSgaIBWIiAWA+16frL4iAJYx1HrEQC+IiAIiIAiIgCWVTp6j84iAXxEQC2pwPlKrwiIBWIiAIiIAiIgCWUToPnnEQDD2mvsmQb2pUhlBsLhxY2F9b3iIBHtX+H+UfmZZEQCom+3Fqsu0MLlJW9UKbEi6lTcG3EGw08IiAfTVI6CIiAf/Z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0" name="AutoShape 12" descr="data:image/jpeg;base64,/9j/4AAQSkZJRgABAQAAAQABAAD/2wCEAAkGBxQSEhUUEhQVFRQXFxUYFhUYGBcUFhoXGBQXFhgXFhkYHCggGholHxgYITEhJSkrLi4uGB8zODMtNygtLisBCgoKDg0OGhAQGzAmICQ0NDgsLCw0LDQ0Nzc0LCwyLDQsODQsLDQsLCw1NDQsLCw0LC0sLCwvLCwsLC0sLCwsLP/AABEIAMIBAwMBIgACEQEDEQH/xAAcAAEAAQUBAQAAAAAAAAAAAAAABwECBAUGAwj/xABDEAACAQIDBQUEBwcDAwUBAAABAgADEQQSIQUGMUFRBxNhcYEikaHwFDJSYoKxwSMzQnKSouFDstFjwtIVU5Pi8ST/xAAZAQEAAwEBAAAAAAAAAAAAAAAAAgMEBQH/xAAwEQACAgIBAgIIBQUAAAAAAAAAAQIDBBESITETUQUUIkFCYXGRIzJSgaEVwdHh8P/aAAwDAQACEQMRAD8AnGIiAJQCViAIAiIAiIgCIiAIiIAiIgFLSsRAKWlYiAIiIAiIgCIiAJQiViAJQiViAIiIAiIgCIiAIiIAiIgCIiAIiIAiIgCIiAIieGKxaU1L1GVVUXZmIVQOpJ0AgHvEjfbna/habZMKlTF1Nbd2MqX/AJyLnzVWnO4jfTbOI/dUaOGQ8CwzOP6yf9kAmnNGYSCSNrv+82iQfuAD/aiyn0Xag1G06l/HNb43gE73lZBdHa+3KFyMRSxA5KwT9UQ/3TZ4Ltcr0CF2hg2UaDvKVwCfBX0Po5gEwxOe3c3xwmNH7CsrNzQ3WoPNGsbePCdAGvAKxEQBERAEREAREQBERAEREAREoTAKxPA1ba8vnw85d3vh8/P5QD1ieBrG/h/kenOVNQ3gHtE8TW8OnxNvnylVra2gHrERAEoTBMjftG36ei30PBe3i34sLEUgRe5vpntqAdANTyBA2W/PaHRwP7JB3+Kb6tFeV+BqEXy35AAk9OcjfEbPxe0XFTaNVrXuuGp+yi+moU/1N94TO3a3aFMliTUrtcvVa7G54hSdfMnU8+k77ZewwOPH/BMA53Yu7qoMtKmtMc7DU+Z4n1nRYbdu/GdHhaSjgPn1EyGraaW68+l+kA0lPdxekvO7q9Juu9PDnw//ACBW04fPhAOcr7sjlNRjd3GAItcHiDqD5id133l+XO0vyhhwgEE7Z3ITNno3w9UG6slwt+oA1Q+KkeRmfu52jYnBVFobTUsh+riFFzbq1hZ18RZhpcG8lfHbKVxwnEbybsKysrrmQ8v1B5HxEAkDAY9KyK9NldWAKspBBB4EEcRMqfP+xNr19iVsrlqmCqNw4spPEqOTDiRwbiNb2nLZW0Ur01qU2DIwDKwNwQRcEQDOiWu9p5LV5HU/PhAPeJ5d94fH5+TLUrHn+o994B7xPFah8/n598x621KSGz1KanozhT8YBnRPHDYlXF1II6ghh7xPaAIiIAiIgFhpD5Jjux/mXxAPNqIMqKY85fEAs7ofJMqEEuiAIieOJqhVJMA5TtH3tGBw/sWNepdKKnW7c2I6LceZKjS8j/dPYDJdqhL4iqc1Vzqbk3K389SeZ8AJipijtPaFTFnWjSPd4YctNc/xz/iT7MkzYGzrAE8YBk7I2WEA0m6SmJagnqsAuWmPHy5T07sfJMosvEAsFEa+MqaYl8QCzux8ky8CIgCeGJw4Yaie8QCPd7N3VdWVlujCxH5EdCOIM4zs+24+zcWcDXb9jUa9FzoAzHS3QOdCOTjxJk143DB1IkB9oKmpiKtA08lSjmakwJJYZQ5XhoSvtC3NbSSi3vRFyS1s+gKThxLcS6IuZ2CKOJLZR6k6T59o9o2PemEFYJYAEoqhmsOJZrkE8dLTRY/F1KzZqtR6jdXZnPvYmaqsNzSk2ZrMtQetH0bs7ePB4isaNCslSoFLkISwyggE5x7JN2HO+sw99956WzqIdgWqvcUqYNixFiSTyUaXPiBzkN9mmJentGgyK7AtkqZVLWWoCt2sNFBKsT92bDtprs20cpvlSjTCjlYlmJ95+A6SfqsVcoe4esN1OXvNDtvfLGYpialZlU3/AGdMmnTF+WUH2vxEmaRcQw4MffN1uVSwbYoDaDFaGViPrAF7jKHKahbZjcW1A1ksJid3wLWwNuppqx/qKk/Gap2RqfFR+xmhW7PacjgOyLBvW2kjZmy0kZ2sSLgDKqk9MzA2+6Z9ATkd1W2TSqOcDUw61KuUMi1dTlJtlRm0+sfqjpOunOybOc960bqIcI62IiJnLhERAEREAREQBERAE4Dtg24cPgXVTZ6v7JbaH2wcxFueUNbxtO+Y6SGO02v3+08Hh73VL1WHrcX/APjYfigGduVsbuqdOnbVQM3851b4kjyAkjYenlAE0O7eH0vOjgFwnos8xL8wAJOgGpPgIB7LLxOcxW+GHTRS1Q/dFh72t8Lz33c3g+lNUBTJlykDNmJBuDfQeHvlrpmo8muhQsmpzUFLqb2YGO2zQo/vKqKfs3u39I1+Ez5F++eD7vFPYaPZx66H4gyWPUrJcWyGXfKmHKK2djgN7aFastGnnJa9mIyroCbam/AHlNVv1t7EYZ0WkVVHS4bLd8wNmGtxaxXlznG7Pr9zVp1fsOreYB1HuuJ3HaPhM+GWoP8ATcG/3X9k/HLNLphXbFa6PzMcMmy6ib3pry8v+2R8dv4jvUq1K1R8jq+UscvssCRlHs68OEm2m4YAjUEAg+B1EgOosl/cXG97gqV+KA0z+A2H9uU+s9za0oqSHo61uUotm/kY9pW6VatiaWIw2QFVGYsbAFGup0BJvcj8Mk6Yu0KWZDMEJuL2jqTgpLTPlzamD+j4qpStZb3UcsrDMAPAXt6Truy+hQq45aeIppUV0cIHGYB1s4NjofZVuMwu1TB93iaVQD6ysp/AwI/3n3TWbv7Q+j4ijW/9uojH+UMMw9VuPWb8ZuVUoGLISjbGR9N4fDpTUKiqijgqgKB5ASOO2HdGpiQmKw6l6lNSlRFF2ancspUcypLaDUhvCSUpuLjhKzFXY4S5I2Tgpx4s+SCLEg6EaEcwRyMT6K23vDssV3oYs0e9XLm72lnHtKGHtlSvAjS8w620tgopJGAI5haVJz/Sikn3TorLf6GYXjL9SIAIkz9jO9VSsHwldi7U1z0mY3bICFZCTxsStvAkcAJG++2NwtbFF8FS7qjlUWChAzAm7qg+qCLC2nC9tZv+xWgzbRzC+VKNQseViVUD1Jv6GWZCU6W2iFLcbdJk9RETjHUEREARLO8F/wBfnzle8EAuiefei/PrflBqi/z7/LxgHpEsNQfP5+U1O0t6sJQv3ldLi11W9RhfhdUBIv4z1Rb6I8ckurZta5spkIY9u827W/6dED35D/3mdbtbtRo2IoUXf7zkU18wBcn1Ake7A2mau0sRWqAAtSzEC9gF7oaX8BLJUzgtyRXC6E3qLJZo7SpYamDUaxPBRqx8h+p0mqxO+zH91SUDq5LH3La3vM4/6U1Ul3Op+A5AeAmywOx69UXp02I+1oo9CxAPpNcKIRW5mCzJsm9QNvT3yxF9VpHwyt/5Tq929rHFIzMgXKcuhuDpc8tOI68Zw1Xd/EpxpN+Eq/wUkzuN2MOaVBFIsT7TdQWN7Ecjaw9JDIVSh7Ot/Iniu92anvXzODxuF7uo9P7LMo8gdPhabXc+v3eKTo4ZD66j4gT23xwlsRnAuHUHQHiPZPwA981FBmVlYA3BDLof4TcW6zamravqjkz3Rf8ARkszj+0LCXWlV6EofUXH5H3zqqWJVgpFyGAIPKxF5rt56PeYaooFyFzD8BDafl6zl0S4WJnfyoeJTJLyItqCSPs0fS9nBDxNJqf4luoJ9QDI8ZCeAPunZ9neJ9mrSNxZlcX+8Mp/2j3zoZi9jkvccf0dL8RxfaSI3cTueyvGa16J+7UUf2N+STnN6cJ3WKrJyzlh5P7Y/O3pL9yMZ3WOpdHvTP4h7P8AcFlly8SlteWyOM3Vek/PX9iYZZVGhmHtLbWHw/76siHoSM3oo1PoJx+2O0+igIoUnqn7Tfs0+N2+AnJhTOf5Ud2d1cPzM4ztpo2Wmf8Aq296Mf0nBYc3EkLtlq56NEoCc1RWAAubd054DznC/QHpsaZUlgcugJueg01mrBepMz5q3FH0NuBtH6Rs/DuTdgmRuuamTTJPnlv6zoCZHnY4talQrU61KpTXvA9MurLmzLlYLccsgP4pIC1Qevz0ma6KjY0jTU24Js+Xd5MY9XFVqtVWRqlRmyuCrAE+ypB10Fh6TXLqbDUngBqZ9Ytlb6wBHiLjpKUadNfqqq+SgfkJrWfpa4/z/ozPE297PnfYG4GOxZFqLUk51KoNNbeAPtN6C3iJN+5u6lLZ1Hu6ftO1jVqkWLkcNOSi5svK54kknfqwPCVme7JnZ0fYvrojX1XcRETOXCUYXlZxXadvRiNn0qT0EpkVGZGZwzZTlzLYAjiA3HpJQg5y4ojKSits69qOnHx4c5rtp7Yw2H/f4ilSJucrMob3XufT/ifP+1d9cfiL95iagH2UPdL5EU7XHneaBFLGwBLE8BqSfLiTN0cB/EzJLMXwo+iE352c7FRi6YOurK6jlxZgF5DnOlpWdQysCragrZgb8CDwM+VqlFkJV1ZWHFWBU+oOskHsh3kejiVwrMTRrXCg8Eq2uCvQNYgjmSDFuGox5RYrym5cZI1G29uYk1qlOvUZyjsjAs2S9N7AhAcoFxyGswKDs4FNEJ+yqhnbjc2HGdB2rbP7naLsOFZUqDpe2Rvil/xTH3D3jGArtUdWZGplSq2ve4KnUgaWI9TNcdeGpRX7GKa/EcZP9zI2fuRjaov3Jpr1qkU/7T7Xwmq/9IfCbRFFyGarh3AK3tchtNdf9P4idjtHtSrvcUaNOmOrE1G+GUD4zm98cYzU8BjzqyPkqkDib+1oOF8jf1zFku7Sc0kjXjKnk1BtsvwJ9mdls/fBqdNENJWyqFBDFdALDSxmpqbCdv2lAZ1bUqOIJ1JA5g+ExWwdRfrU6g80YfpLU67YrZmkraZPR1Q30va9Hgft/wD1mz2XvHRqtla9Mnhmta5PDMP1tOBKkcQR5gj85cDDxa5LoQ9dui+vU7/fHDnuQ/HK2vLRtL+d7e/ytyHe3vpoeI19Oc63d6r9Kwb0nOoulz5Ao3p/2zjaqlWKsLMpII6ESWKtbg+6K8/cnGyPaSJA3Yrd7QGozKSp06arz4WI902/daa8OY/zI02Vteph2LUyNfrKdVPS/j4zN2lvXWqqUGWmDoct7kcxcnT0lNmHJz9nsaafSMFUlLujR1K+psBY+fAaLN/uA5OIYWsO7Y8+OdP8/Gcw5nedn+zClNqzCxqWCD7g1v6k+4A85pyuMamY8BTncvkabtOwlqtKqP40KnzQ3Hwb4ThmaxuNCNQeBvJd342S+Jw4FJc1RXVlFwL3up1JA4Nf0nK4Hs6rPrWqJTHRQajfoB8ZXj5EI1Lk+xoycWyVzcF3OBqRg9m1sQStCk9Q88ouB/M3BfUyY9nbiYOlYshqt1qnMP6BZfhN5iAtOnZQFAGgAAA8gJGecvhX3LavR8vjf2IJ37Z1GBwlQAsUWnUUHxRFsR86SW92sGo9sIoZrXYKATyFzxNhprIir1fpm2iw1Sjp1HsXHoc7/wBsnDYdHKgnOb29nUS0tGaaPj4cJb3Hl7pkRPD08u58R7uXv+byncePw/zPaIBZTS3rL4iAIiIAnJdqeze/2bXsPapgVl8O7N2/szj1nWzzr0Q6sjC6sCpHUEWIkoS4yT8iMlyTR8mT6S7PloNgcPVo0qVMvTXOURVu6+y97DX2lbjPnXaODNGrUpN9am7ofEoxW/wnsm2MQKQorWqrSGa1NXZU9o3NwDY69Z2L6fGitM5lNnhN7RJPbniaDNh1VlOIUvmAIJWmQLB7cNdQD96cFuojNjcKEuW+kUSLeFRST6AE+k0qiSZ2J0cMcQ7VG/8A6VB7lDYLlIs7Ieb2uLclJ43NvGvBpa76G/FtT7HQdtmz81GhXA1R2pt/LUFwT5FLfikTqZ9Db87O+kYDEUwLt3ZZR96n+0UDzK29Z87UzIYU9168hmw1PfmSRsjswr1AGq1qdNSARlvVax1+6B7zNlvDuStPA1MMjM+a7KXto+hW2UCy3Ue8zR4PtKxFLD0qNOnTBpoqd45ZyQosCFFrG1uJM0m1t5cXiR+1ruR9lbU18rJa/reVzpvs6SfQlC6irrFPZvOzneK2FYPfPh1ZWU6Gyg5Qemgy+amdnhN88Ow9rOh8VzD0K3kE4TF/RqxYk93UBSoBxsf4gOZB1945zsaNFwoOUlTqHAJQjkQw0sZRXTHbjPuXW3zSU4diQ9ob3YfIVUNVuCLFbL+LNy9DOIQ9ZZQos31VZvAAk/Cb7ZW6teqQag7pPH61uiry9bes0wVdK7mGzxchrob3s/Q5Krciygeagk/7hNjvBu4MR7aEJVtxP1W6ZrcD4/I2WAwq0kVEFlUaD8yepPGZizDK5+I5xOlHGj4Krn1IzxG7+JQ2NFj4rZx8JWhu1inOlIqOrEKPib/CSeJWX+vWa7Izf0urfd/x/g5PY+5aqQ2IYVCP4B9T8V9W+A6gzrAIlZlnZKb3Jm2qmFS1BaEREgWicd2j7wDCYV3/AIrZUHVjoBOqxdcIpJNgJAO9O0m2vjxSpk/R6RNyOB1szDxP1R5k8IBtOyjY5yms+rVTe545RexPmSx9RJrwtOygTnN1dmBFGlgAAB0A4ATqBAKxEQBERAEREAREQBERAPn7tg2b3O0nYD2ayJUHS9u7Yed0v+KY3ZdQoVNoJSxNNKq1EcKri6hwM4JHA6Kw16zue3XZ2ahQrjjTdkb+WoLgnwBQD8Ui7dcVhiaVXD0qlVqVRHIpqzmwYEg5RpcXGvWdeqXPH7+45tkeNx3/AGq7hCmDjMIgCD99SUWCgf6iKOC/aA4cesjLC4hqbq6MVdSGVgbEEagifV5sdDz5eHlI+qdkuCNdnL1VRjdaKlVUdVBsTlvwAtbhKKMtKPGZddjNy3A2PZ7vou0KeSpZcSg9teAccO8QdOo5E9CJFOM3RxP0qtRoYeq6pUdVYKQmW909s2UeyRzk2bG3SweEIahh0Vxezm71BcWNnclhcE8DN3KY5Crk3Wuj8ycqHZFKb6ryIZ2X2W4t7Gs9OiOlzVcei+z/AHTrdm9mGFT961SsehPdr6BNf7p3MSM8q2Xv+x7HFqj7t/U4TeHc3DmkyJRRVYWOUAN4HNxuON/CR7uxtmpsuv8ARcUf2JP7KoeFr/Bev2T4ESeK9IMLGcHvnuomIQq66cQRxU9VPWUNt9y9JLsdLg8WHUEGZYMg7ZW3MTshxSxANXDXsjj+EdB/4n0uBaStsPeGjiUD0nVgeh+BHI+E8PTfqZ7KZio89Q8AyQZdeeIeXhoBfKy0SpMArPOtVCi5Mwdr7ao4ZC9Z1RRzJtIZ3s3/AK20GOHwV6dPg1Q3W4PMn+BfHj0HOAbDtC3wqYyr9AwF3Zjldl+Kg8gObch48MLd7Z//AKbUFOtbIxGarawDcPa+50PLnxNu43B3SoYGjemRUquB3lYixPPIg/hQdOfE3my25sZayEEQDf7OtlFpmSMNhbZfZ7ihiCTh+FOof9P7rH7HQ/w+XDt9jbzYbFFhQrJUZLZgp1F+Bt0PXhANxEoDKgwBEoDKwBERAEREASjeErEA1+PwKVkKVaa1EuCVdc6mxBFwehAPpPWlSCiyCyjgF0X0A/TSZcQDEcHU2PA9eo/zL7E9Tx11mREAxiD4nh16/naXIDccfef1+fznvEAREQBPKtRDDWesQDkNvbuLUVgVDA8QRcEeIkc1t0XwtTvMKxpn2synMbi1gFa9rC50a/Hjwk6Mt5r8ZstX5QCJqO/9bC2GMpm1yMyZgTa1rX9m+vX3zf4LtKwVQWNbKbfxB1F7aC7AD4zc4/dm97D0nKbQ3Bote9BfNbof7CIB1+H3rwraivTK30s3Lw+ffL6m9eFQe1iKY/Fb3H/mRrW7OKP2ag8mv/uBltPs4ojlUPmw/QCAdxje07AU+FcPxsEDsOPgDbT55zktpdrWIrk08Dh2J4Z2BY+eUaAeZEyMFuBRXhRB/nzP8GJE6fAbr2AFgB0AsPcIBGlPdzFY1xUx1Zm1uEBuR4aeyvTS58Z3Gy9z1WnlRAq9B+ZPEnxM7XA7DVOU29OiANBAI/2dXfBPkqXNI8D9n/H5TrRVXLmuMtr3JsLcSSeQjbOy1qKdJB/aJtfEUicAHK0SA55ZwSw7sn7Ate3odIBdv/vrTxdVqNDL3Cg/tCDaq9xrpqKfG3U2PCaDZ+1BSqCtQcJVUEhiHHQWYD6yHp5aXF5zsCAfSO5G+dLHU/ZNqqgCpTuQQftL1Q8jx5HW86pdOov568PP5E+UNl7RqYeqtaixSovA8iOasOanmJ9D7gb7U8fS5JWW3eUr6g/aXqh5H0OsA6sKfH5+fhKZT4/H9JkAysA86N9bz0iIAiIgCIiAIiIAiIgCIiAIiIAiIgCIiAUIljUQeU9IgGOcGvSUGCTpMmIB5Lh1HKegUSsQBERALXFxI47RN1lxKG41FyrDiD/x1EkmeGKw4cWMA+SsfgnpOadQWccDyYcrGYsnPfvcxaynSxGqsOIP/HhIWx+Cek5p1BZxwPJhy1+ekAxQZmbL2jUw9Va1FilReB5Ec1Yc1PMTDgGAfSe4G+1PH0uSVlt3lO+oP2l6oeR9DrOyBnyNsvaNTD1VrUWKVFOh5W5qw5qeYn0PuBvtTx9LklZbd5TvqPvL1Q8j6HWAdnEoDKwBERAEREAREQBERAEREAREQBERAEREAREQBERAEREAREQBERAPDFYcOLGRpv3uYtZTpYjVWHEH55SUp4YrDhxYwD5Kx+Cek5p1BZhwPJhy1+ekxZOm/e5i1lOliNVYcQfnlIWx+Cek5p1BZhwPJhy1+ekAxAZmbL2jUw9Va1FilRToeVuasOanmJhwDAPpPcDfanj6XJKy27ynfUH7S9UPI+h1nZAz5G2XtGph6q1qLFKinQ8vFWHNTzE+htwN9qePpckrKB3lO+o+8vVDyPodYB2kSgaIBWIiAWA+16frL4iAJYx1HrEQC+IiAIiIAiIgCWVTp6j84iAXxEQC2pwPlKrwiIBWIiAIiIAiIgCWUToPnnEQDD2mvsmQb2pUhlBsLhxY2F9b3iIBHtX+H+UfmZZEQCom+3Fqsu0MLlJW9UKbEi6lTcG3EGw08IiAfTVI6CIiAf/Z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AutoShape 14" descr="data:image/jpeg;base64,/9j/4AAQSkZJRgABAQAAAQABAAD/2wCEAAkGBxQSEhUUEhQVFRQXFxUYFhUYGBcUFhoXGBQXFhgXFhkYHCggGholHxgYITEhJSkrLi4uGB8zODMtNygtLisBCgoKDg0OGhAQGzAmICQ0NDgsLCw0LDQ0Nzc0LCwyLDQsODQsLDQsLCw1NDQsLCw0LC0sLCwvLCwsLC0sLCwsLP/AABEIAMIBAwMBIgACEQEDEQH/xAAcAAEAAQUBAQAAAAAAAAAAAAAABwECBAUGAwj/xABDEAACAQIDBQUEBwcDAwUBAAABAgADEQQSIQUGMUFRBxNhcYEikaHwFDJSYoKxwSMzQnKSouFDstFjwtIVU5Pi8ST/xAAZAQEAAwEBAAAAAAAAAAAAAAAAAgMEBQH/xAAwEQACAgIBAgIIBQUAAAAAAAAAAQIDBBESITETUQUUIkFCYXGRIzJSgaEVwdHh8P/aAAwDAQACEQMRAD8AnGIiAJQCViAIAiIAiIgCIiAIiIAiIgFLSsRAKWlYiAIiIAiIgCIiAJQiViAJQiViAIiIAiIgCIiAIiIAiIgCIiAIiIAiIgCIiAIieGKxaU1L1GVVUXZmIVQOpJ0AgHvEjfbna/habZMKlTF1Nbd2MqX/AJyLnzVWnO4jfTbOI/dUaOGQ8CwzOP6yf9kAmnNGYSCSNrv+82iQfuAD/aiyn0Xag1G06l/HNb43gE73lZBdHa+3KFyMRSxA5KwT9UQ/3TZ4Ltcr0CF2hg2UaDvKVwCfBX0Po5gEwxOe3c3xwmNH7CsrNzQ3WoPNGsbePCdAGvAKxEQBERAEREAREQBERAEREAREoTAKxPA1ba8vnw85d3vh8/P5QD1ieBrG/h/kenOVNQ3gHtE8TW8OnxNvnylVra2gHrERAEoTBMjftG36ei30PBe3i34sLEUgRe5vpntqAdANTyBA2W/PaHRwP7JB3+Kb6tFeV+BqEXy35AAk9OcjfEbPxe0XFTaNVrXuuGp+yi+moU/1N94TO3a3aFMliTUrtcvVa7G54hSdfMnU8+k77ZewwOPH/BMA53Yu7qoMtKmtMc7DU+Z4n1nRYbdu/GdHhaSjgPn1EyGraaW68+l+kA0lPdxekvO7q9Juu9PDnw//ACBW04fPhAOcr7sjlNRjd3GAItcHiDqD5id133l+XO0vyhhwgEE7Z3ITNno3w9UG6slwt+oA1Q+KkeRmfu52jYnBVFobTUsh+riFFzbq1hZ18RZhpcG8lfHbKVxwnEbybsKysrrmQ8v1B5HxEAkDAY9KyK9NldWAKspBBB4EEcRMqfP+xNr19iVsrlqmCqNw4spPEqOTDiRwbiNb2nLZW0Ur01qU2DIwDKwNwQRcEQDOiWu9p5LV5HU/PhAPeJ5d94fH5+TLUrHn+o994B7xPFah8/n598x621KSGz1KanozhT8YBnRPHDYlXF1II6ghh7xPaAIiIAiIgFhpD5Jjux/mXxAPNqIMqKY85fEAs7ofJMqEEuiAIieOJqhVJMA5TtH3tGBw/sWNepdKKnW7c2I6LceZKjS8j/dPYDJdqhL4iqc1Vzqbk3K389SeZ8AJipijtPaFTFnWjSPd4YctNc/xz/iT7MkzYGzrAE8YBk7I2WEA0m6SmJagnqsAuWmPHy5T07sfJMosvEAsFEa+MqaYl8QCzux8ky8CIgCeGJw4Yaie8QCPd7N3VdWVlujCxH5EdCOIM4zs+24+zcWcDXb9jUa9FzoAzHS3QOdCOTjxJk143DB1IkB9oKmpiKtA08lSjmakwJJYZQ5XhoSvtC3NbSSi3vRFyS1s+gKThxLcS6IuZ2CKOJLZR6k6T59o9o2PemEFYJYAEoqhmsOJZrkE8dLTRY/F1KzZqtR6jdXZnPvYmaqsNzSk2ZrMtQetH0bs7ePB4isaNCslSoFLkISwyggE5x7JN2HO+sw99956WzqIdgWqvcUqYNixFiSTyUaXPiBzkN9mmJentGgyK7AtkqZVLWWoCt2sNFBKsT92bDtprs20cpvlSjTCjlYlmJ95+A6SfqsVcoe4esN1OXvNDtvfLGYpialZlU3/AGdMmnTF+WUH2vxEmaRcQw4MffN1uVSwbYoDaDFaGViPrAF7jKHKahbZjcW1A1ksJid3wLWwNuppqx/qKk/Gap2RqfFR+xmhW7PacjgOyLBvW2kjZmy0kZ2sSLgDKqk9MzA2+6Z9ATkd1W2TSqOcDUw61KuUMi1dTlJtlRm0+sfqjpOunOybOc960bqIcI62IiJnLhERAEREAREQBERAE4Dtg24cPgXVTZ6v7JbaH2wcxFueUNbxtO+Y6SGO02v3+08Hh73VL1WHrcX/APjYfigGduVsbuqdOnbVQM3851b4kjyAkjYenlAE0O7eH0vOjgFwnos8xL8wAJOgGpPgIB7LLxOcxW+GHTRS1Q/dFh72t8Lz33c3g+lNUBTJlykDNmJBuDfQeHvlrpmo8muhQsmpzUFLqb2YGO2zQo/vKqKfs3u39I1+Ez5F++eD7vFPYaPZx66H4gyWPUrJcWyGXfKmHKK2djgN7aFastGnnJa9mIyroCbam/AHlNVv1t7EYZ0WkVVHS4bLd8wNmGtxaxXlznG7Pr9zVp1fsOreYB1HuuJ3HaPhM+GWoP8ATcG/3X9k/HLNLphXbFa6PzMcMmy6ib3pry8v+2R8dv4jvUq1K1R8jq+UscvssCRlHs68OEm2m4YAjUEAg+B1EgOosl/cXG97gqV+KA0z+A2H9uU+s9za0oqSHo61uUotm/kY9pW6VatiaWIw2QFVGYsbAFGup0BJvcj8Mk6Yu0KWZDMEJuL2jqTgpLTPlzamD+j4qpStZb3UcsrDMAPAXt6Truy+hQq45aeIppUV0cIHGYB1s4NjofZVuMwu1TB93iaVQD6ysp/AwI/3n3TWbv7Q+j4ijW/9uojH+UMMw9VuPWb8ZuVUoGLISjbGR9N4fDpTUKiqijgqgKB5ASOO2HdGpiQmKw6l6lNSlRFF2ancspUcypLaDUhvCSUpuLjhKzFXY4S5I2Tgpx4s+SCLEg6EaEcwRyMT6K23vDssV3oYs0e9XLm72lnHtKGHtlSvAjS8w620tgopJGAI5haVJz/Sikn3TorLf6GYXjL9SIAIkz9jO9VSsHwldi7U1z0mY3bICFZCTxsStvAkcAJG++2NwtbFF8FS7qjlUWChAzAm7qg+qCLC2nC9tZv+xWgzbRzC+VKNQseViVUD1Jv6GWZCU6W2iFLcbdJk9RETjHUEREARLO8F/wBfnzle8EAuiefei/PrflBqi/z7/LxgHpEsNQfP5+U1O0t6sJQv3ldLi11W9RhfhdUBIv4z1Rb6I8ckurZta5spkIY9u827W/6dED35D/3mdbtbtRo2IoUXf7zkU18wBcn1Ake7A2mau0sRWqAAtSzEC9gF7oaX8BLJUzgtyRXC6E3qLJZo7SpYamDUaxPBRqx8h+p0mqxO+zH91SUDq5LH3La3vM4/6U1Ul3Op+A5AeAmywOx69UXp02I+1oo9CxAPpNcKIRW5mCzJsm9QNvT3yxF9VpHwyt/5Tq929rHFIzMgXKcuhuDpc8tOI68Zw1Xd/EpxpN+Eq/wUkzuN2MOaVBFIsT7TdQWN7Ecjaw9JDIVSh7Ot/Iniu92anvXzODxuF7uo9P7LMo8gdPhabXc+v3eKTo4ZD66j4gT23xwlsRnAuHUHQHiPZPwA981FBmVlYA3BDLof4TcW6zamravqjkz3Rf8ARkszj+0LCXWlV6EofUXH5H3zqqWJVgpFyGAIPKxF5rt56PeYaooFyFzD8BDafl6zl0S4WJnfyoeJTJLyItqCSPs0fS9nBDxNJqf4luoJ9QDI8ZCeAPunZ9neJ9mrSNxZlcX+8Mp/2j3zoZi9jkvccf0dL8RxfaSI3cTueyvGa16J+7UUf2N+STnN6cJ3WKrJyzlh5P7Y/O3pL9yMZ3WOpdHvTP4h7P8AcFlly8SlteWyOM3Vek/PX9iYZZVGhmHtLbWHw/76siHoSM3oo1PoJx+2O0+igIoUnqn7Tfs0+N2+AnJhTOf5Ud2d1cPzM4ztpo2Wmf8Aq296Mf0nBYc3EkLtlq56NEoCc1RWAAubd054DznC/QHpsaZUlgcugJueg01mrBepMz5q3FH0NuBtH6Rs/DuTdgmRuuamTTJPnlv6zoCZHnY4talQrU61KpTXvA9MurLmzLlYLccsgP4pIC1Qevz0ma6KjY0jTU24Js+Xd5MY9XFVqtVWRqlRmyuCrAE+ypB10Fh6TXLqbDUngBqZ9Ytlb6wBHiLjpKUadNfqqq+SgfkJrWfpa4/z/ozPE297PnfYG4GOxZFqLUk51KoNNbeAPtN6C3iJN+5u6lLZ1Hu6ftO1jVqkWLkcNOSi5svK54kknfqwPCVme7JnZ0fYvrojX1XcRETOXCUYXlZxXadvRiNn0qT0EpkVGZGZwzZTlzLYAjiA3HpJQg5y4ojKSits69qOnHx4c5rtp7Yw2H/f4ilSJucrMob3XufT/ifP+1d9cfiL95iagH2UPdL5EU7XHneaBFLGwBLE8BqSfLiTN0cB/EzJLMXwo+iE352c7FRi6YOurK6jlxZgF5DnOlpWdQysCragrZgb8CDwM+VqlFkJV1ZWHFWBU+oOskHsh3kejiVwrMTRrXCg8Eq2uCvQNYgjmSDFuGox5RYrym5cZI1G29uYk1qlOvUZyjsjAs2S9N7AhAcoFxyGswKDs4FNEJ+yqhnbjc2HGdB2rbP7naLsOFZUqDpe2Rvil/xTH3D3jGArtUdWZGplSq2ve4KnUgaWI9TNcdeGpRX7GKa/EcZP9zI2fuRjaov3Jpr1qkU/7T7Xwmq/9IfCbRFFyGarh3AK3tchtNdf9P4idjtHtSrvcUaNOmOrE1G+GUD4zm98cYzU8BjzqyPkqkDib+1oOF8jf1zFku7Sc0kjXjKnk1BtsvwJ9mdls/fBqdNENJWyqFBDFdALDSxmpqbCdv2lAZ1bUqOIJ1JA5g+ExWwdRfrU6g80YfpLU67YrZmkraZPR1Q30va9Hgft/wD1mz2XvHRqtla9Mnhmta5PDMP1tOBKkcQR5gj85cDDxa5LoQ9dui+vU7/fHDnuQ/HK2vLRtL+d7e/ytyHe3vpoeI19Oc63d6r9Kwb0nOoulz5Ao3p/2zjaqlWKsLMpII6ESWKtbg+6K8/cnGyPaSJA3Yrd7QGozKSp06arz4WI902/daa8OY/zI02Vteph2LUyNfrKdVPS/j4zN2lvXWqqUGWmDoct7kcxcnT0lNmHJz9nsaafSMFUlLujR1K+psBY+fAaLN/uA5OIYWsO7Y8+OdP8/Gcw5nedn+zClNqzCxqWCD7g1v6k+4A85pyuMamY8BTncvkabtOwlqtKqP40KnzQ3Hwb4ThmaxuNCNQeBvJd342S+Jw4FJc1RXVlFwL3up1JA4Nf0nK4Hs6rPrWqJTHRQajfoB8ZXj5EI1Lk+xoycWyVzcF3OBqRg9m1sQStCk9Q88ouB/M3BfUyY9nbiYOlYshqt1qnMP6BZfhN5iAtOnZQFAGgAAA8gJGecvhX3LavR8vjf2IJ37Z1GBwlQAsUWnUUHxRFsR86SW92sGo9sIoZrXYKATyFzxNhprIir1fpm2iw1Sjp1HsXHoc7/wBsnDYdHKgnOb29nUS0tGaaPj4cJb3Hl7pkRPD08u58R7uXv+byncePw/zPaIBZTS3rL4iAIiIAnJdqeze/2bXsPapgVl8O7N2/szj1nWzzr0Q6sjC6sCpHUEWIkoS4yT8iMlyTR8mT6S7PloNgcPVo0qVMvTXOURVu6+y97DX2lbjPnXaODNGrUpN9am7ofEoxW/wnsm2MQKQorWqrSGa1NXZU9o3NwDY69Z2L6fGitM5lNnhN7RJPbniaDNh1VlOIUvmAIJWmQLB7cNdQD96cFuojNjcKEuW+kUSLeFRST6AE+k0qiSZ2J0cMcQ7VG/8A6VB7lDYLlIs7Ieb2uLclJ43NvGvBpa76G/FtT7HQdtmz81GhXA1R2pt/LUFwT5FLfikTqZ9Db87O+kYDEUwLt3ZZR96n+0UDzK29Z87UzIYU9168hmw1PfmSRsjswr1AGq1qdNSARlvVax1+6B7zNlvDuStPA1MMjM+a7KXto+hW2UCy3Ue8zR4PtKxFLD0qNOnTBpoqd45ZyQosCFFrG1uJM0m1t5cXiR+1ruR9lbU18rJa/reVzpvs6SfQlC6irrFPZvOzneK2FYPfPh1ZWU6Gyg5Qemgy+amdnhN88Ow9rOh8VzD0K3kE4TF/RqxYk93UBSoBxsf4gOZB1945zsaNFwoOUlTqHAJQjkQw0sZRXTHbjPuXW3zSU4diQ9ob3YfIVUNVuCLFbL+LNy9DOIQ9ZZQos31VZvAAk/Cb7ZW6teqQag7pPH61uiry9bes0wVdK7mGzxchrob3s/Q5Krciygeagk/7hNjvBu4MR7aEJVtxP1W6ZrcD4/I2WAwq0kVEFlUaD8yepPGZizDK5+I5xOlHGj4Krn1IzxG7+JQ2NFj4rZx8JWhu1inOlIqOrEKPib/CSeJWX+vWa7Izf0urfd/x/g5PY+5aqQ2IYVCP4B9T8V9W+A6gzrAIlZlnZKb3Jm2qmFS1BaEREgWicd2j7wDCYV3/AIrZUHVjoBOqxdcIpJNgJAO9O0m2vjxSpk/R6RNyOB1szDxP1R5k8IBtOyjY5yms+rVTe545RexPmSx9RJrwtOygTnN1dmBFGlgAAB0A4ATqBAKxEQBERAEREAREQBERAPn7tg2b3O0nYD2ayJUHS9u7Yed0v+KY3ZdQoVNoJSxNNKq1EcKri6hwM4JHA6Kw16zue3XZ2ahQrjjTdkb+WoLgnwBQD8Ui7dcVhiaVXD0qlVqVRHIpqzmwYEg5RpcXGvWdeqXPH7+45tkeNx3/AGq7hCmDjMIgCD99SUWCgf6iKOC/aA4cesjLC4hqbq6MVdSGVgbEEagifV5sdDz5eHlI+qdkuCNdnL1VRjdaKlVUdVBsTlvwAtbhKKMtKPGZddjNy3A2PZ7vou0KeSpZcSg9teAccO8QdOo5E9CJFOM3RxP0qtRoYeq6pUdVYKQmW909s2UeyRzk2bG3SweEIahh0Vxezm71BcWNnclhcE8DN3KY5Crk3Wuj8ycqHZFKb6ryIZ2X2W4t7Gs9OiOlzVcei+z/AHTrdm9mGFT961SsehPdr6BNf7p3MSM8q2Xv+x7HFqj7t/U4TeHc3DmkyJRRVYWOUAN4HNxuON/CR7uxtmpsuv8ARcUf2JP7KoeFr/Bev2T4ESeK9IMLGcHvnuomIQq66cQRxU9VPWUNt9y9JLsdLg8WHUEGZYMg7ZW3MTshxSxANXDXsjj+EdB/4n0uBaStsPeGjiUD0nVgeh+BHI+E8PTfqZ7KZio89Q8AyQZdeeIeXhoBfKy0SpMArPOtVCi5Mwdr7ao4ZC9Z1RRzJtIZ3s3/AK20GOHwV6dPg1Q3W4PMn+BfHj0HOAbDtC3wqYyr9AwF3Zjldl+Kg8gObch48MLd7Z//AKbUFOtbIxGarawDcPa+50PLnxNu43B3SoYGjemRUquB3lYixPPIg/hQdOfE3my25sZayEEQDf7OtlFpmSMNhbZfZ7ihiCTh+FOof9P7rH7HQ/w+XDt9jbzYbFFhQrJUZLZgp1F+Bt0PXhANxEoDKgwBEoDKwBERAEREASjeErEA1+PwKVkKVaa1EuCVdc6mxBFwehAPpPWlSCiyCyjgF0X0A/TSZcQDEcHU2PA9eo/zL7E9Tx11mREAxiD4nh16/naXIDccfef1+fznvEAREQBPKtRDDWesQDkNvbuLUVgVDA8QRcEeIkc1t0XwtTvMKxpn2synMbi1gFa9rC50a/Hjwk6Mt5r8ZstX5QCJqO/9bC2GMpm1yMyZgTa1rX9m+vX3zf4LtKwVQWNbKbfxB1F7aC7AD4zc4/dm97D0nKbQ3Bote9BfNbof7CIB1+H3rwraivTK30s3Lw+ffL6m9eFQe1iKY/Fb3H/mRrW7OKP2ag8mv/uBltPs4ojlUPmw/QCAdxje07AU+FcPxsEDsOPgDbT55zktpdrWIrk08Dh2J4Z2BY+eUaAeZEyMFuBRXhRB/nzP8GJE6fAbr2AFgB0AsPcIBGlPdzFY1xUx1Zm1uEBuR4aeyvTS58Z3Gy9z1WnlRAq9B+ZPEnxM7XA7DVOU29OiANBAI/2dXfBPkqXNI8D9n/H5TrRVXLmuMtr3JsLcSSeQjbOy1qKdJB/aJtfEUicAHK0SA55ZwSw7sn7Ate3odIBdv/vrTxdVqNDL3Cg/tCDaq9xrpqKfG3U2PCaDZ+1BSqCtQcJVUEhiHHQWYD6yHp5aXF5zsCAfSO5G+dLHU/ZNqqgCpTuQQftL1Q8jx5HW86pdOov568PP5E+UNl7RqYeqtaixSovA8iOasOanmJ9D7gb7U8fS5JWW3eUr6g/aXqh5H0OsA6sKfH5+fhKZT4/H9JkAysA86N9bz0iIAiIgCIiAIiIAiIgCIiAIiIAiIgCIiAUIljUQeU9IgGOcGvSUGCTpMmIB5Lh1HKegUSsQBERALXFxI47RN1lxKG41FyrDiD/x1EkmeGKw4cWMA+SsfgnpOadQWccDyYcrGYsnPfvcxaynSxGqsOIP/HhIWx+Cek5p1BZxwPJhy1+ekAxQZmbL2jUw9Va1FilReB5Ec1Yc1PMTDgGAfSe4G+1PH0uSVlt3lO+oP2l6oeR9DrOyBnyNsvaNTD1VrUWKVFOh5W5qw5qeYn0PuBvtTx9LklZbd5TvqPvL1Q8j6HWAdnEoDKwBERAEREAREQBERAEREAREQBERAEREAREQBERAEREAREQBERAPDFYcOLGRpv3uYtZTpYjVWHEH55SUp4YrDhxYwD5Kx+Cek5p1BZhwPJhy1+ekxZOm/e5i1lOliNVYcQfnlIWx+Cek5p1BZhwPJhy1+ekAxAZmbL2jUw9Va1FilRToeVuasOanmJhwDAPpPcDfanj6XJKy27ynfUH7S9UPI+h1nZAz5G2XtGph6q1qLFKinQ8vFWHNTzE+htwN9qePpckrKB3lO+o+8vVDyPodYB2kSgaIBWIiAWA+16frL4iAJYx1HrEQC+IiAIiIAiIgCWVTp6j84iAXxEQC2pwPlKrwiIBWIiAIiIAiIgCWUToPnnEQDD2mvsmQb2pUhlBsLhxY2F9b3iIBHtX+H+UfmZZEQCom+3Fqsu0MLlJW9UKbEi6lTcG3EGw08IiAfTVI6CIiAf/Z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52400"/>
            <a:ext cx="8839200" cy="137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Path to Continued Success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Adopt project and continue to use survey methods established during this project to collect data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We will a</a:t>
            </a:r>
            <a:r>
              <a:rPr lang="en-US" b="1" dirty="0" smtClean="0"/>
              <a:t>nalyze survey data </a:t>
            </a:r>
            <a:r>
              <a:rPr lang="en-US" b="1" dirty="0" smtClean="0"/>
              <a:t>to </a:t>
            </a:r>
            <a:r>
              <a:rPr lang="en-US" b="1" dirty="0" smtClean="0"/>
              <a:t>identify program improvement and potential </a:t>
            </a:r>
            <a:r>
              <a:rPr lang="en-US" b="1" dirty="0" smtClean="0"/>
              <a:t>future change </a:t>
            </a:r>
            <a:r>
              <a:rPr lang="en-US" b="1" dirty="0" smtClean="0"/>
              <a:t>projects by program area</a:t>
            </a:r>
            <a:endParaRPr lang="en-US" b="1" dirty="0"/>
          </a:p>
        </p:txBody>
      </p:sp>
      <p:pic>
        <p:nvPicPr>
          <p:cNvPr id="1026" name="Picture 2" descr="https://encrypted-tbn0.gstatic.com/images?q=tbn:ANd9GcR7PRUM3qQDRBSIFIpubyIYxwQIFFM7dfm_J2-kqyfNXzxd9g8SNOg0tdd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438400"/>
            <a:ext cx="3048000" cy="1981200"/>
          </a:xfrm>
          <a:prstGeom prst="rect">
            <a:avLst/>
          </a:prstGeom>
          <a:noFill/>
        </p:spPr>
      </p:pic>
      <p:sp>
        <p:nvSpPr>
          <p:cNvPr id="1030" name="AutoShape 6" descr="data:image/jpeg;base64,/9j/4AAQSkZJRgABAQAAAQABAAD/2wCEAAkGBxQSEhQUEhQWFRUXGBUaGRgXFxgaFxgXFxYXFhcYGBgYHCggGxwlHBgYITEhJSkrLi4uGB8zODMsNygtLisBCgoKDg0OGxAQGy8kHyQsLCwsLCwsLCwsLCwsLCwsLCwsLCwsLCwsLCwsLCwsLCwsLCwsLCwsLCwsLCwsLCwsLP/AABEIALcBEwMBIgACEQEDEQH/xAAcAAABBQEBAQAAAAAAAAAAAAAEAAECAwUGBwj/xABCEAABAgQDBAcFBQcEAgMAAAABAhEAAyExBBJBBVFhcQYTIoGRofAyQrHB0RRSkuHxBxUjU2JygjNDstIkooOTwv/EABoBAAMBAQEBAAAAAAAAAAAAAAECAwAEBQb/xAAwEQACAQMDAwIDBwUAAAAAAAAAAQIDERIEITETQVEUYSIycVKRobHB4fAFI0Jigf/aAAwDAQACEQMRAD8A3PtUQVi4tkYFDuokjdr30iAwIfeOMfN5RPoFGRWMbV3iwbRJNSTBH2BItU8osl4QbonKUR4wZPCzirQwR1ZVpFuGw7xvYPBBqxzSnvsLVrKmjBGEJForOEbSOvEgboGxWDBFBAbnHdnPHW3e6OSmSoqyRrYmUAawGpQdnAi0Kmx1q0ldFKExekgQLjVKS7MfGvlSMbaG2TL7IQpa7nLUAc9ItD4uBWrK51AniJieNTHDbN6Rzio5pHZ0vmpq5vypEsROUskso37DkDhFuk07Mnkmro7qXPSfeD84wukXS+XheyO0vdoOccziMPiFsJKuqGrB1H/Iw56IhfbnFc1TXUq8UjTgneb/AOE5ZtWigvZPTdeImZAkAam5HdHVYzGhKMxStemVIqXpWOT2d0eMsfwwmU/MnzjTTsyYwdZPM/IQ1R02/h4NCM0vi5L8QpAS8uUZZd93e2scbt/ZkyY6s4KnpYU5COt/cr+0X74ukbEHOGhVjDe4s6bmrHmUvohPWHJHjGhK6AqKhmWCOdY9IRs1rMIl9jCbGu8wz1kuwi0ke5h7J6P9QkJQWGvPfwjTWoBgpUW/Yw1Vl/WkQ/c4N1kxF1Lu7ZXppKyKZmISaOfhEFzEp0c8oIGyAPZLxanZzVJhs15Fw9jPOPI90whilHRuJgtWDG6LESBqLQ2SEszKVMmfdiKOtNktGyqVE0paGzEcTAmy16xUZat8dCuWDeIpwyd0Mqgjgc99nVvhjIVHQqkJitckQ3VFdMwDKVCjZMoQ0N1BcC+WqLkqgNAizOkXLdxjx2e0kHJWItQsRlrxIFg/egDzVEk4tf8AKVzC0xOUGM7HSYJQeN6URHIYKeaPLUOShG3gMeCGCVXarRzKWE7s87VUm90byWaA5ymBhwuKMUsNdo69XrFVgopWscMIbmJjsSvNldn0Zu4kmsc3tLElCg2Uqc2APkA4jWxyHU9zxjJnypnukDkBHPR9z3qUEo7AmKzrCVF7/lZ3i1CJgFSW4iIKwale1Xm8WysGoWLd0daasF3uXS8M9Wven0i9OF4RWJKzcxOTgAC+UeAjZCtBMrDgaReZcDjCmHOCBuHgXubYv6sd0ITECmZPx+EVpwYGgiYw8NsIy0NpWHUqmp5NFPUwhLjWFHStR91u94YB7iJB4kxhhWViW4oGPGsRXLW1CH5Rf1Zh8hg3ADJRN1IiWVVnHhBGQwhKg5AsV9Swe8UKB3AQX1ZiJlwVIDQKqKFZoPMuImWIdSQjiwDtQnVBvViFkEPmhcWAF4rUFRpFAiJTGzBgZeVUKNApEKDmDA8eG1l71GDJW255DBS24PHeyejaNwg6VsZAsBBlq6X2SsdLP7R53JxExRdWc8S5jrti7RUwBQctHKgT4bo3EbLSPyggYdo5q2ojNWsdFKjg/mLZSpag6QoG+7ugiRiFCxV5/GARKbWLZQ4mPMlEpKCsdBh8UMsBzJ4q5Ph+cDoXTWB5pMSwOWFBXZOYxgOctKblvXKLhxEQVJG6LRR1x2BFY2WNT4H6Qvt0vj+E/SC1YYbodOGG6LJxDf3BDtJI9lCldxgPF7TmKDJlqHIRtJww3RYJAisZxXYnKz7nJGdiSQQFU4xYidi+VXjqfs4h+oi3XXhE8F5Zj4bEzffv5QZKxJ1gwyRuhupG6JuafYdNEEzxD9aOEOZUQMqBsHYs64boXXxV1cNlg2RsUX9cIXWiKW4QmjWNYv62H62B3iQEGwLFipkVlRh8kLLBQGiBJiBeLwmHyQ2QriDNDNBfVw3VQchcQVoYpgvqoYyxByNgB5YaC+qEKNkbAz9s7ckYRutJ7QJGUZnIIDU5xr4FPWS0LylOZIVlVcOHY8Y8M6J4CbOxsoTiqZmUFBRzLSr3S4INCAQ7aCzGPo5EqnGE1NGNK0VuyHqJNXMs4eKlYeA+lnSMYVkIAVNLUIOUA721O6OYwv7TEB0zpfaSlyUG5oAwOjmIKhUkrpDqqzsDIh0SYz9k9KMPiJctYXlK1ZAk3zuzeY8RG6ExzzjKLs0U6rsUplRRNkxpy2iqeeMLZiRqu5nCSYtTJiZVXSIpKYdRZXJsfqIYSIvQhJ1i37LDqJN1Lcg6ZUPliybIISSKlqOWHed0eWdJv2hTUDIn+EoZgo0bKwYgEkg7tKi8XpUJVHZCSqJK9z04xFjHk2zf2nTTIX1namezLUlAzE3cgGtOAFOcZmx+mWOCzPWta05gAhZGQZyoB2Yu4+otHStDU3E9RHY9uCYWSOe6JdM5eLlzFLeWpBAUFsBXdW1I6KTiwtIUhQUkgEEVBBrEJUpRdmiinfgiZRiBlGLuuMP18Lgx7yBuqiJlQUZvCK1L4QVFjKTKDLO6GyxcVmIFfCHUGHIrTLeHyiJmYYiokwygzZjhMPliko4mGYw3SYrqF7cRDgQPmMILg9Fg6iCGhm4xU8KN0TdRFrDfDOIraIkwekDqIsKoeKa7j4Qo3RN1UeM9Fuma5ExIlJZA3gKUaM2l6XJsDwj3NG3kS8MZyz1hEvOcpSxpZNqaR8xyZeQOxFN3BrwThdords5Y9lnLBN2HgKcI76mnhNt2PNU21ZnQ9JekqsVMKu0z6kPlcsPz4ClIzZCXlHMC3aYgiwbNapDtSgrGatBe9OOt3EOJirilC/r1aGUFFWRTNt3Z0Oy5SJc0KExYCRmSQGZWUGjqBet/i8bCeluJSFJMzO47RJLuzO7i2gFI5WROKgBmYAJozOQL8zWvOCiqhq3Hk8RnBSfxK5aL22PSehHS4qUJOILElwoMOyAzrzD2RvFfn3OMx8hKQpU1DFiO0Kg8I+cJk9QsTvvugvD9IJrZCw0HPeTWIz0UJO4jnvc9c2z0skiVmkqJUFJoQUhnq53RTsDpUkgjFZUG6SATQnVntHl4KyQCSoeQ3OPGL0zkpPtMR4CHWlp42D1pHtOF29hFO05IYtVx8Y0ZO2cP/Pl/iEeIIWoDgdRCVMUAa+IbzP1hfRQfcWU7nq/Sjphh8NKJSoTFmgCd7UJMfPW28aqdMMxSiVly9yS9P0jd2ziBNliodKm4603xlyJB7RZiSGJA3hr2sPOL0aUaW6Jyd1YCl4kyssyUpTlOUZmLJZiA9B5UMSlbXmFKZZskluyHOY+zaxJcavUWERmywVF2DE2sHJt60iEjDJBLpKmJdqU3vHXs+SLuE7M2ZMxBWkTCkoQqYA/tFLOGBuxvzvHvH7PkqOAk5s2YZgXrqSG4MQ3Bo8RwEiYVJAVlVVSauAXe1uMd3sXpHiMNICDMQlR9osCSQMoqdWA8IjWpuorIpTqKG56dikkJLXY790MGYlTAAOTYAby8ebTun2ImIUjrALdoJYjk0c/tHa8xaTnmzFB7FSvmWiMdFJ8ss9Wl2PVcX0kwsssqcCf6XV5pBgEdN8HXtLFroPyjx6ZiVsWrqWr5wJLx+ZTBRB4+qxdaOmubknq59j3bDdJcJMAKZ6A5ZlHKpyWFD8YGx/S7ByVFKpwUQLIGbucUePEJ2NyXLhVmv6tE5gVlCja7tbnGWjhfkL1c7cHsknpzglZv4ikhId1JZ+0EhhcmrtugnZXSvCT1BCZozH7wyi7Bn3vHh0/EEJCi9bcYvVh1gJWHZQBDGtRrrDekh2Ynqpn0B9tk5lJ61AUj2gVANR9Yzdp9KMJIoqaFHcgZvMU848aw+ACsxmzChQLMxJ5nhA5wbEgkkb3oQ0FaOK3bM9U+yO/2r+09KSRJkvuKyz8WFtdYypf7UZ3WJzS5eR+0A7kUsSaGh8Y4iQjrFzEn3SKipYBqeHnBP7rSogJzDMey5S2WhJemnwiqoU12JurUe9z1rYvT3CTQhMxfVLLA5h2X/u3c4ltTp7hJNlKmGrZWCTb3izx5BidnmW6lsBdswcilq8WiBVJUCElTh6Fimws3owvp4XD6idj0tP7Snb/x0n/5H+KYO2Z+0WSogT0KRxS5ALmhHJvGPKMDichOaU4tY5dCfL4xqJkkJyzJbFQBSsBRKXejhLUoSeMN0Kb7C9afk9dXtqUouibLKdKjvvxeHjwdSFue0/eBbg8KB6aI/Xl4BSoJDElyLFVOBLO/jpEZK6U04OQeHmY1Z3Q/EAkjIfEfKBjsDFJ/2yeRHjcRNVKbW0kTU0VGaTl3eFfXxiSZ5IAv9YgcBPTeUvwJ+EQOYEOkhuBFX4xtuxVSNfDgeh6eLcRMo14CkTX0ZvWkX9cGD768vlEWty6exViJdHUT64QGksbMd47/AAg0rSQdXI8IonoAIYU3Q6EZrbGm53BrqOEPjJXafUeY9OIo2fL6p1lVCDQakcDpAB2gol1QqV3sK2dTsqa1DY7tYs2lKT1ajW3npHMScUoKBD04x0S8QJ8rKlLKcE8eb87QsvhGTuc1PlMAc3teXN9bRVKmLZgfGNPGZBQVNHO41oIy1U3318m+sPF3RN7EpQ9o2t36eMWyJypZO8uKgM14ghWUDMQKWHl6eHzjVyd/62hxWzqOikqRNYTT2kHs3BIIZKXG75Qb0sRLQtKZdEpqSKu4Yh3jjsFilJWFI9WrHb4uYjESU5GzpSey/vHceG6B1MNrck3ycrhpCnUpDEM708GN4ulYiYEpCpRLE1KQaENWnfHVdHZJlIdawkl+y4HI0grE4pJLBaRvNBDKtYxxu31oTJAlhlrcLowIZ2cgDjTdHKyVqzWuDYE6XoY9Nx2DE1N0rQLkh66BPH4RyiujSszy1J4dk0/CRD9VPdgvYzjg8iCZmRyEkOd96EbuIgqXjF9UoLFB2Qfeys1OB5tSD0bCmO6lP+P6xZM2Mv3VMGt2jozufGDnEGcfJhYuYgFAKQRYUJZ2qa8YuxW0VpmJkoUGSwSSCADvFyBasE4jo5MVqDV6t/1hHYSyzhDixBaukFTXk2cfJTPnKUJZWoKaiwFVAHs61ERUkzEJUFJSlQJZ1KICQSXvuNIM/cilEvLQATVlEkUYZdBWvdDJ2KtAAAoAoDtsWUGVZO6Dmhc15BpOzVrGVJHEuwJJIFQa2tD4jYago9vgQHJNO0wFgHjSkyp8tC0S0oSlRSWzi495ymhpEPsuIK87JzG/8Q5SwaqWtvHGCpxNnHyYYQEdlipJPYNuDa1tB6NnsErmLSCSomzsRU0LON/fF+N2XiJqipSZaXagNHZniOO2LNWlCVkEJFHUKXdqa/WNmjZxMnaUpcsMXyEulQJKdxraoFeUWyMTPUCkTFpBICA5Zia60BzP3aQedmTynLnQAzNmDDfudzv3xajY9QVqehByrajUbQMebxskDOIFNUhByrE4qoSd5UMxPZS2sKDP3WjVfrTyhRuobqRPT14Lc3pvrEDgHFx65wNKnzRQqJ0vbxglGNOoJ3On8vTR8ZlUR0dOJScCo2yn4xWnZZN0g8IvRjk2ICfERfJWl6a6E0hutNBVNGYvY0sgvJB7geWkZk/o1IL/AMLLyJHwjqjMr7XcD6+MLOd54OQfWsWhq5ruPh7nFDodLNisd7/EQLiOhCvdmK70/SPRELU9/lFap5etR64xVa+r2Nj7nmeK6KYhgHFLXF+YjNndGMQn/aJ4pIPk8etLxbXCuZrXxiP2hOgD8orH+o1F2Bb3PHjsycm8qY24JPyjY2AhSlJllKh2qDKrxLt6EeirykswPh9YtQhN8vn8GMNL+oZKziFJo4XaPRpWZWRCiA1crOTSge167hGTj8CqWUBTpzJNC9W05Wj1ZWIWkUqOY+kc3t7A9fMStZUSk9mzDfRjGo6xt2lwGTSPOcRJ3mo0rvinEAgDtO7FqtyjstpbAzIUlAGY0d2AtXy8zGLh+j81LCYxSKdlQegaxaPShXg1e5FyXky8FMZduyOOjcY1sDMWhQUAoA8/jug7Z/R5pyS7S6e0xPFwHDPHX7P2UhDkFJGgowoXFbiJ1dRBcbi8k8FNQqWM6CksNKENdzTwMRnS0+6R3pSfhBcyb6eB1L4fOOFVWBxCMTJPUywlhv7O/VtICp99Hek/DNFycWoNU8AbU7niSdoD3paFg0LgGnO47jFpVcnsFpMGVMfWWf8AE/WK1JH9HiofKK5uHkkuEFHiR5Q6MAgnsrHeVD4wVUl2JOA5HFH4j/0hsr/yz/n9UxNex1fep/f/ANodeyJgDspt7AjxEZ12uRem/BEI3oT3KSYkmUD7vmj5qgVeDVv8vyir7IvePMfON179xGjQOF/o/wCJ+CogZRH+0fAfWBBh1bx+KJJlr3p/EIPXfkFkGiSo/wCz4g/KEcPM/kptuP0gZAmD3kn/ACiTTN6fxQHqH5RsUOrBzNZKfwn6RQvZ6v5Q/AfGLv4nD8ZiKlTOH4/zjLUS8o1kDnZp/lf+phRf1q/SvzhQ3qH7GsWdcRcFqX138Aq0XfaH/NvrGFM22g1KVP8A0t3u8EScbLWCc6UEsz6i7Eh6/nHBPR1EruJ3W8GsvEf2m+rUFIZKwdG4ZhX6/lGfO3g31rlvy5xGUhYNFAvYHdUD1+sS6OwyTNeUpJJoQeBo7bmDwUhbe93jR+YMYayp05iz7hRt7jwgiUq/bDCnweFdIZNm2lYNiHrej+cUTUE3o/Gve5gZExY1SR+XGkRm4opDqbuH0r5Qqpy7DPgOCD91+Z15w6JPE+LN5RVhjMV7MtZ3HIr4gQfIws9qyV960geZgujU8Gxb7A5lD1XnDy5abmzbgB5QcnZ80+6gf5v/AMQYeRs9brJUhOVTPVgMqSbhLX8zGWnqMPSl4KJMp33d8Rn7MS1CB64xDrsk2VL60NME1RoKMpN2Jqc8XzloHvTFEHRhzukaQehOLu2kvqZ0/IBMwBFaNwI+AgKZJAuQODRuHFyf5az/AHAnyUojyh/tifclDxCf+AEWioL5p/cmRlp15MCTIzAHIqurMnxtF0nAkqskUNnUb09mnnBQnzUgASkUAF60YXUDA2Kw61l86wbMSW32i6qaaPl/kT6SRZjEhKVPNDsaKCSXbcCTFU/EyAKgrP8ASgj5n4QEtAD5kqLbhr3CHEkXSxG40PmIWVSD4jYVytwRlzUGgSRyWRxsYabLAALzByIUPTxZkbT4fUQ0uWoWI1cZfzaEz8C5u5BMpk5utb+5FeEJGGUqy0d4aLCVuOwkjWrGJqmjWX3jK48KwOpIa6YfseV1RzLnoSnVOahFy4JoOcVTcYM2aQXBd1oUza0bvgCZJlzPdPcWPexgqVhgkNUA+PjeKPU2hjYZS8F87ETFB1JEylz2F96khld4jNVi9yVJfRRbzFIsEpQJyH8RPkAw8ofr1JHaD1rlYsOTOfOJ5J9hX8XJA4s/dPcX+cVq2iBcGDftFHSH728lB3ivry1CC16P8GaAnHwI4e4F+8UnTxER+0jRo0VYiWAM+UHiB9YolzEKLGV2Xoey3MEKeGTj4FcAQYreaeuEIYgev0gmdPkJIGTM50KacTmIiM2dh8zFxxKS34maDf2BgUlfH4/SFBf2eVv/APb8oUDJBwOVGCWBRgbHQZRSxNG3jdxpNM2n8YhNwBS9k1009WkrEZCDmJDeyoO3F9Dx4xDP13Zy6XAoN3Df8I9JaipLax07vgNSED2lpKAwLgPqCluN34DSK5u0EFLIS4CiFBjZ2caCg84bZew1LNXXU1IGX9PlHYbN6KgM4Bbe7QzoR+aoy1OE5cI5fDYJcwvKl394lXJm3co6PZvRWYqs2YwOgH1rG8ZIkgUBPrRoE61a3JJbS3dSEah/ivvOyGnS5CMPsTDSQyu1/cSYv+2y0Uky0PwAjPVhifdJPqgb1eNPZmzCA5vStfg8Jty2WslskSROnKBK1ZE8GgbEbWlShUlZ+J4NFu2JAKDnUSBpQVEcAcSFTVULA03c60/WFk0o5CVarprY6fEdK1miBkSdQz677RmSceJqlBUwklRLvY9kAtu+kCGa7vStGIH61B84kvCg1AtUWD+t8cEp3+Y4nVk3uMMOBiEMaCUshqjtKQzOTTsxrSVKToFDmxHeO7eIxcMh8SQw/wBIEghrrNPK9425UkjVgPvGj7nOvO3GNWtsvYy34HWmpKT3EkHhq0LLM1oeANO8Q6s9ikcPqP1hjPWlNSkJexOUEU7njm3A0NnUKP8AKJdc1yzU0PjFsuYVAEpTbeHt60gcJJd3p90pPi4DQv1EaJdZU1FeAiClqTUJzHV1BvMxaEtd9WN68gKQGcQ1FTQL+0hI37yIMVd7CNMJkzlGhlgeB7qRROmnMGQk76pBHMEPDJlIVUhKy90j6GLRKSf9tX+STv8AVYa1nwK02DTpcwkMlA8+58w8WhJlqIOZI7qjvivbO2OoKEpSFZr5sz3Ap4mNMLqQL7qPyYjnFJZwgpPhgwRlmW1Blb1oawxnrA4cyPhGq7aMO6vdEurSWIbhv/OJ9byhOkYfWlwWLvoon5w83FKNC430S/wPCNlUpLVIiMxLimU0tQfWD1l4Bg/JirxygAAU0+8h/BmHlERjFJ7RGZtAkCp5kNGrNwJUKyx4OfGAF4TIezIQT/ckb6CkUjUg+35C2kVydtJJLgp3glNfIwQdrSj/ALZ5ivDdAM7rKjqZqXb2FpI86RfJILBUqcOJA/8AyLGumkPKMObfib4iQ6hYP+oNWdV+FYvlBIBHWLN/aSC1LggfGHm7PeylBxoQ/wDxipGz1Cy1HnVvKEcotchtLwJUqS9Z0wHc/wCUKLPs6t4MKBn7/wA+4134OZkYMr/1C6QKMGURY0NGoddY3Nj7MS4SlIFyWIrXyo1vOKMGTMValgAALAW7uOg4R2mxcIEt2VCnD9Y9/FUo+56VKkmzS2dgZaQ+RtdD3xfOnsKCnNoadPYMKV7/AIxlY3GAhu8vupq26ON3m7s9BJRRDFzgb62Y28O7xitSwWSM1STqeHyEZ6pyKaAHfRyLt6tElKFK2JBLNR3c04xXEGZsyJaSbPXkzOB8vGNiTLSAA3mYwMLMSa1Ltv3UYd0beFnOBxiM0F8Am28OFIN/H6mPKsfmkzTQ1sX+njHsk8PTSOF6UbIdyL8Bc/WKUrSWLOfUU8o3RzOFxCxcqWCaDLQbg+ulecHycRmUAqURShYO/cYxQSgn7o1Lu9Rbd4xp4PFKKXOjsXNtaerRzV6LXY8+wXKSUzVqYh0oCSq/ZUol/EecWonKIImy3qMtiHa9Q7OPOISphNG95gSaFtR3xYtMwgEMBrUU30Nxyjlbu9zXYVhsUohsoSdXBKd1naCEBIv2CzdknJ4eeprGepJIcBL3Zu1u8ISJ0ylSBybhY23xNxvwHPyanUVzCp3hR7ns3fEyo0Z61IJtGQMWpB0Sa2pvqfyi0bVbtKKTyzachc18IR0pGvE1DMvQ8e6IieNGbvLn4xmYfaiVmqikhrpcAPTtZe52EFygGJNQ5qFAjiHAbu0hJU3HkW/gdeLYgECtu0xNQzOIgMXL+8H3ZgTuDPxhuqlvTKSrQs7d/wAoh+6JVCZNR7wPj64QVh3E3MHpfOeZJSwBdOoYuseVPV43ZeNCQyF5bkgBJDkuSxJvUxzHSTD5cRIYMjNLcOS38Qq1NrR0CEy1gjKau4KX4bo79RtSprtYN32LRiZiw6ZoNdJUojxT9Y0JCFNUB/7VDnq0ASMFKTZAD/dDGm9tIIKgi5IFW3jmHp+UefN32j+QLvuX5lfd3b++1rw+e/Y8D9YGSlx2f+T6bnEJKJiUgBjTiX5dokV10hRcgsLeuUjvp8OERM9IoSrcwS96b3jMxEqe5yBGgYhRq93IvEsDiJ4LTUCguCbcvpDYbX2AqnsHfaUEPnWltDLUDSuhtDInSyW6xJr7yZo4fcZ++EJrmwG4uQrfr9YrmKJD/EkHzaF2GUi5DMyVyj/k1Wd2YejDokLbtKld0xL8KKN7+EAqS7g524LO5tOcZytkSVVZYZx/qL4PXUvxh1CL5f6/qFv2NlQVoU//AGI+Rh4xh0XlqqMzadrdT7sKHtR+1+H7gv7fj+wfsnDlLFraa7/ifOOt2ehh+v1jG2SGbNqdToGMawxIApzYdxj3a0m9j2KUbImpRD01F+Ot4wVzMxNR3NYkwdiMUcpY+8zuHtwNIxgh2OrkDcTRXrnCwiNOXYUyWVZgxPfrpflFoVmAITVtDRw24Xb48YqXLGY5QG45eTGnPyiUvKCxGpI7Lk6kB+AOu6KEwhM4hQDMOZqDo7XFY2cFPdq6toY5uYWykAcqORWNPB4je/hU7xfSFlHYaMtzps1OMDYzDhaTx3iK5M6jgUPD84IK93zjns0yp590h2IUupOr2FDzHq0c51fadSlU01D1LXv8o9Sx2Vi729av4Rxe29mBYJSDpRjoXZx304x1x/uKzOGtTSd0A4TaQAPtcHDDUih+kXCaSElJuBQ5qPq1y8ZaEZVEVuGDDLQGocvu3PSLcPihmtloRZiq4NN4caxx1dPi+DlaN2VO36tdr1JIfjRqWMGdlRDFLchwoNe8Rh4coZ6ngSXfkLkP8TEVKdXZehPZLVYhkghuNeEcMqV3sJdo3FywA6tRv9ejA3VPa3E0DaMRSISpywWd9ButZwb0ghE8u1AfAM0Ss4humCTpJObJRwP6vAE2hkpUMqkqINLEppzejjdug8qVwIbfbQs/HdESo0oCO56cH9NBzYrRFGJWlszLvUgk21UGPiYKTOTT2kbqhtN7HTRzWKRNIa/I/IgX+MWhQNG0csHVvFHrbc0TlvvYJzm1caFY2Wguag5t7MRdt4HhGn9tDe0TaxBBBsUkPQ04Rg7SUk7QQGcHO4O4IAqCNCI35gIBYltHHwaPQ1SjaC/1QpFOMy0KwDpc+MTkTVFjQg7iX1qd3dFKZJNSA2rBNaAnlEQg0YtSzDSlWFNfGOVqIjNBE1KmLhxUfeGg1Y31ipOIdTpS7aHeAKg2geZLNM1S9HJ32pEpaV0CSQ+iQ9GJoc7cIGERblM7HYnKoJlaMC9am9eXnA+z9rTUpaagkuBnzF7lgQ9RTyG+DZaHOZRmprqpTHXQkUgleCUpIOVJbeu//r+jcIbKCVsUBRfKZFGKSTdT3F2t3PEJ84ke4Rd1BwBq7ka68IoGAD9qUoGzhSaA1uA/6QwQqwBSAxrMYkcGf4b4TGPYPxBH2nLTNLctRm/uN6nnx4RhbRTjCXlkKSAxQ7A1cO4v4RuZFs7B6MCS451sw4wpsxSSxe4cCWW7iDTQAtpaHpzUXdJP6jP3OaOO2gKBxwyk3rcCFHQqStzlQW0or6wot1o/YiDE6TBThkAHPxpuiYmEhhwr5kVblChR6Ulue5F7AOLnuCAXOYHdelHgGYgHNXUHU7mZ+PCGhQ8ScnuXpLsblrXci12YMYkUsU6WA1qKWfWhe9PBoUYJZMIOp1FhcCr94+G6tuBmneTWnOvHX1vhQoHY19zbw7ioFDuNiz66QWhW97PDwo55F0NOQCK0B3/lGbi8EnmDTv0ff6rChQ0G7gmtjm9obNMslaCQ2YOCxG8UjmSh19olwxNXpoC6S8KFHT80bs4KkUpWHnTFB1HMFbnFXtazMIvk4oFwXKiWrRib74aFHFOCaOeSCUJQGT2kklyaWBCeNRbupEuvMshrkuA5OtKwoUcdruzOdvewSdqAKCT2Vci5uTVJbfCmqSoZSVJNapJHskOXvdoUKFcFGzQ8ZMslTaF1O5YUqH1tF01AbSlwQeVvz1hQojLZj2OUXM/8/R0oWXdVfdb598bknEFQcE0pmdrXAAqznzhQo9LVxV19F+oq5C84KgM3aN6ULAVYgh4aWpNMtX3uwPLz8OMKFHnNCt7i6t2Cgk5rADKNG1O8RAdkUJS7uXN9XA7jSFCgJ3M0ME0B7WhcqJGvF7t4QVLWoAAkE0dqbnfQiFCgMWIMZ6KAkkmxAbUB2p5wur1zGtKOFPm36XHhpChQ8o4pWNHhsqm4Q5aTFMRQ1KhSty3xgKZgFIqmeoGlwSC1KsflrChQ1Ob/AJYNkWolzAKzCTvADVrrWFChQc2Nif/Z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TEhUUExMWFhQWGBsXGBgYGB0gIBwfHBscHRkYHB4fHygiGhslGx4fIjIhJSotLi4uGiAzODYsNygtLisBCgoKDg0OGxAQGywmICUsLDQsNC80LC8sNCwsLCwsLCwsLCwsLCwsLCwsNCwsLzQsNC80LCwsLCw0LCwsLCwsLP/AABEIAPsAyQMBIgACEQEDEQH/xAAbAAADAQEBAQEAAAAAAAAAAAADBAUCAQYAB//EAEUQAAIBAgQEBAMECAMHBAMBAAECEQMhABIxQQQiUWEFE3GBMpGhBkKx8BQjUpLB0eHxFWLSFjNTVHKCk2OUotOj4uRD/8QAGQEAAwEBAQAAAAAAAAAAAAAAAQIDAAQF/8QALxEAAgIBAwEGBQQDAQAAAAAAAAECESEDEjFBEyJRYZHwQnGBobEEwdHhMkNSI//aAAwDAQACEQMRAD8A8bxHhNT9HaoiG0y8ggrmAuACAACtwxEnvjPg1F1UPVFN1f4cxJkwsnQgAAqDImIK6ZsMcWr0qRysQsKHQNqQwMQDzaSJA0+dHwOjQHDVPMzLVn9SygayxJYQQVH6uxAnOYJkHHkKXcd+Iy4ZDr0VGVSCuaTIJIm0KB8RPtHpqa3hFEqXUF1LMU8xAWVYKHK6gCCWiCWGkEHH3CKjq0wt3kSJBAWxJix2uLfdM4oeDIKQY1Gy08/OECk3MFgYP3ALbWkCYIldUYGfCGpszFcyKSSymW0DGQfhgkyIB7Ewca4Dh6SrNQtKCTT5l2AGVgVKsQbdeW4nGKtUjiapoPCGSpaBOXKYIsL+hBuYvGOJxieUf1SgsBZYUQua4CxlF5KgQbkRvF7qz9uRbob4VjTA6DmIdGWSD90p8JIEFSHFpmNfX8BxwAAdAgAnmOfKsq0k80MWFp6bHE77L8BTqoPLCIRDtBBy6AAtBsYPxA9yRGPccMZbyquQQkZogEE3+9KTlJubd5xBafaz28P376hRC4+krcghaZRQWkCMzkHLpf4bG8HUG+Pq9NAztTqLNTL+zmWJtmiDaJmRJI0vhjiK1GmzpBGV0INxAUFlQ8hEFh0M7zAlZK4LywCixIEA6kAgFwqwIW1tYnTBm3CPKbMI1OEXzczEZrzlWBJJMtJuQSNbiRrFrNJFMM0xI0EEgSdubprrfWRiXxVYG5uGJmDZco0GixeCbwBpecMcCWaC4UFjlUCCAWIi8jNUjXoFJgQ08sm/r795DRRa5OQkA7MAPmzaxbUdOxxjiC1NJFQkqpKklYvoJuSehIgntODngf2mcATkgQd7SBMaDsAAYvOuI4UkAyym8C9oNwYIgmwkHrFiZXc671fY1Evgqj2VnvI1gm+kH1tMAROt8N06amIBziYN5uZMgAxYWOWbRa0/GkYOxABBaYuI5TmCLBBuCdR1GMUaURcBhmMP6kACZg26ddYOETTti1Q/wzOuZwt4LCxBIsL97aW1OthgXmksIzRGswb3mNDHXeT78SrUFOzFCRoFDzNpJU+p1E9bGQ5TmzZoUcwzTYSAJBAA11tp7ldTo0/x9kEFxPDRUJio2xgiATIuAeW5GadLYTbgatTNlqZgpiFuQZMyToI6Xtvhf7R+KpSyLOc1DAHQzaAfYWI+I6jSTwfGVFcNTXK5MszEFbfhI7kmxtjqULha+4raK3BcEKFMM3M0gQVLBc5kZwyBlN/hy6zptRyq0oSKbXLKIyknMFJC5QAIPuJ1AOINZass7PmiWlgLQZLX/wB5A0AMXPWzvGV8irUZWbKqwxnfUWsFy815GvQTOUZPlhsrcP4YiMctSVmSJM5v2gwa0qAMg1JLG+EXepFQoMrmWIggtDNC5wWytAkkARAykEyov8TSooKpEsDKEArEH72WDcjeM5P+XCNTNSbKgdmYmqxTMXZmLQhks1gLmADe0TiPZSugXjBSocItJWDU1qhgJamqocpgOrFBJtOkLaGyiWwt+j1v+If/ADf/ANON8NxDOlkakPhCwJMwKjc6FhNQ5Ya8BjBmcN/4pR/4f0pf68CUtSD8X198egyPxviOKyKdlMKWEyQGVxprdQLz11vhjzVZUKl2hTJO3eATIgjWf4Y54j4U4p5nzyWUAeXC2kxmkgyCIjWTBtjtRJVGVVUKuU5V3OYydgT1kXB0uB76pxwGsDXhzhGD+b/l5ZJAllkTIIHQGb7AYq8IgBGV0dZYxl5tIAAKiSTGknoRjx7cPUyl4OQkqDextaPrin4bxRVJDgMp1/ZMkes+2+FlpunTAj0CeFlkVlM5xMC5mGBWD7bCIEThjwnhaNJctdDVbUpZQrXBGbUnYATr1xC4WswYEs02gqdJvJm2pkDsdIxUq1KijNTeAyDPECWaZmzG4373Gxhsn1YKL/2Z8UFNgFCpTyqCWJaTEZuQanTLKgz1x6bwWl5tY1VqoohQoNpsbBTdSOxI1F8fnvgnFsrrFNgWJJKZmLEEg7jre0Te1xj2PhnGcTUd1FIoGa9lE5QBlY58y2E5R1uYMYRQjGeUZAeMaoeLYrSDuC4VpF4VUY6Q0QVuuxggnGPG+CdTD06cg/tZRsYnLa5VZEnmFjsXh3QFzYEcoKLlESxaMhACi3UC29yr9p6pZM5C1GVgt1DRmm8kSdZy3ByDCue6VZ+v8+IbD+F8NTKqC+WpmGYyCrEHQEjYTERfNNzzPUyVqICxzKDUuMoX4wcswJKnQAbGIJOO+EcGEWgpU5ObPIBD8hXM2jXnMWjUtoMPUOHJpjMCpVR8RaWGkGBdjrebk6Y558+Kb956BAfpvPldnJBhssgqp2aV0sNxtjdeovllVUoTIU8pEMZiAfePT/pxpKREAMVAgQVDSTtoSo9geXSxxpawbLzZjb9kgwB03vFwDY3A1g043YBLiaoghobKwAghSJMEgAQdflBtGDUuLVrlgiBioYZSTGomLaXm/prjPE8LTfUrGubK5gag6lT1i1o9CrWUKStiQSxKzrftrfQWuY3wGlSXv9jcFBSCCA9oBACEi2wCwDMawN+uE/0sA5mkzNoKBfS4tY3brJtgcc5XLlgTeL9gM0zFojTGK9OwLERNh9LyARuZ0O1sMoVboFgOOFE1qWZXeBOdQuUZjoQZIPLb0iZuMcfQSc3lwpBUEfDG835o9JtteJvjVI0+IoAQS6tGUwFNgJgATzi5O4m4nFHjmKPSQQcxMGZACgky1oMLoDuPXHSoUk/IB5/iuOyyiwFzQymcpAIBtqBNiLab4epeIvUUI9MNB+4ASZYgQti9yNNN8D8d4KmZsGYuCSeoUybTOwjS5N8SeD4d1armAIZZEMRUa7AqjgN5QbRg+qnD1GUb6idaK7upzNSq1FtmejzKGmyyyuQmUauQFWR1wv414qz8RTpcIqPUTNysxqqWIygc1iQC0EcsxiRw/Fimi16TOjtAQSbhSGlkmPLuBzFpgwo1GvCmqBzxD5g+YmTlHKQRIBuRciAAIt6P2XV5q6v8eaDZ6ypWaeelVQKMpDeUxmR+rpgD4FQk80ABzJAOPv8AaOh04797/wDbHnvG/ESaKwWVmykszZphhEqYAMqpBEEZYBtOI/n/APrj95/5454fpN8c4+V/2BvwO+N1nqUURg3x6kmJglSVLEBrTAABFx1IPFIpIioxZMpYkzeT8NwJFiZ0M/M32lqjyRSQypfzHkCZykJcAWMsbjcdwNJw+SiIc1BlLXU5RzFQBKjLM/OeoGPTi6gWX+JD4XiFDQw5SSbz6BvUED90a70+HB8gkAE5yR3B/EQTr0GmAZw3MEU23XaRvpqRgnBVHKVERWUGCAPhkMNtCTf012xTkC6jqcaWpU6eVeTPtcxTaJ0YiQNB0k7Y1T8RcLyFSjLl8uGi1pgiA0Hqb9rYU4fwxgrtUBUgAiw1kACNd56HHAhfKxJCQIhrmNXOonS/SNMTcVVC9D0v2V4h0ypIGac+US0EyQZsB2JEQSSJx6NPFzTqc1GuM7lATUKAwzDKG83K11Nhf2OPKeGcTUpwOGqqwYksHggm0giCTMASJ1w2nE8YUKvUPlyXZAl/imRbQMQTaI3F45pK3bNZc8L4Wq4ruwSmEqkLJkrljMAJiROvXrbH3ildmoIpnOaq1C+Rr8pJBI0W6i8637pcL40tPg2RaRglocLvMReLgj++N+KMUPDU8kVEp80gcxqNTSQFt+1HrEaYVZeBkXqtTITBiFq/AvQKJ7x3GhE93KfmgqlNVcqoAygwBcqCwlQRE3O4gCYK3E8MpqEuYYK4gDNI/VMRExJyxEfwOKXhvANTpgqRmgMwXWBJAuYMEkfLE5KMsMx9VrlHXPS5gqjmewAJGYQCSRMSYnrhamUeoCQQSoOVRuTOaTPQXtJxxqgchgzGQALgFSNCRynMQfwnAK1QZwCHKEZRJ12uJAm8Xj3xCe6T8jWfeI0zzAvJAX4UWYDWH7Vt1MDXWcR6aKOac3xKJkQS06jU2HXfrhvxZ1EhpnlJBOgB1kGfrsbXuuzZgwBIAJXWRaAGNgbExBmI64aOVQoyvErnJs/wi94AuLeo17drHaBIVWykCTI6yRJ0uNDrptietZQjEEaEt1PxN1EkSR+PQfUXsILAATMG/uReZ1wtNNgJ3iNIGrQbZXc2s1gtyTPQ301w6wX9LVlcZMjSWBMSSYIETIAESBvbef4/VaoyBIzBieYyFiCZ1vA0tcbTjaV0NapKuaYpoAJk5jeSTYC+np0x0Z2L5P8AIRrj+BRnM3ILAkNEHLzcrD4hbcmdTbHmC70mFFWzhxcmmzmnljKYJKjXcXI3m3oRxAzPDkAMxzg+loLaAE/DafS8/i+Go3cCahYl3bMSJEEjmkco1JjGVQbTygS5FXCqHql3disTVQAySsOgJ3AFg4ME6ARjy/F+JMxuHyhgCc2YnoJIgxNgFMe2PSP4XTdjNQgtBLNA0vfc3HyJwmPDaaDNmAVeYZQZ10IJtJsAeuOjRlFeYpH4SmlX46mXKpgZRDQCANZzTaIgxtj79Df9un+5S/8AswWm7gyTCIRJUFiAZMRAvHWJga4z/jVT9l/p/px0q+gUhzjuFmgK3lmXrQmmUoEMTBkTlZtLi4NrVRxISn+uiCYUKIkCAYJuWGkEQPcYF9rR5dJ0phQor0yqArIjhrg3gCJ0n4gOxF4XVqVaBzU5DMBLmJaKf7w5Atrwx9cRu4W/EtfdZH8P4epVDGmCyKJfISANdb66iQdsEoVwaRMlgNiRNp1Pe2OfZwlww5l5Z5SoAlTcyRAnprEdcIrQgVi3/wDnmFjInPEdSLzPYe91/k0BcnoK/iCCm2QkiD8StteILXk2tv6XnrTZ/wBZEoDFgcoJ2I0X3PzwtTcMrEwxVCTtZrC40IgnTDv2V4qgIWrK/wCadQYENCmwg3tr2wj7sRbFadUTpbX+Eaeu+2Kfh32hakFCwWUDLZukEk5h3BEZTbD58Mp1EABzZDJJOqCm5gR3j5aWjBuF+yeak3IwqKOZ8yQpCk/CGB1i5BkDacRlODWQMuJxT1eFpJBGZ4vF1BzZhN25iBAY7+3PEa4evXqkFgtSlRUZVObKrVGHqGAttlOl8A8LHlUqSuQq5C5duhzMS4MiVQBjtCi+OC3CUQU5qj8RXyxaVpVLaaQVN598SiqHPQeOPS86sWsadOrAFgQadECRMG9upK2jHpeC8T8yxp1FiFJKH7uvt0MXGmPHVeGmtxbeYIFNQbWZIuNdiHB/6Dj1nH8W6llMB2kL9JJJNoudB0uYkOzIkcTWVvKOY5gFiABAb4QuhNyLaCQcTadJswan968aWMOJtZtPkRGhw7xtXl8oCGYxKxMsyrm6coOhsIGwsqKq8jFSop1H+A3+Gpdpvraf74i1YrJP2gcowA3AMFLnnQW1U/FFhb3GOLxZgiYVqpE+jCR7W3MdME+05ao4JLMGClRIJGWpTImxjmykjWxNoELV69QIEYGBXdi0feM5j0g3It02OGgltFB+ewUkE7BhFjYkaC5En8nFE1x+3aLLEiToInv9fSI9FD8HVlJ6EAGZHU/Pt0o1myqSQobLaZAHS2sW2m+BNK0gC3E+JlGlqYgfeUEGIXQAxBzRvpjnAV6BzstMMZiCWIkWsDE2gSBP1xivQllCnlvuI5str9VPU7RhXw9AqGm5CsSTaAQCBaWAB0kke18W2xcEHBT4V6aZinK0sSM1iTEC5M8w2nU22x5HxnxF8/3SV2zAKS2kCATqZ/vilXrQmUZS5AEi2p1B2kR9ThKvxBygeWFykBgw6WJnc63Hfrh9PTp28/MV5OU/D6oaWQQADOYhbzAJMnQExJ+oxRp8SQS7XnaZynprcT8zFsIJ4qoAETckwLTb5iQLHS+k37x9cBbtAIgCxEGR1gxMHvPs0k5cgKJrlqcUwoaCQt1k2Oo069oBGPD/AOH8V1P/AJU/14qr4qyESzRYCxIAuTYTNz7Ymf4inRf3x/qxfRhKF0hlZc+1HDOuZqmaWem33cp/VvOgsbGNozWtZn/ETRpIqgkMM7GblpgOpjWwFrYl+I1KmUJUY5c4cC4A5XAIPuQQQOl4xSq1C1JQCodAVKAqR8UyADqCSIHrIucLXcSZX4Tz/BcZUUEUzEqoJjQAd9B374JwNdqgqKfhZueLyfNUzqYF7WNpx3wSqBUfMZlFWJiRmUkC+sDvvaJwKjRUrVJUqC0LuBL2m4ERIk/TF8W/oBcjrELRcNmVnYxKDLEqBzGGWwJ6XE6wE6FImmrg9O9p1gd/zfFfhaLAZHBZcpyhQSLzB7RqJA31wz4OlLJlKOixF6hEEdIE+tot7Yi57UxLIlF8szB767H5b/LHrOD8fgsyg0w1OGU1YBAUrYG7agxt7ziXxYgywR6Yaz5y1p1ubg+hA3nFBuFU0GAJzICwOTlJAmNIBMgTppiWo06sxbp8WrcBxNUm4ogALeyrBUfsglQd4nQ2xTSqGp0SwIjgqrAQTHmpTVBYDMRcE2udpGPG8V4fl4Z6h8xQy5GBMKCYSWtYkk2iDnBHf1HBs4q0qNQCPIRDAI5afMhM6AOFF9bbHEnhNrx/YfdZ9wbcvEKDrSpKrFgCSQ7G5HxEtc31GPW0ArnM7jM4i8sRzGBoAACBpqQ50OPEoStOsYEFKClRc2U7k2A5yQI+AdceqqcQuRahzHlIYCFN8s5pK3tsG7dMTn4GE/tApHE0si/tQAojkWZI0JAaQesdBid5pYOSYcVSuotGbT/ugdNe2KXiFQHiSyuBAVTIuD+sLERBgjIDpI95ncClOshaGDHiK19gM9UCe0gWJvEzN8RStAZzxioORmyzyxHQkGJWBIjXTuCBiZWYZlUTJrVOZyJIyMW+UzEn6Ya+0LqFSAZ8yGMCfhIi12HQmDfbE3iXmui5mytVq/EdBEQ20kkDe5OLwVx9TBH4oipBkgEjLM2KjS0GDFweumCVSDJttZg1ryD3I0g4j8Zxk1IUgnzBfoevbXfGq/Du2sRItcbjoCCdPpG+Ds4smwXFUqtZjzBBzWAvAAgSF1J3wjwvCsaaZqYZjqCDYSSQRI6d9d7YoVVC61VE2iT33EmZP9sG4aqApKiplpxIFgczBQJJ+LtGk3xeMu6khkrQt4KM+aowSEjK4J78upB6jQWJ9U/HuILwqRLNzWSZvHNrGn9MPUnqOJphwimIAnUm8TuSRMQJHaTN4fSLBxnJJuPLeJk65RIgza14vgOajK2Bk+muQB2MwAbgwLSdxzT2ntieaRZmYq4tYgFgdbiDIi5+ek4v8VwjyVUBUDWzx1EmGaQGmYIM/QKVKIYgUqgV/iyKZXWWiDlEbae22jqrkUh8Yy3XUg5gbgzvY6d/TEOafRPpj1/G+HV6tNglNqlO9lEi33iBEqTMExpvFof+DV/+Tqf+NcdWnqQq26+obPQ/abhQUBZWUCoF51gkhWt/mAgibXnpjFPwKm3D5qbMrU0kFgf8zEAzIMbyRtE4L9o/FEqUaQEh0cseWJzrUm+4ByiOsRInFDwLimPBkU1t5JI1JPx8xtoSP2v2tteZSnHSVeJb4WeP8ProgbPTzzkjmIKwNRH5/HGOBIMESLliSZhZtbeJA6/PF77KeEpWV3YMYKqIz9FJHKDeJt/mHtC4QvkqsoNhHzqD0M6d9dMdKkm2vkDqx1ASKmWoADJCzaBJ0sBJvEa++H+Apr5AqMrOFU3DxeAZIJk6i4g+t8R14JmaElgFkWjSLXsP74tcHRdaeSoIBJHxakRplBn5j4cS1HS5EMcDXUf7tKYDHmLsexvBWPcR22FU8S6U6hUKk8sovKQAdpibxbEHiuFHmApAkA5hpqZjfbFDxDj2f9W0KQYhRAa43BuLamDGJTVtGou+O8ar0KNIQfNdZAAmAc1yDscvucWKECrxFfy4ChJ0WAVllNrHNB/jcY8rxNbMKa5VyrRqE5IbNKi5Im/KdL4ppIptBBqVauaTBgMq1Fgi4CsyjLb4CNsQcah78f4Q3QFwtNk4auxLZgpWAf8AMRrHSAOwPXHoK/Egq4VieVtltCwuoMid767YgMgSlWGZilomSYYAqTIJMXHsJxY4eolVCGc5YIYGRJbcHLlMT229llTl9f2QLyYFRYa4PPBJYqSIZAAGBDCEAIAnvYytwFVVpJku0K2a0EM43JF5zC/eeoc47haoo06mcZmyFhm+HOTnFrhfMI0k+s2neGKG4dDlDOfLljv+sAgNNo/ZHUnfGpJX5hFfG2OS4CkusspFhM5TzC2pnS2sHCT1v1wKsQqI7zNgwcwCD0ynv7YufaFUNNEUgkVaciNGjSMsxManXodPNeLhWqVZGrCAYsSzmbAE37/Q4to1KJqBcR5iqozTzUjmUAf7xSQNAT8J1xvjazKwaAMogyt7kAgfWMF8ZFMPBJAWrRSBeAlE9b6SJImRhXxTL5pysQsADfSDBZbAxAxXEnj3wBna3FJkIdahYkAqj2YElpbMDlixtJJjuRo8Tw4MFKgXVlzZxYECwCwbk74T4pFD09bo0d9RMNuRp9b4zS8snnzTBa5Gl9og/PcYpsXmZF+n41TKohQ5ctgGJ5dVJVFA1AG0QCdmwi3iJqVKVNmLUzU3zGAc1gGYlYEHTbXEypTp1WijUAYWIPKoCgzzb2ECBfsMfcIwGVW1lhIfRgsCNFGsXn+OMtKKykBclFjmiwIEDmcFtmgbAyBtfNbHx8vKXYMp0OY5oN4gFebpqLdMKVaDLmIZTAuJHS4BQkNvMduuEOIqsy5ibzls2ZthIufeSNj1wFp2KPU/F/Jp1MhaRJORiuYNfmsyjWIk3AvhD/bCl/y1T/3Lf6cRuOVobmMdDY2N/pe2JOY47Ifp9OStoO1HvvGqBFJZGtQSZm2Vp+VrYf8ABa8cKzGoEAVghykk2spGlxBAg2Y32xCrvmpAqzHmAO/3W0E2MWgkemGaHEeXwnKcwcPIMG6qOmms7iPSccjg3Db5l2qPRfZWstPh4yks7B5uDACrYZQv3Y11bS+PL8FmNKsqi8gCSBHOLaGe/tg3h3iOSkOW4BItveLaHfbQ9Ne+DVVDGTcnSAZykG1heRuR/NYxcZSfvAvU9F4n4cPIqAoS2QkQ2aC5hbgCRNukdTib9iuMqJRIWmrIXEzOkDSBK6WYEXOGeK43k6S9MRcGM4NwAQAea/rYWlP7FLFCMwmd1nUR6bfm+I/6ZX4oUd8RZctMDNOUlsyyVE6LcmJGvuca8bE1abHKCEmRoZMS0CCZI7/PDXmFWiAOQAwAV+91sJ06eumEOK4oee14KqFgH4SemgJ09bYEW2/UNA+JksQP+XVYA1LllPSDJ9fbDCK7DMkq4qq6LlvCtzDQ5ZiBrYDCnE8Tmqby3lACBzFKausgCLtlP9sW/D1Q8P5ZAvm5r/eLXJGgiZvpGtoM7jFfQDWBDj1ps3EoCJNOmVhhcsgJIDESc1wbRtrZhGHl3kZpCmRMuQFtGmcj5aCIOOO8DNRnqCyn9XckTB5bZY+DLEsARtMxE4tKikqZLgrAJgEDmsT2gQu4I2wdsZPDBWT0Xi/G1qdOp+sAUK7lQ+ZWypIQ9ZymCY1mOrvD8MEouvmkuoYlSdcpaWWLTeZ0BnWBjy9ThXKjMjZhyZSoANy4JzrreJjpcb0eD4LIud6stlgKEmDaxIIBtAkybWnCyglGrQdr8AviD1M1PMM365NTYDNteYifmfQQKFbNUZmkAeWoExOVRYnUgwTEncaY9Fx+ZTw7I7ODxNIZLATeNdPe0HeJxI4ZmYVKoUAVK7lQJMCSMqm0D03M4fTW2FszW3DEOK4+magUi7OrCTP3IvylsuX8dMMhwwYoxQLcRaZURoZ1k++OVj+sBgqoqGpNhEU1CxdYmTaNu+G6tUGQ0hSXIJAIgwM3V7D6bHFXVI1ImGBWprUzSLNmaZIYyIiwi0GfrY7LQWVOYTIYlYhRAMan4wJ7+k4QrtmrqSyyAewkEkexEfPfBzXEuGaRBuIuM53vbQz3xTombgzwvEAhuaVCyA+pEGwgjeD6iYtjnE0l80KimyHS8nWwGlhH474zxXElubKTaDpMd4AwlXrmSFPMZ132Nx6dMZJt2DcN1DlkSFMaz/mOkbxGo/nhjw9qUtnFiYm0hSNpNiTvttfEao7alWPf5fwwuzGJaQDt6fnbDvT3LkDKzcJSGUllU8pK594IJUMDmk3iwNxIjCP6PwX7R+b/AOnCHEO0azPSYGo/phPym6fXFo6b/wCmAv1UE5lJieYk+vS9xPXf0FHh6L/o+aeRg7BZMQoAnLETJmb2A0mcUPtSFWiuQDK9QfCsTyOJPW1pjr7cprn4ZFyuWAcAi4MmIBi8QVm8QRtjl7S47mdF1beCS/DgqrWFhoe3SOtr98D8LQtVqhWMc7i2sS0a9hfthsKy5EsYK2mSL9REH1F7xifwZbzWyqxuwGguwaxvEFjsdBhou0wNcFYnKo5TBcXynWQRBuD623wX7PsPIXkL3aQCszYCJBHqO+PvIkEOJyENAJ5TNmvtr/LE37Pvy9CGOpjuBG+mJtXBhkqZ6XhuLRQfKaQ0Ao4gi+muVhHbe04RNU1arsTEtrlsAFMHSBcDtLE4B5mcxkLBQD1HfW0RaNNcL1+EUhWViQQSGBjeSIg9vlticYK/MV54KPDVIqF0EogqOGaNUKqmxkwe+u2KVGg4AGc1FK3plWHQm+jr2JEX0NhN4BJQTEMoF9ZaS0CNLfjrj0fCOqpBJmTIUCNLGZIPoOo02lqyrgNco0OBRoMNTQAKKQEKBGguReJibEe5b4Lh6aSEKjoSWBU76KCvsTrvJx3h6qMpOcgxN821tN/liaASYlZ7soH1Nsc+lJt5KaEbyUx4dEZKlG86vMb3kDW+0YDxdIoglyWbZScoA2JA6EH5xIwFuBqG2VST+zUU/UNlwnxHhnEyqmnVVZFskDuVUrDG2oIOwk4tNWiuve2kTfHvGCf0eOVUqoxJPQa9mgnTT3xO8C4ctTpJl+hMh3F4Fu1+9jGLHj3hSIObMaYOSRmGY5SC3NJUB4BgfdPULiRwvHnJTp1QpWkpEKrA6bx8RtMmZtfr0Qp6dI4qtUbqeChmch5ZXCCQxHMFAtEi7ReJjGPD/DUDMKtZkU51AA35gCRBnmg26H2Dw/iiOzypcHmA0ESoi33rRKsDc4Hw3FM0MqtbVRlFzeLtmb8Thv8A0SpmppWI8WhFUKDOm8T3uYHoe2KHA8KFp1qrqrqoQES0gsQBBU2O83FvbCnF1QKhzIsEgwJAHQWIP1BPUzOH/EnplFWmCqkKSI1K5o1aYvPUne+LOTpIPXIq3HqMwCgsIIz8+WwMDSJtfv6Ec4jiZNOAh5XJGRQLEHQL0n6++HaiLqomNddu+07gfPdapRVStiAKZgXmGZwWke4/NtFJipYOcWQVUPDRJiIE2Ggg79e1gLptxZJupFiAbkGD319ZOmHFrsALCEmMwk3Mm+o1At0GsYk04zNdhImItbS83A2MfzxaCxkMo4DPWG/r/DAZX9nAOMIDctrdcB809T8/64soYwLR73x3hGWmtogwdYBymDa194BkixF53Q4MPwtIMjMwYtyAjWRCACZzZhKi5AmYwT7V+J1KPl5HzU2J8zOoOui8wiIzd+oFp19n+OpqrF1BnmHLOQ7mGMiQRebE9CMeXFz7LcVhK1kU8EplVNJleAQ65kyEQeZYN4I3n2F8PJ4HkYuCFBM5STHUkmbGfYScUWo8NnSooDMoMOAwixGg95kjTTWC1K/YEHSPx2397WGIT1pOVx68iTm0+6I8fwDtTy5eVYyujQ0AkiwEZZJESTGl9VH4fKGkEKUschgEDdiS0xa4A00jFJ+J5QoJmRqRN+gE6nfvif4zUDNl8tw+UXAIeNOWQBrbWCSBfD6c5OVMPaybti/EeGCqcoDZtRygiNZ5Yt3mwj0xwcLUp02DgOoEmWMREBSDlY3AiPY7FLhW4hHOarlpoy2dozKCLFMp5oO+h0m2KnFJXqKvlIXBvmkbzZYYttp6WMxi07TStUNKaeUbp11JyiFELcGFYxa0dOkbwRioOGYkBQSpgTH7pM6CO8Ena8qcFwsEhxzECAZEWgjMo11tG4sMV+E4nIdoE6i0iOUkxeYv23jHM5d6kNpZmG8PeyLLMxbKQFBk9hCwRv6YXfgWZ2EMCCeW9u/YYBwHiwdwWiYm5FiLGInbpGuGOI41SzcoBGk3BjoIGl9e3TE4Q26jwW0quh1fAltDZzEkKHJFv+k2B6xhPjfCwiwUMazlifbXA1rJ95mH/Ss/iwj0wWp5eqM09SI99SdPyMWlG0XlFNUSwiSCCSvQWI19veBvpjPnoCHqim4G1Sbaf5wGFjYgg79nq1IPqZOt9P6/1wuvDXIgX0MydZgjuNSDa0a4RY55OWUGueRDjaVOo1SpThQQQEC8ouLKF7fW9hbE7iPDsrORTao6MCMlwdI+Kxi9sto9MXuJpqDIEElub7v/AGgi67b98BYM5AXKABoOmk6GT31xSGq1/ZB2eQ8QrEVhJJa0giI307TigGLMQwJCj7xvJ9rGI1g94xQ4ngoaDcwGPKoJ9DvG0wLdMJcYQtpDXIIAv6HNYmY0mOvXo3p0kB2mCNBkUlXQyIixMGZEEGbWIHtgdan+sUSOWkoNtDmdiPS+vrjI4u5OVQQRYwGP/adR/MxhWvULGQ4ExqOhMAdIjr88Uju6mWQXG8pMN8j1JEdoj69sL0yTIEwIJnUi1yTBIFsa4mrl5hGYEelvUaYHVrup5cogD4YjTtA67W0x0RTozEONaWPQWwx5Ld/kP5YwzZ6ubKAGcWA5dRa34Ys/o/Y/uN/LDzntSRkkz2vjFEyAYI1ID3PZg1iCImW1FtAcbpOCmZCtSmDGUrzjWxGhjWQY3sDOGn4hawKI/wAQkNa3pm0OxH98JVZSxBLiCCFILLqQJJzegOuy2OPAi21TJLODNelROU5ly6hEYrpFwogK0kWgTa+FaJyNlVpEyM0AiLmZETIFye3WT8DXrVM3kMjU5YQaeXKY+F5WbR79cGr+EDlJqAVGYZsoKjRi1jPNMC/TQYe6xJhbxR3h6mWxYFiZCxJtuItvthyjxYmTmM2Azcp0jp10jYzpidxxNNSYUrZswQkzlkwTadBe1wLxdSlx1JQXKMViJ97yoGVZEHLcEqDE6Ds9ysWmW6VCnnYinTE66gkfKOh98L8QjpUBRaSruuaGIi7ZSY726b45RrcPUBKuQSYys1h2E6CRO3TDVbgeHqiKimYy51WTpa4BFr6zhLp94MRSoweAWVWJsQhBmP8AKJb0x11cBQCSCSM1QC+l5UAwOk73jB+H4ETkZafKFIOUswGkmLKeki/rgjjzeVCAoa86mYkRBje56nFcR+R3RgoZs7wvCU1BqQua5DAqRJm/W52Omm2E1oEsTOpn8jb8+mKfEcEFUXuDB9Z2ie1u/wAgU1119ZG/pv7Y2i91yH0FdsGOGHS0YMvDdj1/P1wykdj3k/wwYgf0k2xU6aEDw+uuMPQDWYCZ16+t8UHABvO3y+WA1Ft0J64DVgcUybU4M6XkaAgQLazpPQx/QZ4RwuXMQNb+ki5EA7XJ6CcW6YBEGDHbX074zV4ZWk3iCLk3FtwNP6Yh2makcmph0yMeFrA2Y8kZTGmtz6/2xlswMVlDB7suUQehBdgbDS/1xQr8EuaYyggQbkgEdSulrXkdsDIUkMhzKt7gdPUztt03GGtEnFER6SGQ9OnkMkCmfL1/ahpzFRrJt1kjC1LgeHPL5a5mH6o55nKCSpEkF4g+vvFirw6OSS9O+iWF7EwSJsIMEWkaYA3hrMQtRFMjMOUFiIOUidTHQqbGx1xeGoq5Mth5Cr4YzVgiKzXzgEpddTqwi+xv8sWfEfs4hooabBRzl3YlvhnNmEwLAmQIIvYYR+0fAOcklV5cpJJGaWtKxK8w1IF2E6YreDeNcVSpFKtKpUoqAAfJzdL55GaG2Mz+PVKUnGMosjqc4Ifh/BrQzJxGWpSq/cp8zsymUAgiAwIMgkXUa6Vv9nqn/J8T/wCQfzwbifG6LHzmao1b7rIqpUDwfizKV0gQNQNL381/jtf9s/8A4/5YNT1HfHqJye0bwwpJSpVAEf7xGINzEFQbQANBYjC483iaJp5hOoscoI+KW+4Z+szib4N4txFFgpz5TAhrgwsQGOh132AjQYpeK8f5iHKmRoEmmzZTPUBYO99e+OBwnGVc+Zoxd4LI4FKSqWqhQL75Q8RIkEazt1iIjHar1KYYikahAzBpJUrOYXMkAX+YjU4/PGruRysTBztflF9pOp9BeYx7H7L+IVCFRjytmIDhlH/a0aD89cbU0JQVt2U7NjvCePLWlZUEiArKADewvOYEGL7jEnxhOHIfKXVv2Pu68wNrR0uIiIwXxin5UGiGXQxCtBtIzEzTIM3II+eEeG8VqVmU1FQoJEikA7XszCIkCdOpjB09P4o8BhBvKO8FwFQDKj3YWzgjNoYDAQ0fMSJ1nDnh/jLUzkKMrZipmBFyM06tErpb6YItNc4kCmrMVGUEkQBzEzbrpA164q/opgMhUrvlIcmN1AvrqNRftgzlH4snRJRhybrVKhbnRWQkENIPoLgRcwdPbDSEfsjpYD5W9MI+H+ISuUnO1gcq3E7SSdeu09MJ8ZWLuRaB92LW3745djm6eBYJzY9xHHFmCr0ja3eZ19ME4URNvWZHvbUz3jCfDU4vGg64epXuPx/rp/PHVGKiqR2wjSDKzfn6+sYOpIF5/dmbW9vfC9M7AAD00/p/XBVNjEk99Pnf8+uCxwxUnprOu++owEX7bERrju9x9epvjSaWkdb/AIyY64AQbiDIn+uBVXAUkg/KJO19PngxQSbDT0wF2ymLRbvHyvpic43lCTjaEnDsVzZipJEEqASYkgsQDa+2/uR66NnUUXNjDMAWyzrFi3peYwzWqJFyQYgGSF7Hr3Ht6YmsqAa5iPhUdtGPOAvS0TvOJrODz5JrARVDVDLIpiRmSQARYGwOk2MWjC3GjLozN+zysQbkjLzSLXBjcaxjHijVai5wq1IOUlYLKSYyvMsoGtwB3OOMwpAnzZBgMhAJ2izAg2PT+h2sg4gqdE1fgeRJlC4MGDymw+s/MRiR4j4W6KzMFyKJgTIgaGJkdI+W+KFTxxMwfy4y2zSZk6bBQe0aSBrjSMh5mYQxuiAKQZ5QVgTaffFoucHbRqaXB5vgPC6tYP5VMlVgaADtEgX/ADGNf4K//AP7jfyxc49Ey+YgsbSokggwJsCL+0/PCH6a3VvkP/sx0LWk8oWn0HeArNZSDmO4AiST10AH0HXDfEeE5gCjstTNm8suigkiInKRLCN8I+F+M0mlaghlEMRoxnVTrMwbb6YxRp0S01KrKcs80m4y5Y6zzQNo1xz7ZRk8V97KwUo5QOuJdgIgxm0BLA6WIuJJ0Htjq+GF3UIuZLypImCBNzYXHpHzw5xXGLUIA3MmVMzMExqLybXHpGGX8PcEsaZNHKS4kTGttdouLThnqv5e/wAlHqXyqAq9G4Sn5jILXn4ZEHUMo6gzBtpi8iklKb0VDAkiQCRYbg2UqRsLxfql4OgPLSH+aCwyB2FgoK6gBh0JMepvFyi00YI788AkgiVN5UDMFPW027YDrg6VUYfM0/A0yUzNSJYlpbmYDMRmEZYWwk2METYYP+jOwBYSv3lps2RlH3ifiGtw0t30xmkQTTNQLSEZikEq+YGJJi8Gxv8AEvTBf0cpSAZQlusnKSSAADcCbTb6YhNshN27RwU1kioZ36CTq0Wk6CAIxPamrNGZQSx58xv6wLC2wxRrIyqw8wtmGqlc0EESYJ6nqLDphEsCFCB+pZ3DHeBoPXr+OG0Yu7K6SCUYGbqLT/GTG+0dMNUgJBOukx1iwnc9+uFYERvv8p+VsMUapHwMUMZeUxMnQjce++Ls60MJOtvX8dr2GCU2mTv69fwvOF8lok3MzvvfTc+vXHYMxNtvw/j74AQnmRNt419umv8ALG3qWEgfPX8yMBqNaRB1je3X2646rg/hb5T3vjGN1GP9ZnT30xwkagG2piPzv9cZqVrxGl9N+2OlidBB9Pz+GAYBUInaB3/H174X4XKagAzAzKxYAmJMm23vG8YZq6m5Aj8wcJI8MCAbH27W30wkk6wQ1YOsFV+HaLkzEsAJJDSdQVGYnt74i8b4dWHMKrkEAZZWGJ+KckhDBBiHJvBO1FlqGTBQi7WIAta8CeYr66DSwq/HqgNSoquWWyKtsymbmIgRnAuRtGJabfgcFWR6ng4hf1jMJIVQoOXKrMQOVc8CCPU2vhep4ErNapfRQ0i412ENEn23xR4zxssBINN4imxBUtIgtfSwXViRtcYLQ8OFVfMrJUALAhV2A1ynNMWBBjbUg3tumst0LK1klcJVoKgV6hLfDlmR0AkgSt9I0jcThbNR/wCLV+VP+WGOP8CJqOAwYL95mE5ek5dVsDAtI9Mff7N8R/xD82w628t+/QFx6s6PsorFglTkKABihzDMGhhIEjS89RtirS8Go/dTMtxBFtrk9Rt0k4aWoXEq6xvc7Da3YkehN74cpsVOWGYm2bYCRc5jrEj5Y5Za05YbHcm+p5LxTwpqRFQQqgyDTAMGYCnqI3/Cces8B8QV6Syy5cslhlid7yRIOt/pjPGAKQ2YmbRl03vF8uk7YUr1pVCiqCDLPkHKLiFaCPUE7axOKSe+K3DbdyvoupRykMzcOqzmGdg2vWAAT8Vp6azBxGqmsrsXKPMN5iENcGILQIInSdsWOH49QpDNTKhTzQNLyeVjtrGB1lpLTHlZcynMI5qfM3xEM2oBbXr3ExUs00KnmgFOqnky/NBOQyCQ5uQD6AWIJwwtNpVDVWFGqyJnUaTOktO8Yxw1KkHZqgzgrJV0K5RqGAAjeBljeJxjhqylVCAtVA1yBstzmvJJJnSRG8TgJAQlxVEUiAskyVmb3mAASGg6XGhgTjGe+to3vMevyn8ccYc0gljC6sJmNDc5SIiDPWbxjrUo5gTNhexidY0IvprbfHZBUj0dJVEepgEWnXf83GO5BMkNm2toPbv+GMIABO3xQASdtBub/hg9OnF1Pzv07b4Ysj4toQbXiJ2nta2/tbBPNJHwyDGn8P6dMfVwYMW9TuP4+n8Md4edVJk21g7E76TGFMZanHxCPaN/w/PryqItbrppeZgb+2/z41MiSOpsN7/3x0iTodenUd4/n+GCYzTvI3672+X5GGAgjS3p+fTAqab29vxG401x1qZB3M97fhgBO1xsQZj839MIV6I0JPYDb54pVLrcA/iPXCgN430mAPxGv9cDkVxs1wdII1mZ5jUmCSZCsSCBmuLwLmNbFqcLRebtSIEkECL7m5RhzbQNb4EOIdGAUagKYMEm99CImGiNttQevSpVFAK+XUnmAOrQRPLMmRYnSIIiVxztOLtnn6kHGQGtwFBmY0AM6rKuCYN7OsTm7wDtpIxP8U4+orCmq5ivMagzEk8thB1i0dibYp1uKMhWAqBRJY02AKyrWba215tpEma1ajXR1TywyggTnAsDEqpALbZpscZN9coi9z5JPiFV35SEa8tyQSABKuRCkZeo36CBzya3/AH/ALZf54QrcNUVUNOjyHW1yd+bvMW3iNwefp1f9tv3m/147FDGKK9lWFT9TtCi7i0oJtJudbke/wAsegJY0QFnzQVlzJspMwCYBI22x42nQrBhmZ1kypMjS4ifi3+vTFctWRQ71JzyUuLgbkA6d4wNTTd4aNGMo+B6GlWqyCywG5QGB0t0E3JN56YmV/EKQR1qB0q3amW+GbKqwMuq+wgRNyTeH+KkKbyVllBGXKbF135b2H4YeWuzVlZqIeqoOXlJOU9YtIBIAIk3sMQtptNenv1F7RytBfCqK1KTU3KrUyyajRDW5anVub5/LHP0M0KVOQzNmCqD94BuVQB1MXOgM4T8P4pFrBa1F89RiVMkZASQpVD3E9ZA6YfevYsvFggAgUzmBYmQp0kDSb/dPXE3F2Js3PAAIKj+Yc3nTlUCMpB+CGBtlYxqepBmMDHHMjOlJ1JNhUWLiTNzqJ/njtTiUgquYQeU5y2tj8QtAE8s31mMLJQi4kHTUdugjX8MUjG+Tp0tFcsJW1DMSerXnSwvAUXiNLd5w5R4cMbdNAen521wAWiVEaQNB3Fo1ke2GOFW0yOa8qCPT8SPTFztQ3lCzJ0iNu0xOCcOTzbjWD3NgB02+mBW1IFhtPa2/r3IwU0ebLAMQBrf+MaYAxumqZASVLkABY0AA1OkHYCYGAMCOVY2+KO5Ed/lpgopX102/D1/rOOvRABIH4ev511nAMCcybsAYt0sNNdo9NtsZ4ZeWDeCYG4g3Itjsxck+4BAv0Eybx0sInHaaR0mNwOp+9GmMYwgKmdxr/HTbG2hidYjTe2nv/PA82vboR109cfJWM6HvM9tzgBDU6puD+fz/HAa6QdgdRN/7wMEm8gfI99vpjlYqbx20A06/PXBQGK+XIiwnbraZj1wrULVIXMeTNGXuDJEG3va3bFByYgCwvYaExMW/MYn1aI+6TB2n6npfbGonONoN4YpDl2YgZQEKVVm7frMxA+G+bLHXocM+H8Pw5qEGqMyHlllAIM8wIN+a0i40IxNny4klRIJMnQSCDyyVgzobn5KvwwpgkFshzWN1vqFkDIsG6nbL3iEoXeTz9SPNl37Q8clI81EVABAdRJXlkZouZsR89sJf7T0u35/7cY4Hh6lVczMYQHLKyJ5j1BvbQbnriV/g/Ef8Or8qX/14GmoVTfHmRtdRzgvDl4parkqlWmiwg5o1BLGJBMabTpY4Uq+GGrUfzWamABTpiIgA5VEGZQD3JmL4J4TTZa65ly52CZWN8pIBN9ZPv62xZ8R4gVMzZllaq0coFkR836zMbF+XWQFMW3NZympVHj8HVqNylUWIf4XSENR4gMyMFqAgASVDiDqDBsb36QcM8HTB/3b06deCQ0ywjWZBhSJ+HoNdvvEeNbh2ahTcIhUGcgZszks1lgRfqTcdRiYeNRYp+WFrC5eLAFLqvMYsdtzhKk17+/kRp1RX4qsabmtVNMMyqpZFzOcswQzEBSQbzeOmFuD4ilUzkj9ZJIcmzCfvADUD5zicfEGzZHpgKRAAIMW7aeg3x9w/Cweewj4gIIG4AkQTgxi0slIRlfgUuKRFuuUSJAYg/OByj6eumBIhMCRAEz6jSReBfT64DwtM9wvwg9bTGtzvhiipCgGw0/pN+uLqNI7oRpBk+I83UTM7a6T+F8P8LTyjJKgkbA3jTewvr2GuAcOGFjY9fQkSZjpgrEWsC1+p/D+GuMPQyXUbidubtYmIP8AfH1BpGo69NCDuLTr/LCdCY2YWNwdBIgW6aQcM0nj6+uwiY/M4DQyNNUnpF/6mCL2/PXqtrBknT2H03xisq6H5amw6/xwF6MTbvoDEeojvP5IowZas6G30+fpjtMwSdes3+XpgNCqqjWdQTYXjpHX66ajB1qzBJsR/Lrv2v8AXAMBCgGSY2j2uSOtsDrkzI/e1/t0wdiYO8n8/nvgYG2giNY7/PGNQbhqikSbEe156+2PqpsbyRufw0nfGFEDXXY39jvO/wA8b2ET3gj+/tjBArVuJsdgNPn/ADwvxS2aO4Mj33w2zgSPr+flgRcML7zrGn8BggZKp1WBZFLANdltlaBaSdCO0W3w/wAFxqEGlUNNWaFDNJDAA6ZjKjaVMaW6o8SQGuPwH1ggG2pBicEVa3EBg1UkWyoURu8MRlAAic0i/tiGrG+Tzv1EaYbgOJphnpmtyhmWUPKLEZoIMGZjYQLkHHf8Mp/8dv3z/pws/BoULkCcvlHMIBvpJJDLJAmTvc2wT9Lf/wBH99P5Yk7vus5dzXB3jeMSvXopTdPLSDKktDTrKi3oDF+2J/hlFBU8svUCleZ2YKuYaiSoygTEbycV+AAWghUBTUbK2URIJM6aE9RfFVvBqBVv1YjNoJA0nQW1J9ZxTtVp46HRpyqW0i8C/D03BzPUUWJUkho6XMLN+UAWBnTAOJeg9RjSRacvyooHKpkXkAk9tMFp0Vpu6oMoVmAA20wlX4hsqNbMWMmBeJibXwE23gDtNodXwtACwqKWIO8Ks/tE2Aj7oOAVuEQLmzAFWIIUgk2BBn4ZuRb+63hjlkYNBAYmCBE9fW5+eKjqIA2KXHscU3NPLLQvqxBHVgAqhom+nuCRPth0XaAAdIkARNhvA7nbtOMUhDCLSBp64039cXs60FoUxJBCkaCRJEToQQPf0welaIXlmddIA3P8/TC9JjpOk/xwcVSDANrYzHQSnVEcxIBmIPoLSfrfGmplvvEd50A26Ge+CsgyzvAOBcOeYCTEE/U4BhcrE840/ZI+oi+O0tfiMxYixjQ3Gh/PoxkGYjsD/wDNR+GOUxObsJ+qjT0wDMUdo0vNr/IEa739cap1SbMpvexMa6bR/bSb8ccr62nfsPngnCOfLDTc5CekkSbafTBAbciACYHe9vXXvt7YyrZtCfQ+tzPp3wDNBPYkD54Zo0hkdrkhgBJJ374AehjzcsyLGL3nrb2G842XOo0Jvv8APGeIUDTYiPngdUx8sZZGNVGJ0JjXb+WAJTmDfvvP8sbp1CVBOtxYAaTGmp74HVc8o2a574IrBcRTEMIgdJnX8BO/phTLsLR1mSdgYOna+mHI5J9cfNQWHMXAEe7EfhhNTg59aNom8QxysoqkyQQhhlmWk3uvKSIi/QRiH+iVOq//AC/1Y9VxVBcmaLvTWbncgmBot1GkaY87g6MnWDiWm2f/2Q==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TEhUUExQWFhUXGBoYFxgYGBgdGhgdGhsYFxgcGhoaHSgiHBomHB0cITEhJSkrLi4uGB8zODMtNygtLisBCgoKDg0OGxAQGywkICQsLCwsLCwvLCwsLCwsLCwsLCwsLCwsLCwsLCwsLDQsLCwsLCwsLCwsLCwsLCwsLCwsLP/AABEIAMIBAwMBIgACEQEDEQH/xAAbAAACAwEBAQAAAAAAAAAAAAADBAACBQEGB//EADoQAAECBAQDBgUEAgEEAwAAAAECEQADITEEEkFRImFxBROBkaHwMkKxwdEGUuHxFCNiFTNygpKi0v/EABkBAAMBAQEAAAAAAAAAAAAAAAABAgMEBf/EACoRAAICAgIBAwMEAwEAAAAAAAABAhEDIRIxQSJRcQQTYTKRofCBscFC/9oADAMBAAIRAxEAPwDy86ce+lTgClviYs4epT4U8BBP09hDMmKWEHO5c1rmNqHfpFv1dkzJTLypIfMlJ6eAtbmYyZkzEKOSUlY0LOByzE/ePGS547Wr/wBGSTPcTZSlJAC8pSQC2gdnYM/rr4+ZGLQufnm8YSTkapLA5aFgKs/iYWmYCYHM1TswLn4TtRV6QfB9lSkyjOXnVMKuFBHBl33U3JxZxWF9PhjFNp2ToWmSitVAyHJBCiSHqw3Ie5g+AlSxXKVO/XzPNoYxakjL8NUvwlsrlmL6/mO4Wagl0sdwLxUm3HRNvyF8fr0EUDPyu/4cWeA9ozSDwp4T59GpTnBZcgoWoKBehJLXZyG1A+0Y1JRtj/J1OGQ1KBReoc8zmub3hfEcPEpYCBQC+bmQGfoIr2n2wiW6UgFQoVA0NaXt6UeMmbg50xQMwlJLMPmynVvlHIsTGuPDKXql0Wo+5ZePmTXCAEgUJ5E0KlG3hXSC4PsMfFMIDKZioJHle/TmIdwWGVldAyJKiE6lwACcyqAgM5O7CNHuEpWlOV1tV1A21OY+FBcxrKfH0x0N60gcghICUkFqBvhr0ASPCFAs94ohmATm2upq703jWKit2QkJdiSQ5DsCAHo+v1heWgd4tXwjKgBhqAonX9qvWscidNtkFZc5xdqOOe/vmIsC4Benh6tGficWkkBPEvQDStH0A18YOZKgkKWUhyXTV6NWu77xp9pvYuNBZk0qo4IDUZns9vrF0YtSlCY6g6AhJLDhFKgWJPo0JTU/tLA9PC/u0OyxLyMxSwrUltHFC5atSIlr+Rj/APlqDJUqjOHqAPB+cNBiNQEv0poKEiu+4jMTNdKWJLp2AFb38POGsHNUA6FFJ1uAXDm1NqHlGcY0BryioFLrzo/alyp7kZHB1NRuY3uz8TLQlOcGVMZhMVLUnMkVr8pcNQ05xl9n9vFKgos4SQk5RQHUhqbEQRfb6eNCyARm+FJZ6UcB3d2JZn5CIaLVDnaRKOPOVXGYgaAAAcy7i4tvXyKpJmlRUy5dAWokE3INQ9A6v+QfVtDFolLl8EspSSQpXePMUSArMqrAFrq6ABoTxE1TMTmFgygNGqhI22oaxcIcPIWKDBzpIM5Cu8SMveS1HjAbNxN8SG1uGo4jGnpyTUmW2VioAM5BDqQ41DMPCNkqy5WzEB2JKgwNDlCvlq1PpA5oAokBKakpBsXBo7hqaNGsctPasORXEdoGbgl8QOUlLBRqlRSoKZ6HhF9jyjaweKMwSkkmYcoOWvxZqg3Kklga2ctUx4vs2UpcxckUz5kgaUfKTuMqvWPQyp6kS5S3bPLAod+EZgLEK0O2rxt+j0rp/wDRM9fhcYrKfhKZqUyjx/CQSpAIAcVzJBJ1djY5XYkybMxCMPJnFBUDnKc3DLSCVkBhxKfKCbOeUXxeKwqJAUtKlEWSFA6LyNYpVnY5a0IPKFMDKOF7uctaVzJrTJpSDwuUkJDgZSkOKO2jad+lGM76F+TI/UWGMjEICQXl/CTTMHrY/uexjO7TU6s4dLgZgFBiTUltASTw6Cka/bGIVippXMZ9HI4A5UEuNdeqmrcqT8epclEnKCmWo5XYEP8AFpVzu9ozck/gSezzgnkUcnoqn0iQ4vCOeEEDZh+YkPRdIHikpWm3FQ7EgHTejx6CRMRLlJyKAGWwJF9CRXzpzjBmdm5aImKLMxcKy+g6EQDD/pabMVSZLAJrdxrYsG/9o4skYTS5SpEKurNLEq7wBL8VypKqnSpqI0sBjspdagQxFAM3o1efKPLTOwpqJ5lCYGDcYBCS6Qqja1Zn0hqd2ZOS3+5J+X4Fu96053hSjBxUVLQ+NdMeOZWdaz8RTlSHcpBqSTy+kd7PxCZKlLDuxoHd7i1mLF2s/KM/EdnzhXvUUIHAk/MQNesGl4N1DMuYoAF2zJJOjswpW16Q6jXf7A7Gk4lSikoopJKi9AS6SlIGgDeL1tRPGz8bi8QsqQcy1cVwmguOQAej21huZh0ukhCQbZsoe71Nz49IujEZGctXXnasVHLH5EpexMH2IJCVTVpz5TkJUGSlTPb5fEvezx3AYfvpq5q1FAtlDB7sEpCWFadaCL92Z8xyoqzKzqcm735nrzhhcwolzwcoLJGla5QBvd4X3adLd+5V2UwxzIowlpKmUQquZSTRyNANhUvVmEsqJcEBDUDDidgahSWGt3Yc2IcfigiUhCQFAugJN1qchTByyBfMwzEnrCSMOhTqxEwlbt3UtRAbqHJ93gpuXJjobxvbKEsCtIUKBEsEi5ZibdIUl95MOY8EslyzOuwDuLMI7MWkDLJlFI3YprUOSb03eKTcQQGKkJ5AqJ5W8IShX6V+4fA7LwiVfAyRrQl7WAurawtUQPFqQEgZiFJd8xbwCXd9S4G0KqQpT5RNWNy0sF6ClHc0Z6xoI/T80IK8qEJSDXjq10lgz9SBatotRXkEi+GwgKDmXlUkOA4LilEhqkdW+sCw2KSoKAOYA1Ojedj1hbs1ATMEyqkhSQTL4Ub8S8wApQhVK1MaK+xUD/Z3RSSQQtSgUkaZWJpQkKppYXUoxS2DSKpmgVQkkKonI5DnVwWZ6sdoeGKUgpGSYggkkkAgCuxFd6a8or2XiUJP+xXCXAKQ2VT2LC4to7hm0dm4krABZnOVQAzc3YZiORjGUUuyS0ornKS6kIufgAc6mrV8SHFofV2EhM0d3Ncg1zJCgWGyCK/SkYxQsMlRPCOEbBRcBme9PKHsLiwkBzo1Q73cPpTbeMZudaDkaWJw4DBaSdAuUVL5hWRTFuj6U3QlIeyVFjlJIIdVXbYsDQhwxjYwmPBAYKzaAB6BuJzRLan+IRU5nKWpSHKUijtc1JLOq40sIyg3K9D8GXiSpyguz8zlLPQu1tYz+1lpShiWUDRmqCOlo0cbh1CjAEXZ1MbOW4W8TrGVjlkBq0LCiXpZwT7pG2NepWJGPh80vEICvhI4bgEEEJ5gXh6TNKgRZBWS2jd5NWPv4RbGSQuWlSuIpFwSADrQdB5QTsiVVIUlwVqUoXHwqYdHNOvSOpyUly/uhtpm1iUylT8GkEiWZqSzgZmBLpSosE0Z1EPSjVLHa/aP+RNmTSpIQkqUkFi9yC4FWOYVpzs2X20nvAglgQoFxw0Lv8Nc0LY2a4ZIagHIN7PnBHLeNQS+RX4Nr9H4dMyevgMzOHtxCoGYBq7Oac4Q/VmHKMXNJSlCVqJCUnMAzJUxyigPJoJ2QgqmoTKSAWT8fwllByTTX6tD36qExcsryyjLQpOeagfMpwoZj8RJIJajkR3YEpYWhHl3QdR6/wD6iQDKn/j4n8CJGHJCsZq1izO4FBoxO/IV1i6DejE3MMYxYFU1AS40VQkPfdn8R0QxePYEobiDEgl0uzh/B7UaOGN5PA1H2OyVLKyAoAAFzc22oz7mGEoNEgsRStS2ur+D7RkYHtcSl5lKC6EM4FaMSWOjhm1eGV9uhY4ElShUlLm+9I0lhmnpaK4sdxBYcLs9z1u0VkgGpJNatehPKMjEYicWHdLDmgUCLB6Zm2N4qn/JDqdKBq5FPqB1gWJpdoXE2lLYO5oKkvTrtCH+WFG1P3e/pGXL76YogrJQDUhwH/MNpwCRkJK6qZ3GjE6c4pYYx7ZVIemdoISWlOoitEHzLexFMTiJi0kB2BDsGzEU1IJO1ovNx3+OOGyqAANmtf0vvCuHwylq7xZAURwj9mlP+XPTnDikt1/kNHZGBmTAVEsAw4lV0FEp0FmJ0gqcOUMBMUCT8gCdbhg8OrUlAZJJDDkKXapcW2gMmZ0rZmt5xLyyv8CcmVkYBJJUpSyNiXc7t9oLMQkcKfhJZTBiwqbeEXlLY1imGlGfMUlJAljhKiWzMHLbPvtaJTlJ2+g2x0FeIUKlMtJ4coIKieFxcAf2NI2ldnYcDIJZXluJ5UvKdWzEgAnaB9mp7o5RQNlDHmwalj9ot2gkpZjVQqSTQXAJb34NEOTel0FjsuTKSDKVKlrAYJZKSBfTUF/SM6d2MmUtJkKCDnrLWVKll3tVxUXTatIkqYpwScpFmPXW/rRzDqpqCgzBMLoUksQ75SC5fapry3eCCbemKzA7VUpKiZg7pZZLEPKmNRgo/Mxo7FqENBcOAEPKUvh0IcPrW6FAmxodGtG92jNDFMwDMkNlKS9asXHpytGJK7I48+GV3aiGKBVBewYF0/QU6RpSl6aHYvNnDOipBsym4QSBTcev0gqZH7aDMa5msX1v/MJzsUUuiZLHGCyhlUCXoUq05Oxo8NSVcB7uYpYToUJV63HnqYU4cVsTGpSyCaE1oXLaOH5UgwVmZQTZ3sfFtBaMwTlUStAOrjxbSOf9TSkkklItVFHfchr71jFwf/kQ9icYpXzOAz12s/8AUK4qS4Y0OhZ+flFf8gHiDF9dDAQoVGh3sIEvIygJyKSUgggpNHLcq0hPArIIcGnC2Qh/EVA6mtYF/kmwdw1Nw7a6QZOIUzFnZ/Dy9I6eLSodB5ylqKGcDO5dmaof+oY7wCakKIKBUkAAnU08h4QrKxCSxulPESPdotKmJUonT1OgHXrE9LoVBlkZiQOFyA4NenNoZx/bKlSO5BdCVBSR+29LORbkG8YSWt15UOX3NoIvDoykKXUWSxavW3OHGThtOhGT3j6q/wDiTEi7n9pMSHzl7hRiYntQjS+pv4xbBpXiFhCBVVzoB8yjskRt/qf/AEgJEoMVFypKSguxNi+Z2NxqKs8Jfo6cUrWAHUtIAo9jYekb/cvFzSNfFnrezcImVKMoJDUVnZ8xb5iLFtNIEuYEuAoV+lr+dhDM+ee7CSGq17HWjs3t4SVKQlBmTFpYAkMXL2qm5qbc48q3J2/P8mVif6gny0lBCgQAcurPlFqbn8R5+UDOOVBZOZ3IYq0DmxawFh9aYxapy6koS+ug6aP94LJxaEFJSoApcBtiSdaB/rHpQh9uCS7L6Rp4aSUIKRRrjd6C+t4TxPaCE0HEQbc+ccX3uIDgtL3+3M28xBR2YhAYKLuwJYEmgYHQPSIUUn6uw+TvZ8tYebOFWcZvlTyBtSDSpoKiDQiutNLG1IY7SmhEsA1dTOdkkuetG6tGV3hSoj5lJ5a3+recEfVboT2MZiSToCA2r+9IYUhnu+vlrCslCc6Qolgpy1KDQE++mjWOnkH9xIAo3FShJGrGKcdaFQDFLNUClHJ2SfubARq9lcEoJSQGBcswds2XmaM3IRkYWVmDHcFajcnQJfQB49XMSlCVJT8QSG0AGRJq2ruw3iJ+lJDYkpRDnNq1RbqQd4KmaQl1MeRsTekBmScwHIijhIqb7lhDWGR3ac9BxZUj5jrtWlf6iLQi6JvxXKq7AX2bUXrGhIWtKDlSSmYC5FyEuTW4DP4GMkTShwkCtDSlQCW2u9OUbHZeOMvLkU2YqSsLKSgMxSWqQySaEB2DaxtjUW1br40FB+yMDLnyeFS0zkuMpqlRG62GVyFDiN9rGnYmFGYlSc2QhKkKDpLkip0LhIG7naM//qakLUUOlKyQoAqZTlxnqXBBu5re8J4ieoKPGopKXO7h2cUdjrpWHKcIzUorr+RmhjMAQVpNjKExBUTVJUKoBuC9G2jLODCklSDkUKMzvW5Ba/I6edlYvLlObMDVwxoCpLbNYwr/AJD3IDnYamv38YyyTlJ+lUDYrOxmJSAnIhVqpfMbioOtecInHrALpSlz8JzBjajgc/WNlctKuDMX0Z76EHlZqRmYrEZllK+EkjMAzHQWYWr4xeNJraGqB/5yCxqgi7AMbNUFt4ZTOVSoOjihYctuYMVmdnJqoApFQFJDAtQsRRQcHxB2hKYtSFBiH5ChAoaaVr4xf20GmPAl2ZyRUeHrC6FkXIDgA201bnX1gHfhC60VUgu4150FdYHiMexB+Z21Lgux89oOL6SGrNDDhCXoOGrH0Pnpyi+FluMoNS7qb8xnIK1AgfEQALUuS5849DgpfdyXYsXrR8zMQFM/hytrDcfcl2isqSlAYGrAjLVJSLvYv128QEz8xf6a/wAdecO4yXL7lCzMzzSWMvKf9aWJH/k5N6M3OM7CIJNE8NydnYW2zWETlx+RGTi8OStRDAOfmV9hHYcxCAFGp8E0iQKbouxjtDtFKf8AWoKJI/2AhwVO5NDc+Wrxn9izkJmFctBBCSGLqFaal3iYhBxEx1ApUGGYCiru5f6faOYcFIJ+Em71bQGhrEKMVGvJLejZq7lIZI/c5VlDks9KF/Agax5HtLtAzCUiqQb6ltT9o2e0+1kBCQzqyATHLgkVLeLU03hbsmVLm8a5YTlFQhgCTah5/TnFYY8E5NBH3FcF2OpaSpRZLODcn15R1MhCSDoCQXrmpzoDzHOH8VjwHJ1cijU6WjCn4glbAukkt09/aNYOc7sq2z0yFjIGFhw60v8AX3tlCSDMzVJFWJqTfm9YYwudSSKhLUu1RSsZsiecyq6EN0GhiYRabolGniMVmL3FgTsLnxNH5QKQkuSSXUdfQNC0uapq6M5059IuFqJLG/ifB+sHHwFDBnlwwLjbT+IsolRSLrUWJ/amgp4QlInsvhUFGoANX9Yf7LE0KJUgEkEbM29yPB/rD40OjYky8qiGHCCnKb5ny3uG4iehh6Z/2QAXUosSdSTU+WmwhCRLXmGYIy1NFcqUKRuYMogsfLyb7COefYmdnTmKACpyUsxBpr7MMYXEqUSaEAmpDpSGy63US5bZra52IWcztQBk9S+9rjyh3BslIS+ZtS5LtpVgebQm+MQ8D4b4B4KYBR1YnStQWsAIEZRQoOCoEh8laMS/Uh7tF5ilTKIlAgXO+hzF66ekOyMCtaSc4ROlqCkuDUKcO6SCHGZL8qXrC92CMztHLkzoWCXYpUwVU/t6XrCywsJzZTl0oWNNKVsY1+08JnH+5KgS/wDtlf7BQmrBlb/Lp4x5s4godK2JzUUkXFdQfMNpGtWFB1y1EVUwu3Xk/ukCGHU1S+1/HWOCcwdNGqP4hdE53DvE1L3ENy0tmNOEAVNXNKUrvyhHtMAqB+c3IIYlwRTaDJmWKn9g/eAT5bl6Dn/esaw0xrsZlTSJHxHICXD3LqsP/lXR+cQoQpLroCBlASSObmjUbz85hVhKP3OCBaxu1daVi+HnJJSJisqbOkBRsahLh9PLpCbt6EZE1lKU6g6RRQaoOtdLesZysOsIBUgFFaivmNBzaGO0B3agpIooHMDWrmvKHRPLIDOLka6gtYavG6dVRoDwcmoCv3ppxcLgAE0G+m0bE1Ts3v3+IQw0tNTlKWJYEbna0acsFjlILpJ6AFzcDbT6OIiVyZnJlUJCSrMkPUEH4huQmjKF6t+TYwJSkZVukhik8JLuXYOCkEEVL1O0AJUSVKUcxdy5rTfXUeEXxckok5soyk5gqjlmcUO1fKzwR2mmhCqlk2+8ch7CyllAKQgA1YoQTWt1ViRKr+oXISxKxkfOmoe1aFnZ9WjDm4hDOVFB1pm5ityL66wmZJK7Bxz686ViilJVoRelKObWjSGJR8jCLQVNRJBu1HEMrmJSHbRvdbuIVwKuIJeuhbTpGhiJClhwKAb/AG3ipunTKutGcrE6ipO+ljpygalAnhUeh13rDs/sxSEqUr4gxADFPPR3A6eMZzg0CbfW3lGkafQWbfZeKCBUsAKgF9Xt10jNQQCSmgfhpVuu7QbByUku9jY2J1p/cd7YUSxBAYfCHYNTyZozVKVe44tC6lkm91MXb77UhlQ4XUcqXobH/wBYSVXLqS78yDU9IZUskhLauxFK+n9xbQ2tmsJSBLcCp4gWYnlT6RfBIWCVLLuHcGgJ+VtxSF5k8LLO6ElydCRUAeNzHZeOJUcrMWGjeJdjGFOtkmsjM6nNKvXpT6xRUwEbM7HYmOIUaVAs+x6c4QxhYFiC9AKu+1ozSbYltjcpJKgSRQueZYsPe0aEmcalnrlpe7MN4yJCFIQH+J6a1PvwaN6XKSgJdQS1ASzHetfHeJnGwZpdnzk/LcVqUkU12PlSNKUoqKSUJYggEZswevCU20o9HtHnRNQVUCgaudXs9aG8afZ8wuxWARQOkmjXoq/RowlCumCH8WJwAAImIBopXCoXJGYBlDwHWMDtSVLmf9yWQogVVRXLiSa+Zj0/agUEDiTyyoAJu78RKj5ekeZ7TxRV/wBwBq1YgetQxer6w49jZ53ESVoJyqdP7TceOvpCcmc6mN/21d+u0OYlWUlNLb306f1CEyWDQiu+r6esdketjsdQogtXfrVmeDYpJyP4cjy2jJlT1JoC73qmkanfOkAW/bz1/qFKLTEwGFxQUlqOS5d7aA6M8aeBWiUQpSApL1BVlzf+wqLvSlBcQjJRl2r5QRUpqjUWO8K0nYmzPxksLXsM1ATYaB7E1aG8KrJLNMzA2t0DxmYuZmNSaOS5GrksdBX0h/s1OZulH1FgQx8I0mtA3otKluA6rl7Jreh89Y3uxsCJjj4lCoQ7OBUsSkh2Bu2jPY4BSkEpAarvqHtWNuUAEfbU1uTEcqlsTYQykoUpK1nKWYn/AOqixaiSaA3aBYRaULqpWQ5gRlN60YkOD1Bv42xE56AV6cXUUofyYqmaopIALW02oSG2PhBGbXjySem7O/TSFSpaisozISrKJkugUAoXS7sXPMxIz8F+pJshCZSZbhOudWvFoLVpyiR3KeCtpGqeM+XoKg6gog3NL+cXmTtVBjoeT1984tKIKgaV0r+Yk6WHFLt0AHTb7xjasl9klCoDgkHcRvJcAMG2DVL1cxgyEJcCgc2pRnj0khJ4cxqw1voG/HWMMwjK7RxIUGLhZozBgGDMzXrWvrGWtdGLkPT2eUavbErKriDEW5v+frGWUimo3ufH6RpirigRo4CUMtU8VTUdfflC+MnC1PbfZ40ezJZEsFqF9b6fnyMZ+Kw6QXc9OtNYmMlzY/IrIHCKlwSPO8GRNOYJajDbfpHcFJ40pDHKvlammtIa7YSysyaBmPm1Y1bV0aXbO410hkggcmbrA8CHfMGLX8684exbFDgsD9xCWBQxI0apeM1+lkDxnkDg4nLubAb+sBl4R0qW7q9uPtFQFJDpPIuI5h5wIU/CPmDa2NomqWg6NTCoqCaMLH1IMa0plJcu3IxmYYtY0uLnzgysQwIAvW9Izq+yLGMPRZFAX1v6afmPQYLCJLF0gB34xmLC+XwtSM3sjs9SgFr+aj7WsNb3a8exwOH7jIJQClKLGgvbls+gpyjCco3SKRkYtWYHIghJNH5bv9G84ycYACRlAYO4Jp4v6Ru/qMoTNGQk0uT8RJLq5ivpHm8S6i3vy92jNq+gZ57taQA6kggitqEPXxHKM8jNlVmrX1ra8bPaJIISbEtpCknBhKjQbgufAvHXCVQ2UmCkygFJICfAb6gdYPNwzEGoe7efSA9mTSZixlsfLkPKPQYpCTJYHiSqgGrsGPg59NYcrTIbpmNgsKCXvo/TXbT0h7G4JQQWYhi1yUs3xWb4mrzh3sLBoyrVMClAEM16uH0sebfSK9ryJhl5lVS9KGtTR6+cDi7tibPEh1LKQKnXbm0ehwymKABUAO9dS76HSnWPPycQUzMuVJBLEKJA8TpbxaPQ4eVlykubNq72NdekazdaYTEZ07/aQKkLLM3EDpWx/iNkF01o6XHIfWMPtNQM8lKXfis3M61pXzjY7NnBSeJxluLEGnnQ77RnkitMJ9JhUoBLOQW3/vTWDrQwY8SmISoNT5gHBNaHTTnTbw/YCsQQuWgpKlFKQbZkioJPw0BUNy4gPa3ZK5SO8ZHdDISXVUkqDaVGVTirVhVolJswcQpKVEFcwENa1hzH0iRQqlfMlT8sjeZMSJSGeTmSshIA+G4O9YtKtUGtau3MeW0GxqytTsXJd9R/EAlGwYtY1v1fxjpTtbKk7LYfDZ1IIoOZaj38o3kMCgO5KykNsAPJyfBow5ZqEnen2jX7MGaYgKoAfie2hiMm2FqzV7Vwae6UFLJIADcJcu7ZnqKv4R4jMr5TQHXk/Xyj6R23gUpwwUqYCruwlq3DVSRcECxAvHgf8RRNElwb1qzn30icLSTQ9I3+yVAoG40pav0+8Y+MTlKuo+hr/RjQwmBWmoLHStusVxuAmqLpr5HT1iVJcuxWI9lSR3iCq1a+FCWh7tdDEMx1HPkD62gUvsyYAH+IbW8TrDc7C5suZ6czFSmuSdhYlnBkuWA9Bs3pSF8GSxNKPazfwI2pGCAQUFVDvpFJXZCU5hmoQ1NNffWBZI7CxLB0SxH4rtFJOHZSgLHY+DeEbH/TRw8T5a9YCjsohR4gUqd96u3lp0gUlsTYTDulgd9gxcOHgawpa0liw2NC1RGhh5eVLKyqIauvKn3hiTN5U2/qIc6FaHpSFzEI7opORIzAFWdyRYMxAO0e57MwClyh3nfInBLBpalBn1YWajPaPnssy03zPyhmTjpaSBmmAf8AkrW8X9Pi5rfRpFJ7Hv1SSlfGnKQACDe129W5x5xXeL/7bEOxtr1jRnTpKnfOSDQly3nGdi54SOHwNurc4w48G41sHEFjsKyUChXnoElyDerVaGF4BRFZZd7EX2I56xkf5KhrarCBKxS6uqLongx9GFWJpUUMnUrN7gNrajiNyUZIkTRm/wBpDS01ALkO6tAL70jxsyeom56kxdIUsgl2HO/4ivkXB2ev7OxCZSCFzRmKnIAcMXccxU+m0aE/9U4MyO7EgJmMoZgHTWllLeu+mkeIJGg8vvCyiHenhpD5SZSjRztTBmfOXMSlEsKL5UfCKAUDUgsrBFgnMwDPXly91isrFNavjBjifxA5SYNNscwfZUsVUsFrA6beUaXZ4lpIBmhTBhQ8OgbmGHlGDipigH/H2McTivMh6+/SDbE8dn07sD9VScM/eLzCnWlrO5vWK9t/r2TNZMoCWAlRJ7sEheVSE5dwyiXalI+YTMQwch7xSXinsGb34w7klRUU0qNaf3YUQFImAUC/9icwFqZg1OUSM1c2txEiebHT9g6ewlqLlX92fbSDn9OJ1N+kNf57RxeO6feM7ye5J2V2YlDkBxTQH+Y4tKEh2Ye6QijEl+JT3blAF9ok0/mDhJsdI0F4pLMHbQG3lCi5xNrQn3pUX3NesVC60NSIv7YqQ2pTamCS8Ud4z+9rers0WW7UZ4f2go0zjyBWtIGrGAio8usLS1PeCykB6j6e3gWJIpQOrURavnHJUxQ/uHZWXUAwxLmIHyiIlJLwJwQpKKjoYMJe5g6p42gSsQBf0iFKcnUUTw9iyQnU+cW78aN5wkue+gjgmDYR2Y/pl3PZaxpDhWNxFXD3EKFcTMHjrWtIscWjUKDwIoBuYoFCKLIjHLiU/kKJOwj2VCc3DHkffOHZc5usXJB0EcT5QdMVGaZQBta7+sXlLcsCTTfyq0NFLe2hSdhyXyln/wCP3hppu2FAVIUpQGQAO/EX9D+I6g5aGr+Aik+aU1YlR/jnEXOLUFWs9vsY2exAVkF2IpVVqPBsJKGULNAPhcH2esCRlOr1YhywP2p5Q0uYFfExCbB702rT8QwDfESo5jbZmpvAMTNSLJehrclvGlYOJvCcstnoCUuKU0FS/wBNITl4goSS7qN7MltAHv8AxFJD7AoSHOYNuDVru0G/yAzg0jNRiSouRR7hjvcDxg2OWSwr51P466QOFvYJUNpnIIdz5RIFKLABk+Dn1CKxIniRyY9PnOQd3fTzjmZ/fOBA09DHSulPGm0CiCTIVtZjRy+1Ii5QJB2YwZEhxbkOQNnMF7gtw7/XaArixGXKZ3NHhlMslizH378YYRhV1sDsLDzh2T2dTi9KCJlJLsfFGUZIF99yx/mDS8O7MPP+o2E4NApRxFygaxlLOktD5JdGWjCgbm0GTJ5CHsoBFPfQxzLuw99Yyc5SJtsUCI4Uc4ZUoaV+kAUdWD8rRpDBKYcQMzZ291gGSGCImWO+GNRVIroAJcdyQaORoALu4glQURYQAD7mOdzB4hMIYoqTFkUpBzAjETxqSpjCZIFNkG8XRMIpRn91gxJ19+MefKEsbFVGaqWSKsffKAz8GSCQ7GhAZ+oO/WNUy2q9NmhebW4B6Rak7BqzKwSglRQE1rcAsPZ+saUgpIOUZlD4iRYnoG0+lY4ZQJ4ho2r+cBxGHIDJsCCwP1rf8CNHNXsllZmIluxCAu1WZPW9eUITpYmJ4SQeIkaCreo+kWXhA5CT+Cp3LbDnDOHwg89fd9TGnJIaYDCYRKQ5Trq+XrBMQkJLgV5h/Ig3gyjkSS5pQA+6wjiMQouSGSz1N+grE22S7YZMpfXm6h6UiQontAkPQcmV9jEh1MVM2JWFX8LBnpB5eBO970/NIKCYuJn83eMnkk+iuT8FxIS/OjwxKlps0LpXvT3rHc+x5D2Ihxmw2NiYBVonfPz0gHeMCHcPYKf3t4RBXqLVp0Zr+UCwSkHFsOJ7HbdoHOmf17AgRJ1P5iwNteRPv6RvH6ZLstRSO5yTU61r0jpRXUtdq9aRSZUk1r5xRQ5xusaXgLLEvr50gZMdyx3LGlCKiIYtliAQxFGiNBQk7xCnWAAYi4A3iwRFskIYIjnEywQIiFMAASmBqRDJTFSmABbLFkqOvuvODFEDKSLe/OM8kOSoaosk+USZKzCgLi/toqlZ+ZzBRvHA4uD2RuLM9KVPw32goNz7MMzZWatPxCpkkaiNdSL0yndpNaP4fTeKZSLfQ/eDd2SLANf3+IpKFXtq3WB41V2S4Iz5xJPpCPcBVatHoMRhwvcfSE5knKwdx7+8CnRN0ZgwI/5eBEdi61F7DzMSLuQzZE57Oetb/SComAhmD7ufy3pAEJG7erdd4MjhcCpJvSw2bWN1CKLoLk29Y4k8Wh6+6xUKJ5BoslFooZfIb6RZCff8fiLAdfH7bxcG8OhWcyx0U6xWJDoVnSY5HcsdywxHBEaOtEgAjRI6BHQIAOARcCOiLNABwCLNEAiwgGVCYikRciJAAEpiuWGCIqRAAEpihTDEcKYAEpqI4kn3XpDa5YhZKa19jwjOUU+y1stkJt18OYGtI6htTT7dIsyDu/u9Ytwlz6W29tHHPTIYGagKFTTpbaATQLWejDU6XqesPKAFPTWBz0JUwJpRyRbygjIExQAgVc+nqfxAVYizgt4H6RaasJoRTf8As6xVSklmJpv5RpxT8DoUm4WWokveORoZ0ijp/wDrEiaf5I4iyb+Bh2UkOig0iRI6pFliWDi+8WFokSLBHRFgYkSAQQKJqSSdzeJvHYkNCOCOaxIkAFo5EiQAdMWEciQAWiw0iRIBnRBIkSADg9+kdEciQAWMDMdiQAQWMcH2iRIAIqwhdd47EgKQKUeJtGt4GHuzA5D1/qJEjgzdk5QEz4z/AOUCmCp97RIkQifABVoX7RDKpSgtEiR0x7LXZySOERIkSJfYj//Z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hUUExQWFhUXGBoYFxgYGBgdGhgdGhsYFxgcGhoaHSgiHBomHB0cITEhJSkrLi4uGB8zODMtNygtLisBCgoKDg0OGxAQGywkICQsLCwsLCwvLCwsLCwsLCwsLCwsLCwsLCwsLCwsLDQsLCwsLCwsLCwsLCwsLCwsLCwsLP/AABEIAMIBAwMBIgACEQEDEQH/xAAbAAACAwEBAQAAAAAAAAAAAAADBAACBQEGB//EADoQAAECBAQDBgUEAgEEAwAAAAECEQADITEEEkFRImFxBROBkaHwMkKxwdEGUuHxFCNiFTNygpKi0v/EABkBAAMBAQEAAAAAAAAAAAAAAAABAgMEBf/EACoRAAICAgIBAwMEAwEAAAAAAAABAhEDIRIxQSJRcQQTYTKRofCBscFC/9oADAMBAAIRAxEAPwDy86ce+lTgClviYs4epT4U8BBP09hDMmKWEHO5c1rmNqHfpFv1dkzJTLypIfMlJ6eAtbmYyZkzEKOSUlY0LOByzE/ePGS547Wr/wBGSTPcTZSlJAC8pSQC2gdnYM/rr4+ZGLQufnm8YSTkapLA5aFgKs/iYWmYCYHM1TswLn4TtRV6QfB9lSkyjOXnVMKuFBHBl33U3JxZxWF9PhjFNp2ToWmSitVAyHJBCiSHqw3Ie5g+AlSxXKVO/XzPNoYxakjL8NUvwlsrlmL6/mO4Wagl0sdwLxUm3HRNvyF8fr0EUDPyu/4cWeA9ozSDwp4T59GpTnBZcgoWoKBehJLXZyG1A+0Y1JRtj/J1OGQ1KBReoc8zmub3hfEcPEpYCBQC+bmQGfoIr2n2wiW6UgFQoVA0NaXt6UeMmbg50xQMwlJLMPmynVvlHIsTGuPDKXql0Wo+5ZePmTXCAEgUJ5E0KlG3hXSC4PsMfFMIDKZioJHle/TmIdwWGVldAyJKiE6lwACcyqAgM5O7CNHuEpWlOV1tV1A21OY+FBcxrKfH0x0N60gcghICUkFqBvhr0ASPCFAs94ohmATm2upq703jWKit2QkJdiSQ5DsCAHo+v1heWgd4tXwjKgBhqAonX9qvWscidNtkFZc5xdqOOe/vmIsC4Benh6tGficWkkBPEvQDStH0A18YOZKgkKWUhyXTV6NWu77xp9pvYuNBZk0qo4IDUZns9vrF0YtSlCY6g6AhJLDhFKgWJPo0JTU/tLA9PC/u0OyxLyMxSwrUltHFC5atSIlr+Rj/APlqDJUqjOHqAPB+cNBiNQEv0poKEiu+4jMTNdKWJLp2AFb38POGsHNUA6FFJ1uAXDm1NqHlGcY0BryioFLrzo/alyp7kZHB1NRuY3uz8TLQlOcGVMZhMVLUnMkVr8pcNQ05xl9n9vFKgos4SQk5RQHUhqbEQRfb6eNCyARm+FJZ6UcB3d2JZn5CIaLVDnaRKOPOVXGYgaAAAcy7i4tvXyKpJmlRUy5dAWokE3INQ9A6v+QfVtDFolLl8EspSSQpXePMUSArMqrAFrq6ABoTxE1TMTmFgygNGqhI22oaxcIcPIWKDBzpIM5Cu8SMveS1HjAbNxN8SG1uGo4jGnpyTUmW2VioAM5BDqQ41DMPCNkqy5WzEB2JKgwNDlCvlq1PpA5oAokBKakpBsXBo7hqaNGsctPasORXEdoGbgl8QOUlLBRqlRSoKZ6HhF9jyjaweKMwSkkmYcoOWvxZqg3Kklga2ctUx4vs2UpcxckUz5kgaUfKTuMqvWPQyp6kS5S3bPLAod+EZgLEK0O2rxt+j0rp/wDRM9fhcYrKfhKZqUyjx/CQSpAIAcVzJBJ1djY5XYkybMxCMPJnFBUDnKc3DLSCVkBhxKfKCbOeUXxeKwqJAUtKlEWSFA6LyNYpVnY5a0IPKFMDKOF7uctaVzJrTJpSDwuUkJDgZSkOKO2jad+lGM76F+TI/UWGMjEICQXl/CTTMHrY/uexjO7TU6s4dLgZgFBiTUltASTw6Cka/bGIVippXMZ9HI4A5UEuNdeqmrcqT8epclEnKCmWo5XYEP8AFpVzu9ozck/gSezzgnkUcnoqn0iQ4vCOeEEDZh+YkPRdIHikpWm3FQ7EgHTejx6CRMRLlJyKAGWwJF9CRXzpzjBmdm5aImKLMxcKy+g6EQDD/pabMVSZLAJrdxrYsG/9o4skYTS5SpEKurNLEq7wBL8VypKqnSpqI0sBjspdagQxFAM3o1efKPLTOwpqJ5lCYGDcYBCS6Qqja1Zn0hqd2ZOS3+5J+X4Fu96053hSjBxUVLQ+NdMeOZWdaz8RTlSHcpBqSTy+kd7PxCZKlLDuxoHd7i1mLF2s/KM/EdnzhXvUUIHAk/MQNesGl4N1DMuYoAF2zJJOjswpW16Q6jXf7A7Gk4lSikoopJKi9AS6SlIGgDeL1tRPGz8bi8QsqQcy1cVwmguOQAej21huZh0ukhCQbZsoe71Nz49IujEZGctXXnasVHLH5EpexMH2IJCVTVpz5TkJUGSlTPb5fEvezx3AYfvpq5q1FAtlDB7sEpCWFadaCL92Z8xyoqzKzqcm735nrzhhcwolzwcoLJGla5QBvd4X3adLd+5V2UwxzIowlpKmUQquZSTRyNANhUvVmEsqJcEBDUDDidgahSWGt3Yc2IcfigiUhCQFAugJN1qchTByyBfMwzEnrCSMOhTqxEwlbt3UtRAbqHJ93gpuXJjobxvbKEsCtIUKBEsEi5ZibdIUl95MOY8EslyzOuwDuLMI7MWkDLJlFI3YprUOSb03eKTcQQGKkJ5AqJ5W8IShX6V+4fA7LwiVfAyRrQl7WAurawtUQPFqQEgZiFJd8xbwCXd9S4G0KqQpT5RNWNy0sF6ClHc0Z6xoI/T80IK8qEJSDXjq10lgz9SBatotRXkEi+GwgKDmXlUkOA4LilEhqkdW+sCw2KSoKAOYA1Ojedj1hbs1ATMEyqkhSQTL4Ub8S8wApQhVK1MaK+xUD/Z3RSSQQtSgUkaZWJpQkKppYXUoxS2DSKpmgVQkkKonI5DnVwWZ6sdoeGKUgpGSYggkkkAgCuxFd6a8or2XiUJP+xXCXAKQ2VT2LC4to7hm0dm4krABZnOVQAzc3YZiORjGUUuyS0ornKS6kIufgAc6mrV8SHFofV2EhM0d3Ncg1zJCgWGyCK/SkYxQsMlRPCOEbBRcBme9PKHsLiwkBzo1Q73cPpTbeMZudaDkaWJw4DBaSdAuUVL5hWRTFuj6U3QlIeyVFjlJIIdVXbYsDQhwxjYwmPBAYKzaAB6BuJzRLan+IRU5nKWpSHKUijtc1JLOq40sIyg3K9D8GXiSpyguz8zlLPQu1tYz+1lpShiWUDRmqCOlo0cbh1CjAEXZ1MbOW4W8TrGVjlkBq0LCiXpZwT7pG2NepWJGPh80vEICvhI4bgEEEJ5gXh6TNKgRZBWS2jd5NWPv4RbGSQuWlSuIpFwSADrQdB5QTsiVVIUlwVqUoXHwqYdHNOvSOpyUly/uhtpm1iUylT8GkEiWZqSzgZmBLpSosE0Z1EPSjVLHa/aP+RNmTSpIQkqUkFi9yC4FWOYVpzs2X20nvAglgQoFxw0Lv8Nc0LY2a4ZIagHIN7PnBHLeNQS+RX4Nr9H4dMyevgMzOHtxCoGYBq7Oac4Q/VmHKMXNJSlCVqJCUnMAzJUxyigPJoJ2QgqmoTKSAWT8fwllByTTX6tD36qExcsryyjLQpOeagfMpwoZj8RJIJajkR3YEpYWhHl3QdR6/wD6iQDKn/j4n8CJGHJCsZq1izO4FBoxO/IV1i6DejE3MMYxYFU1AS40VQkPfdn8R0QxePYEobiDEgl0uzh/B7UaOGN5PA1H2OyVLKyAoAAFzc22oz7mGEoNEgsRStS2ur+D7RkYHtcSl5lKC6EM4FaMSWOjhm1eGV9uhY4ElShUlLm+9I0lhmnpaK4sdxBYcLs9z1u0VkgGpJNatehPKMjEYicWHdLDmgUCLB6Zm2N4qn/JDqdKBq5FPqB1gWJpdoXE2lLYO5oKkvTrtCH+WFG1P3e/pGXL76YogrJQDUhwH/MNpwCRkJK6qZ3GjE6c4pYYx7ZVIemdoISWlOoitEHzLexFMTiJi0kB2BDsGzEU1IJO1ovNx3+OOGyqAANmtf0vvCuHwylq7xZAURwj9mlP+XPTnDikt1/kNHZGBmTAVEsAw4lV0FEp0FmJ0gqcOUMBMUCT8gCdbhg8OrUlAZJJDDkKXapcW2gMmZ0rZmt5xLyyv8CcmVkYBJJUpSyNiXc7t9oLMQkcKfhJZTBiwqbeEXlLY1imGlGfMUlJAljhKiWzMHLbPvtaJTlJ2+g2x0FeIUKlMtJ4coIKieFxcAf2NI2ldnYcDIJZXluJ5UvKdWzEgAnaB9mp7o5RQNlDHmwalj9ot2gkpZjVQqSTQXAJb34NEOTel0FjsuTKSDKVKlrAYJZKSBfTUF/SM6d2MmUtJkKCDnrLWVKll3tVxUXTatIkqYpwScpFmPXW/rRzDqpqCgzBMLoUksQ75SC5fapry3eCCbemKzA7VUpKiZg7pZZLEPKmNRgo/Mxo7FqENBcOAEPKUvh0IcPrW6FAmxodGtG92jNDFMwDMkNlKS9asXHpytGJK7I48+GV3aiGKBVBewYF0/QU6RpSl6aHYvNnDOipBsym4QSBTcev0gqZH7aDMa5msX1v/MJzsUUuiZLHGCyhlUCXoUq05Oxo8NSVcB7uYpYToUJV63HnqYU4cVsTGpSyCaE1oXLaOH5UgwVmZQTZ3sfFtBaMwTlUStAOrjxbSOf9TSkkklItVFHfchr71jFwf/kQ9icYpXzOAz12s/8AUK4qS4Y0OhZ+flFf8gHiDF9dDAQoVGh3sIEvIygJyKSUgggpNHLcq0hPArIIcGnC2Qh/EVA6mtYF/kmwdw1Nw7a6QZOIUzFnZ/Dy9I6eLSodB5ylqKGcDO5dmaof+oY7wCakKIKBUkAAnU08h4QrKxCSxulPESPdotKmJUonT1OgHXrE9LoVBlkZiQOFyA4NenNoZx/bKlSO5BdCVBSR+29LORbkG8YSWt15UOX3NoIvDoykKXUWSxavW3OHGThtOhGT3j6q/wDiTEi7n9pMSHzl7hRiYntQjS+pv4xbBpXiFhCBVVzoB8yjskRt/qf/AEgJEoMVFypKSguxNi+Z2NxqKs8Jfo6cUrWAHUtIAo9jYekb/cvFzSNfFnrezcImVKMoJDUVnZ8xb5iLFtNIEuYEuAoV+lr+dhDM+ee7CSGq17HWjs3t4SVKQlBmTFpYAkMXL2qm5qbc48q3J2/P8mVif6gny0lBCgQAcurPlFqbn8R5+UDOOVBZOZ3IYq0DmxawFh9aYxapy6koS+ug6aP94LJxaEFJSoApcBtiSdaB/rHpQh9uCS7L6Rp4aSUIKRRrjd6C+t4TxPaCE0HEQbc+ccX3uIDgtL3+3M28xBR2YhAYKLuwJYEmgYHQPSIUUn6uw+TvZ8tYebOFWcZvlTyBtSDSpoKiDQiutNLG1IY7SmhEsA1dTOdkkuetG6tGV3hSoj5lJ5a3+recEfVboT2MZiSToCA2r+9IYUhnu+vlrCslCc6Qolgpy1KDQE++mjWOnkH9xIAo3FShJGrGKcdaFQDFLNUClHJ2SfubARq9lcEoJSQGBcswds2XmaM3IRkYWVmDHcFajcnQJfQB49XMSlCVJT8QSG0AGRJq2ruw3iJ+lJDYkpRDnNq1RbqQd4KmaQl1MeRsTekBmScwHIijhIqb7lhDWGR3ac9BxZUj5jrtWlf6iLQi6JvxXKq7AX2bUXrGhIWtKDlSSmYC5FyEuTW4DP4GMkTShwkCtDSlQCW2u9OUbHZeOMvLkU2YqSsLKSgMxSWqQySaEB2DaxtjUW1br40FB+yMDLnyeFS0zkuMpqlRG62GVyFDiN9rGnYmFGYlSc2QhKkKDpLkip0LhIG7naM//qakLUUOlKyQoAqZTlxnqXBBu5re8J4ieoKPGopKXO7h2cUdjrpWHKcIzUorr+RmhjMAQVpNjKExBUTVJUKoBuC9G2jLODCklSDkUKMzvW5Ba/I6edlYvLlObMDVwxoCpLbNYwr/AJD3IDnYamv38YyyTlJ+lUDYrOxmJSAnIhVqpfMbioOtecInHrALpSlz8JzBjajgc/WNlctKuDMX0Z76EHlZqRmYrEZllK+EkjMAzHQWYWr4xeNJraGqB/5yCxqgi7AMbNUFt4ZTOVSoOjihYctuYMVmdnJqoApFQFJDAtQsRRQcHxB2hKYtSFBiH5ChAoaaVr4xf20GmPAl2ZyRUeHrC6FkXIDgA201bnX1gHfhC60VUgu4150FdYHiMexB+Z21Lgux89oOL6SGrNDDhCXoOGrH0Pnpyi+FluMoNS7qb8xnIK1AgfEQALUuS5849DgpfdyXYsXrR8zMQFM/hytrDcfcl2isqSlAYGrAjLVJSLvYv128QEz8xf6a/wAdecO4yXL7lCzMzzSWMvKf9aWJH/k5N6M3OM7CIJNE8NydnYW2zWETlx+RGTi8OStRDAOfmV9hHYcxCAFGp8E0iQKbouxjtDtFKf8AWoKJI/2AhwVO5NDc+Wrxn9izkJmFctBBCSGLqFaal3iYhBxEx1ApUGGYCiru5f6faOYcFIJ+Em71bQGhrEKMVGvJLejZq7lIZI/c5VlDks9KF/Agax5HtLtAzCUiqQb6ltT9o2e0+1kBCQzqyATHLgkVLeLU03hbsmVLm8a5YTlFQhgCTah5/TnFYY8E5NBH3FcF2OpaSpRZLODcn15R1MhCSDoCQXrmpzoDzHOH8VjwHJ1cijU6WjCn4glbAukkt09/aNYOc7sq2z0yFjIGFhw60v8AX3tlCSDMzVJFWJqTfm9YYwudSSKhLUu1RSsZsiecyq6EN0GhiYRabolGniMVmL3FgTsLnxNH5QKQkuSSXUdfQNC0uapq6M5059IuFqJLG/ifB+sHHwFDBnlwwLjbT+IsolRSLrUWJ/amgp4QlInsvhUFGoANX9Yf7LE0KJUgEkEbM29yPB/rD40OjYky8qiGHCCnKb5ny3uG4iehh6Z/2QAXUosSdSTU+WmwhCRLXmGYIy1NFcqUKRuYMogsfLyb7COefYmdnTmKACpyUsxBpr7MMYXEqUSaEAmpDpSGy63US5bZra52IWcztQBk9S+9rjyh3BslIS+ZtS5LtpVgebQm+MQ8D4b4B4KYBR1YnStQWsAIEZRQoOCoEh8laMS/Uh7tF5ilTKIlAgXO+hzF66ekOyMCtaSc4ROlqCkuDUKcO6SCHGZL8qXrC92CMztHLkzoWCXYpUwVU/t6XrCywsJzZTl0oWNNKVsY1+08JnH+5KgS/wDtlf7BQmrBlb/Lp4x5s4godK2JzUUkXFdQfMNpGtWFB1y1EVUwu3Xk/ukCGHU1S+1/HWOCcwdNGqP4hdE53DvE1L3ENy0tmNOEAVNXNKUrvyhHtMAqB+c3IIYlwRTaDJmWKn9g/eAT5bl6Dn/esaw0xrsZlTSJHxHICXD3LqsP/lXR+cQoQpLroCBlASSObmjUbz85hVhKP3OCBaxu1daVi+HnJJSJisqbOkBRsahLh9PLpCbt6EZE1lKU6g6RRQaoOtdLesZysOsIBUgFFaivmNBzaGO0B3agpIooHMDWrmvKHRPLIDOLka6gtYavG6dVRoDwcmoCv3ppxcLgAE0G+m0bE1Ts3v3+IQw0tNTlKWJYEbna0acsFjlILpJ6AFzcDbT6OIiVyZnJlUJCSrMkPUEH4huQmjKF6t+TYwJSkZVukhik8JLuXYOCkEEVL1O0AJUSVKUcxdy5rTfXUeEXxckok5soyk5gqjlmcUO1fKzwR2mmhCqlk2+8ch7CyllAKQgA1YoQTWt1ViRKr+oXISxKxkfOmoe1aFnZ9WjDm4hDOVFB1pm5ityL66wmZJK7Bxz686ViilJVoRelKObWjSGJR8jCLQVNRJBu1HEMrmJSHbRvdbuIVwKuIJeuhbTpGhiJClhwKAb/AG3ipunTKutGcrE6ipO+ljpygalAnhUeh13rDs/sxSEqUr4gxADFPPR3A6eMZzg0CbfW3lGkafQWbfZeKCBUsAKgF9Xt10jNQQCSmgfhpVuu7QbByUku9jY2J1p/cd7YUSxBAYfCHYNTyZozVKVe44tC6lkm91MXb77UhlQ4XUcqXobH/wBYSVXLqS78yDU9IZUskhLauxFK+n9xbQ2tmsJSBLcCp4gWYnlT6RfBIWCVLLuHcGgJ+VtxSF5k8LLO6ElydCRUAeNzHZeOJUcrMWGjeJdjGFOtkmsjM6nNKvXpT6xRUwEbM7HYmOIUaVAs+x6c4QxhYFiC9AKu+1ozSbYltjcpJKgSRQueZYsPe0aEmcalnrlpe7MN4yJCFIQH+J6a1PvwaN6XKSgJdQS1ASzHetfHeJnGwZpdnzk/LcVqUkU12PlSNKUoqKSUJYggEZswevCU20o9HtHnRNQVUCgaudXs9aG8afZ8wuxWARQOkmjXoq/RowlCumCH8WJwAAImIBopXCoXJGYBlDwHWMDtSVLmf9yWQogVVRXLiSa+Zj0/agUEDiTyyoAJu78RKj5ekeZ7TxRV/wBwBq1YgetQxer6w49jZ53ESVoJyqdP7TceOvpCcmc6mN/21d+u0OYlWUlNLb306f1CEyWDQiu+r6esdketjsdQogtXfrVmeDYpJyP4cjy2jJlT1JoC73qmkanfOkAW/bz1/qFKLTEwGFxQUlqOS5d7aA6M8aeBWiUQpSApL1BVlzf+wqLvSlBcQjJRl2r5QRUpqjUWO8K0nYmzPxksLXsM1ATYaB7E1aG8KrJLNMzA2t0DxmYuZmNSaOS5GrksdBX0h/s1OZulH1FgQx8I0mtA3otKluA6rl7Jreh89Y3uxsCJjj4lCoQ7OBUsSkh2Bu2jPY4BSkEpAarvqHtWNuUAEfbU1uTEcqlsTYQykoUpK1nKWYn/AOqixaiSaA3aBYRaULqpWQ5gRlN60YkOD1Bv42xE56AV6cXUUofyYqmaopIALW02oSG2PhBGbXjySem7O/TSFSpaisozISrKJkugUAoXS7sXPMxIz8F+pJshCZSZbhOudWvFoLVpyiR3KeCtpGqeM+XoKg6gog3NL+cXmTtVBjoeT1984tKIKgaV0r+Yk6WHFLt0AHTb7xjasl9klCoDgkHcRvJcAMG2DVL1cxgyEJcCgc2pRnj0khJ4cxqw1voG/HWMMwjK7RxIUGLhZozBgGDMzXrWvrGWtdGLkPT2eUavbErKriDEW5v+frGWUimo3ufH6RpirigRo4CUMtU8VTUdfflC+MnC1PbfZ40ezJZEsFqF9b6fnyMZ+Kw6QXc9OtNYmMlzY/IrIHCKlwSPO8GRNOYJajDbfpHcFJ40pDHKvlammtIa7YSysyaBmPm1Y1bV0aXbO410hkggcmbrA8CHfMGLX8684exbFDgsD9xCWBQxI0apeM1+lkDxnkDg4nLubAb+sBl4R0qW7q9uPtFQFJDpPIuI5h5wIU/CPmDa2NomqWg6NTCoqCaMLH1IMa0plJcu3IxmYYtY0uLnzgysQwIAvW9Izq+yLGMPRZFAX1v6afmPQYLCJLF0gB34xmLC+XwtSM3sjs9SgFr+aj7WsNb3a8exwOH7jIJQClKLGgvbls+gpyjCco3SKRkYtWYHIghJNH5bv9G84ycYACRlAYO4Jp4v6Ru/qMoTNGQk0uT8RJLq5ivpHm8S6i3vy92jNq+gZ57taQA6kggitqEPXxHKM8jNlVmrX1ra8bPaJIISbEtpCknBhKjQbgufAvHXCVQ2UmCkygFJICfAb6gdYPNwzEGoe7efSA9mTSZixlsfLkPKPQYpCTJYHiSqgGrsGPg59NYcrTIbpmNgsKCXvo/TXbT0h7G4JQQWYhi1yUs3xWb4mrzh3sLBoyrVMClAEM16uH0sebfSK9ryJhl5lVS9KGtTR6+cDi7tibPEh1LKQKnXbm0ehwymKABUAO9dS76HSnWPPycQUzMuVJBLEKJA8TpbxaPQ4eVlykubNq72NdekazdaYTEZ07/aQKkLLM3EDpWx/iNkF01o6XHIfWMPtNQM8lKXfis3M61pXzjY7NnBSeJxluLEGnnQ77RnkitMJ9JhUoBLOQW3/vTWDrQwY8SmISoNT5gHBNaHTTnTbw/YCsQQuWgpKlFKQbZkioJPw0BUNy4gPa3ZK5SO8ZHdDISXVUkqDaVGVTirVhVolJswcQpKVEFcwENa1hzH0iRQqlfMlT8sjeZMSJSGeTmSshIA+G4O9YtKtUGtau3MeW0GxqytTsXJd9R/EAlGwYtY1v1fxjpTtbKk7LYfDZ1IIoOZaj38o3kMCgO5KykNsAPJyfBow5ZqEnen2jX7MGaYgKoAfie2hiMm2FqzV7Vwae6UFLJIADcJcu7ZnqKv4R4jMr5TQHXk/Xyj6R23gUpwwUqYCruwlq3DVSRcECxAvHgf8RRNElwb1qzn30icLSTQ9I3+yVAoG40pav0+8Y+MTlKuo+hr/RjQwmBWmoLHStusVxuAmqLpr5HT1iVJcuxWI9lSR3iCq1a+FCWh7tdDEMx1HPkD62gUvsyYAH+IbW8TrDc7C5suZ6czFSmuSdhYlnBkuWA9Bs3pSF8GSxNKPazfwI2pGCAQUFVDvpFJXZCU5hmoQ1NNffWBZI7CxLB0SxH4rtFJOHZSgLHY+DeEbH/TRw8T5a9YCjsohR4gUqd96u3lp0gUlsTYTDulgd9gxcOHgawpa0liw2NC1RGhh5eVLKyqIauvKn3hiTN5U2/qIc6FaHpSFzEI7opORIzAFWdyRYMxAO0e57MwClyh3nfInBLBpalBn1YWajPaPnssy03zPyhmTjpaSBmmAf8AkrW8X9Pi5rfRpFJ7Hv1SSlfGnKQACDe129W5x5xXeL/7bEOxtr1jRnTpKnfOSDQly3nGdi54SOHwNurc4w48G41sHEFjsKyUChXnoElyDerVaGF4BRFZZd7EX2I56xkf5KhrarCBKxS6uqLongx9GFWJpUUMnUrN7gNrajiNyUZIkTRm/wBpDS01ALkO6tAL70jxsyeom56kxdIUsgl2HO/4ivkXB2ev7OxCZSCFzRmKnIAcMXccxU+m0aE/9U4MyO7EgJmMoZgHTWllLeu+mkeIJGg8vvCyiHenhpD5SZSjRztTBmfOXMSlEsKL5UfCKAUDUgsrBFgnMwDPXly91isrFNavjBjifxA5SYNNscwfZUsVUsFrA6beUaXZ4lpIBmhTBhQ8OgbmGHlGDipigH/H2McTivMh6+/SDbE8dn07sD9VScM/eLzCnWlrO5vWK9t/r2TNZMoCWAlRJ7sEheVSE5dwyiXalI+YTMQwch7xSXinsGb34w7klRUU0qNaf3YUQFImAUC/9icwFqZg1OUSM1c2txEiebHT9g6ewlqLlX92fbSDn9OJ1N+kNf57RxeO6feM7ye5J2V2YlDkBxTQH+Y4tKEh2Ye6QijEl+JT3blAF9ok0/mDhJsdI0F4pLMHbQG3lCi5xNrQn3pUX3NesVC60NSIv7YqQ2pTamCS8Ud4z+9rers0WW7UZ4f2go0zjyBWtIGrGAio8usLS1PeCykB6j6e3gWJIpQOrURavnHJUxQ/uHZWXUAwxLmIHyiIlJLwJwQpKKjoYMJe5g6p42gSsQBf0iFKcnUUTw9iyQnU+cW78aN5wkue+gjgmDYR2Y/pl3PZaxpDhWNxFXD3EKFcTMHjrWtIscWjUKDwIoBuYoFCKLIjHLiU/kKJOwj2VCc3DHkffOHZc5usXJB0EcT5QdMVGaZQBta7+sXlLcsCTTfyq0NFLe2hSdhyXyln/wCP3hppu2FAVIUpQGQAO/EX9D+I6g5aGr+Aik+aU1YlR/jnEXOLUFWs9vsY2exAVkF2IpVVqPBsJKGULNAPhcH2esCRlOr1YhywP2p5Q0uYFfExCbB702rT8QwDfESo5jbZmpvAMTNSLJehrclvGlYOJvCcstnoCUuKU0FS/wBNITl4goSS7qN7MltAHv8AxFJD7AoSHOYNuDVru0G/yAzg0jNRiSouRR7hjvcDxg2OWSwr51P466QOFvYJUNpnIIdz5RIFKLABk+Dn1CKxIniRyY9PnOQd3fTzjmZ/fOBA09DHSulPGm0CiCTIVtZjRy+1Ii5QJB2YwZEhxbkOQNnMF7gtw7/XaArixGXKZ3NHhlMslizH378YYRhV1sDsLDzh2T2dTi9KCJlJLsfFGUZIF99yx/mDS8O7MPP+o2E4NApRxFygaxlLOktD5JdGWjCgbm0GTJ5CHsoBFPfQxzLuw99Yyc5SJtsUCI4Uc4ZUoaV+kAUdWD8rRpDBKYcQMzZ291gGSGCImWO+GNRVIroAJcdyQaORoALu4glQURYQAD7mOdzB4hMIYoqTFkUpBzAjETxqSpjCZIFNkG8XRMIpRn91gxJ19+MefKEsbFVGaqWSKsffKAz8GSCQ7GhAZ+oO/WNUy2q9NmhebW4B6Rak7BqzKwSglRQE1rcAsPZ+saUgpIOUZlD4iRYnoG0+lY4ZQJ4ho2r+cBxGHIDJsCCwP1rf8CNHNXsllZmIluxCAu1WZPW9eUITpYmJ4SQeIkaCreo+kWXhA5CT+Cp3LbDnDOHwg89fd9TGnJIaYDCYRKQ5Trq+XrBMQkJLgV5h/Ig3gyjkSS5pQA+6wjiMQouSGSz1N+grE22S7YZMpfXm6h6UiQontAkPQcmV9jEh1MVM2JWFX8LBnpB5eBO970/NIKCYuJn83eMnkk+iuT8FxIS/OjwxKlps0LpXvT3rHc+x5D2Ihxmw2NiYBVonfPz0gHeMCHcPYKf3t4RBXqLVp0Zr+UCwSkHFsOJ7HbdoHOmf17AgRJ1P5iwNteRPv6RvH6ZLstRSO5yTU61r0jpRXUtdq9aRSZUk1r5xRQ5xusaXgLLEvr50gZMdyx3LGlCKiIYtliAQxFGiNBQk7xCnWAAYi4A3iwRFskIYIjnEywQIiFMAASmBqRDJTFSmABbLFkqOvuvODFEDKSLe/OM8kOSoaosk+USZKzCgLi/toqlZ+ZzBRvHA4uD2RuLM9KVPw32goNz7MMzZWatPxCpkkaiNdSL0yndpNaP4fTeKZSLfQ/eDd2SLANf3+IpKFXtq3WB41V2S4Iz5xJPpCPcBVatHoMRhwvcfSE5knKwdx7+8CnRN0ZgwI/5eBEdi61F7DzMSLuQzZE57Oetb/SComAhmD7ufy3pAEJG7erdd4MjhcCpJvSw2bWN1CKLoLk29Y4k8Wh6+6xUKJ5BoslFooZfIb6RZCff8fiLAdfH7bxcG8OhWcyx0U6xWJDoVnSY5HcsdywxHBEaOtEgAjRI6BHQIAOARcCOiLNABwCLNEAiwgGVCYikRciJAAEpiuWGCIqRAAEpihTDEcKYAEpqI4kn3XpDa5YhZKa19jwjOUU+y1stkJt18OYGtI6htTT7dIsyDu/u9Ytwlz6W29tHHPTIYGagKFTTpbaATQLWejDU6XqesPKAFPTWBz0JUwJpRyRbygjIExQAgVc+nqfxAVYizgt4H6RaasJoRTf8As6xVSklmJpv5RpxT8DoUm4WWokveORoZ0ijp/wDrEiaf5I4iyb+Bh2UkOig0iRI6pFliWDi+8WFokSLBHRFgYkSAQQKJqSSdzeJvHYkNCOCOaxIkAFo5EiQAdMWEciQAWiw0iRIBnRBIkSADg9+kdEciQAWMDMdiQAQWMcH2iRIAIqwhdd47EgKQKUeJtGt4GHuzA5D1/qJEjgzdk5QEz4z/AOUCmCp97RIkQifABVoX7RDKpSgtEiR0x7LXZySOERIkSJfYj//Z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522</TotalTime>
  <Words>165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Slide 1</vt:lpstr>
      <vt:lpstr>The Aim</vt:lpstr>
      <vt:lpstr>Surveys/Re-admits</vt:lpstr>
      <vt:lpstr>Engagement/ Satisfaction/ Retention in Services, Comparing Years  (08/13 vs. 08/14)</vt:lpstr>
      <vt:lpstr> Results</vt:lpstr>
      <vt:lpstr>A Path to Continued Success</vt:lpstr>
    </vt:vector>
  </TitlesOfParts>
  <Company>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SHAWANO COUNTY DCP:  2014 NIATx CHANGE PROJECT</dc:title>
  <dc:creator>dcptracy</dc:creator>
  <cp:lastModifiedBy>dcpjennj</cp:lastModifiedBy>
  <cp:revision>55</cp:revision>
  <dcterms:created xsi:type="dcterms:W3CDTF">2014-10-07T19:18:55Z</dcterms:created>
  <dcterms:modified xsi:type="dcterms:W3CDTF">2014-10-21T17:19:25Z</dcterms:modified>
</cp:coreProperties>
</file>