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6" r:id="rId6"/>
    <p:sldId id="261" r:id="rId7"/>
    <p:sldId id="265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knox\hsdericd$\NIATx\Scheduling\Clinician%20Productivity%20Tren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knox\hsdericd$\NIATx\Scheduling\Clinician%20Productivity%20Tren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knox\hsdericd$\NIATx\Scheduling\Clinician%20Productivity%20Tren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knox\hsdericd$\NIATx\Scheduling\Clinician%20Productivity%20Tren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Sheet1!$D$29</c:f>
              <c:strCache>
                <c:ptCount val="1"/>
                <c:pt idx="0">
                  <c:v>No Show Rate (Percentage)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Sheet1!$E$28:$F$28</c:f>
              <c:strCache>
                <c:ptCount val="2"/>
                <c:pt idx="0">
                  <c:v>Jan-May 2014</c:v>
                </c:pt>
                <c:pt idx="1">
                  <c:v>July-September 2014</c:v>
                </c:pt>
              </c:strCache>
            </c:strRef>
          </c:cat>
          <c:val>
            <c:numRef>
              <c:f>Sheet1!$E$29:$F$29</c:f>
              <c:numCache>
                <c:formatCode>0%</c:formatCode>
                <c:ptCount val="2"/>
                <c:pt idx="0">
                  <c:v>0.33</c:v>
                </c:pt>
                <c:pt idx="1">
                  <c:v>0.22</c:v>
                </c:pt>
              </c:numCache>
            </c:numRef>
          </c:val>
        </c:ser>
        <c:axId val="91497600"/>
        <c:axId val="91499904"/>
      </c:barChart>
      <c:catAx>
        <c:axId val="91497600"/>
        <c:scaling>
          <c:orientation val="minMax"/>
        </c:scaling>
        <c:axPos val="b"/>
        <c:tickLblPos val="nextTo"/>
        <c:crossAx val="91499904"/>
        <c:crosses val="autoZero"/>
        <c:auto val="1"/>
        <c:lblAlgn val="ctr"/>
        <c:lblOffset val="100"/>
      </c:catAx>
      <c:valAx>
        <c:axId val="91499904"/>
        <c:scaling>
          <c:orientation val="minMax"/>
        </c:scaling>
        <c:axPos val="l"/>
        <c:majorGridlines/>
        <c:numFmt formatCode="0%" sourceLinked="1"/>
        <c:tickLblPos val="nextTo"/>
        <c:crossAx val="914976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Sheet1!$D$26</c:f>
              <c:strCache>
                <c:ptCount val="1"/>
                <c:pt idx="0">
                  <c:v>Clinical Contacts (Hrs)</c:v>
                </c:pt>
              </c:strCache>
            </c:strRef>
          </c:tx>
          <c:dLbls>
            <c:showVal val="1"/>
          </c:dLbls>
          <c:cat>
            <c:strRef>
              <c:f>Sheet1!$E$25:$F$25</c:f>
              <c:strCache>
                <c:ptCount val="2"/>
                <c:pt idx="0">
                  <c:v>April, May, June 2014</c:v>
                </c:pt>
                <c:pt idx="1">
                  <c:v>July, August, September 2014</c:v>
                </c:pt>
              </c:strCache>
            </c:strRef>
          </c:cat>
          <c:val>
            <c:numRef>
              <c:f>Sheet1!$E$26:$F$26</c:f>
              <c:numCache>
                <c:formatCode>General</c:formatCode>
                <c:ptCount val="2"/>
                <c:pt idx="0">
                  <c:v>71.3</c:v>
                </c:pt>
                <c:pt idx="1">
                  <c:v>88</c:v>
                </c:pt>
              </c:numCache>
            </c:numRef>
          </c:val>
        </c:ser>
        <c:axId val="77084928"/>
        <c:axId val="77090816"/>
      </c:barChart>
      <c:catAx>
        <c:axId val="77084928"/>
        <c:scaling>
          <c:orientation val="minMax"/>
        </c:scaling>
        <c:axPos val="b"/>
        <c:tickLblPos val="nextTo"/>
        <c:crossAx val="77090816"/>
        <c:crosses val="autoZero"/>
        <c:auto val="1"/>
        <c:lblAlgn val="ctr"/>
        <c:lblOffset val="100"/>
      </c:catAx>
      <c:valAx>
        <c:axId val="77090816"/>
        <c:scaling>
          <c:orientation val="minMax"/>
        </c:scaling>
        <c:axPos val="l"/>
        <c:majorGridlines/>
        <c:numFmt formatCode="General" sourceLinked="1"/>
        <c:tickLblPos val="nextTo"/>
        <c:crossAx val="770849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stacked"/>
        <c:ser>
          <c:idx val="0"/>
          <c:order val="0"/>
          <c:dLbls>
            <c:showVal val="1"/>
          </c:dLbls>
          <c:cat>
            <c:strRef>
              <c:f>Sheet1!$E$17:$E$18</c:f>
              <c:strCache>
                <c:ptCount val="2"/>
                <c:pt idx="0">
                  <c:v>March-May 2014</c:v>
                </c:pt>
                <c:pt idx="1">
                  <c:v>June-August 2014</c:v>
                </c:pt>
              </c:strCache>
            </c:strRef>
          </c:cat>
          <c:val>
            <c:numRef>
              <c:f>Sheet1!$F$17:$F$18</c:f>
              <c:numCache>
                <c:formatCode>_("$"* #,##0.00_);_("$"* \(#,##0.00\);_("$"* "-"??_);_(@_)</c:formatCode>
                <c:ptCount val="2"/>
                <c:pt idx="0">
                  <c:v>8223.5300000000007</c:v>
                </c:pt>
                <c:pt idx="1">
                  <c:v>14847.68</c:v>
                </c:pt>
              </c:numCache>
            </c:numRef>
          </c:val>
        </c:ser>
        <c:overlap val="100"/>
        <c:axId val="77107200"/>
        <c:axId val="77108736"/>
      </c:barChart>
      <c:catAx>
        <c:axId val="77107200"/>
        <c:scaling>
          <c:orientation val="minMax"/>
        </c:scaling>
        <c:axPos val="b"/>
        <c:tickLblPos val="nextTo"/>
        <c:crossAx val="77108736"/>
        <c:crosses val="autoZero"/>
        <c:auto val="1"/>
        <c:lblAlgn val="ctr"/>
        <c:lblOffset val="100"/>
      </c:catAx>
      <c:valAx>
        <c:axId val="77108736"/>
        <c:scaling>
          <c:orientation val="minMax"/>
        </c:scaling>
        <c:axPos val="l"/>
        <c:majorGridlines/>
        <c:numFmt formatCode="_(&quot;$&quot;* #,##0.00_);_(&quot;$&quot;* \(#,##0.00\);_(&quot;$&quot;* &quot;-&quot;??_);_(@_)" sourceLinked="1"/>
        <c:tickLblPos val="nextTo"/>
        <c:crossAx val="7710720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Sheet1!$K$16</c:f>
              <c:strCache>
                <c:ptCount val="1"/>
                <c:pt idx="0">
                  <c:v>Lifespan MH/AODA Admissions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Sheet1!$J$17:$J$20</c:f>
              <c:strCache>
                <c:ptCount val="4"/>
                <c:pt idx="0">
                  <c:v>June</c:v>
                </c:pt>
                <c:pt idx="1">
                  <c:v>July</c:v>
                </c:pt>
                <c:pt idx="2">
                  <c:v>Aug</c:v>
                </c:pt>
                <c:pt idx="3">
                  <c:v>Sept</c:v>
                </c:pt>
              </c:strCache>
            </c:strRef>
          </c:cat>
          <c:val>
            <c:numRef>
              <c:f>Sheet1!$K$17:$K$20</c:f>
              <c:numCache>
                <c:formatCode>General</c:formatCode>
                <c:ptCount val="4"/>
                <c:pt idx="0">
                  <c:v>8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marker val="1"/>
        <c:axId val="77132544"/>
        <c:axId val="77134080"/>
      </c:lineChart>
      <c:catAx>
        <c:axId val="77132544"/>
        <c:scaling>
          <c:orientation val="minMax"/>
        </c:scaling>
        <c:axPos val="b"/>
        <c:tickLblPos val="nextTo"/>
        <c:crossAx val="77134080"/>
        <c:crosses val="autoZero"/>
        <c:auto val="1"/>
        <c:lblAlgn val="ctr"/>
        <c:lblOffset val="100"/>
      </c:catAx>
      <c:valAx>
        <c:axId val="77134080"/>
        <c:scaling>
          <c:orientation val="minMax"/>
        </c:scaling>
        <c:axPos val="l"/>
        <c:majorGridlines/>
        <c:numFmt formatCode="General" sourceLinked="1"/>
        <c:tickLblPos val="nextTo"/>
        <c:crossAx val="771325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Centralized Scheduling</a:t>
            </a:r>
          </a:p>
          <a:p>
            <a:r>
              <a:rPr lang="en-US" sz="3200" dirty="0" smtClean="0"/>
              <a:t>Project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Washington County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Behavioral </a:t>
            </a:r>
            <a:r>
              <a:rPr lang="en-US" dirty="0" smtClean="0"/>
              <a:t>Health Division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  AIM (Plan)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Decrease Hospitalizations (Lifespan Clinic)</a:t>
            </a:r>
          </a:p>
          <a:p>
            <a:r>
              <a:rPr lang="en-US" sz="3200" dirty="0" smtClean="0"/>
              <a:t>Increase Clinician Productivity from 70 to 90 hours per month</a:t>
            </a:r>
          </a:p>
          <a:p>
            <a:r>
              <a:rPr lang="en-US" sz="3200" dirty="0" smtClean="0"/>
              <a:t>Decrease Client No Show Rate by </a:t>
            </a:r>
            <a:r>
              <a:rPr lang="en-US" sz="3200" dirty="0" smtClean="0"/>
              <a:t>10%  </a:t>
            </a:r>
            <a:r>
              <a:rPr lang="en-US" sz="3200" dirty="0" smtClean="0"/>
              <a:t>(from </a:t>
            </a:r>
            <a:r>
              <a:rPr lang="en-US" sz="3200" dirty="0" smtClean="0"/>
              <a:t>33% </a:t>
            </a:r>
            <a:r>
              <a:rPr lang="en-US" sz="3200" dirty="0" smtClean="0"/>
              <a:t>to </a:t>
            </a:r>
            <a:r>
              <a:rPr lang="en-US" sz="3200" dirty="0" smtClean="0"/>
              <a:t>23%)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2.  Change (Do)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Implemented a Centralized Scheduling System for Lifespan</a:t>
            </a:r>
          </a:p>
          <a:p>
            <a:pPr lvl="1"/>
            <a:r>
              <a:rPr lang="en-US" sz="2600" dirty="0" smtClean="0"/>
              <a:t>Tasked Reception staff with all psychotherapy scheduling</a:t>
            </a:r>
          </a:p>
          <a:p>
            <a:pPr lvl="1"/>
            <a:r>
              <a:rPr lang="en-US" sz="2600" dirty="0" smtClean="0"/>
              <a:t>Tasked Reception staff with intake paperwork processing</a:t>
            </a:r>
          </a:p>
          <a:p>
            <a:pPr lvl="1"/>
            <a:r>
              <a:rPr lang="en-US" sz="2600" dirty="0" smtClean="0"/>
              <a:t>Implemented Reminder Calls for psychotherapy appointments</a:t>
            </a:r>
          </a:p>
          <a:p>
            <a:pPr lvl="1"/>
            <a:endParaRPr lang="en-US" sz="2400" dirty="0" smtClean="0"/>
          </a:p>
          <a:p>
            <a:pPr lvl="1"/>
            <a:endParaRPr lang="en-US" sz="3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Results:11% No </a:t>
            </a:r>
            <a:r>
              <a:rPr lang="en-US" dirty="0" smtClean="0"/>
              <a:t>Show Rate Reduction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Results:23.4% Increase in  </a:t>
            </a:r>
            <a:r>
              <a:rPr lang="en-US" sz="2800" dirty="0" smtClean="0"/>
              <a:t>Clinician Productivity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Results-Improved Financial Outcomes (T19 only)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4000"/>
          <a:ext cx="8504238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Results-Decreased Hospitalizations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Increased Productivity</a:t>
            </a:r>
          </a:p>
          <a:p>
            <a:r>
              <a:rPr lang="en-US" dirty="0" smtClean="0"/>
              <a:t>Decreased No Show </a:t>
            </a:r>
            <a:r>
              <a:rPr lang="en-US" dirty="0" smtClean="0"/>
              <a:t>Rate </a:t>
            </a:r>
            <a:endParaRPr lang="en-US" dirty="0" smtClean="0"/>
          </a:p>
          <a:p>
            <a:r>
              <a:rPr lang="en-US" dirty="0" smtClean="0"/>
              <a:t>Increased Revenue</a:t>
            </a:r>
          </a:p>
          <a:p>
            <a:r>
              <a:rPr lang="en-US" dirty="0" smtClean="0"/>
              <a:t>Clinician phone calls have decreased dramatically-phone tag with clients for scheduling is no longer needed</a:t>
            </a:r>
          </a:p>
          <a:p>
            <a:r>
              <a:rPr lang="en-US" dirty="0" smtClean="0"/>
              <a:t>Clients have an easier time scheduling</a:t>
            </a:r>
          </a:p>
          <a:p>
            <a:r>
              <a:rPr lang="en-US" dirty="0" smtClean="0"/>
              <a:t>The process moves clients to care faster</a:t>
            </a:r>
          </a:p>
          <a:p>
            <a:r>
              <a:rPr lang="en-US" dirty="0" smtClean="0"/>
              <a:t>WA County staff from different disciplines worked together, learned the PDSA model and improved a key process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Continue to build an efficient and welcoming front door</a:t>
            </a:r>
          </a:p>
          <a:p>
            <a:pPr lvl="1"/>
            <a:r>
              <a:rPr lang="en-US" sz="2800" dirty="0" smtClean="0"/>
              <a:t>Further develop Reception skill, assure manageable workload and standard welcoming practices</a:t>
            </a:r>
          </a:p>
          <a:p>
            <a:pPr lvl="1"/>
            <a:r>
              <a:rPr lang="en-US" sz="2800" dirty="0" smtClean="0"/>
              <a:t>Scan new client packets immediately into the EMR (stop moving so much paper)</a:t>
            </a:r>
          </a:p>
          <a:p>
            <a:pPr lvl="1"/>
            <a:r>
              <a:rPr lang="en-US" sz="2800" dirty="0" smtClean="0"/>
              <a:t>Test Reminder Texts with sample of clients </a:t>
            </a:r>
          </a:p>
          <a:p>
            <a:pPr lvl="1"/>
            <a:r>
              <a:rPr lang="en-US" sz="2800" dirty="0" smtClean="0"/>
              <a:t>Monitor productivity and assure the standard is appropriate per community need and staff</a:t>
            </a:r>
          </a:p>
          <a:p>
            <a:pPr lvl="1"/>
            <a:r>
              <a:rPr lang="en-US" sz="2800" dirty="0" smtClean="0"/>
              <a:t>Design systematic and accurate data collection process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551</TotalTime>
  <Words>238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Washington County  Behavioral Health Division</vt:lpstr>
      <vt:lpstr>1.  AIM (Plan)</vt:lpstr>
      <vt:lpstr>2.  Change (Do)</vt:lpstr>
      <vt:lpstr>Results:11% No Show Rate Reduction</vt:lpstr>
      <vt:lpstr>Results:23.4% Increase in  Clinician Productivity</vt:lpstr>
      <vt:lpstr>Results-Improved Financial Outcomes (T19 only)</vt:lpstr>
      <vt:lpstr>Results-Decreased Hospitalizations</vt:lpstr>
      <vt:lpstr>5. Impact</vt:lpstr>
      <vt:lpstr>4. 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Washington County Behavioral Health Division</dc:title>
  <dc:creator>HSDERICD</dc:creator>
  <cp:lastModifiedBy>hsdericd</cp:lastModifiedBy>
  <cp:revision>58</cp:revision>
  <dcterms:created xsi:type="dcterms:W3CDTF">2006-08-16T00:00:00Z</dcterms:created>
  <dcterms:modified xsi:type="dcterms:W3CDTF">2014-10-22T17:35:31Z</dcterms:modified>
</cp:coreProperties>
</file>