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7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Question 1: The telephone service directed my call to the appropriate </a:t>
            </a:r>
            <a:r>
              <a:rPr lang="en-US" sz="1000" dirty="0" smtClean="0"/>
              <a:t>person</a:t>
            </a:r>
            <a:endParaRPr lang="en-US" sz="1000" dirty="0"/>
          </a:p>
        </c:rich>
      </c:tx>
      <c:layout>
        <c:manualLayout>
          <c:xMode val="edge"/>
          <c:yMode val="edge"/>
          <c:x val="0.1364003409617513"/>
          <c:y val="1.8567763773893217E-3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Question 1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Sheet1!$A$50:$A$55</c:f>
              <c:strCache>
                <c:ptCount val="6"/>
                <c:pt idx="0">
                  <c:v>0 - NA</c:v>
                </c:pt>
                <c:pt idx="1">
                  <c:v>1 - Strongly Disagree</c:v>
                </c:pt>
                <c:pt idx="2">
                  <c:v>2 - Disagree</c:v>
                </c:pt>
                <c:pt idx="3">
                  <c:v>3 - Neutral</c:v>
                </c:pt>
                <c:pt idx="4">
                  <c:v>4 - Agree</c:v>
                </c:pt>
                <c:pt idx="5">
                  <c:v>5 - Strongly Agree</c:v>
                </c:pt>
              </c:strCache>
            </c:strRef>
          </c:cat>
          <c:val>
            <c:numRef>
              <c:f>Sheet1!$B$50:$B$55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18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12448"/>
        <c:axId val="44323200"/>
      </c:barChart>
      <c:catAx>
        <c:axId val="44312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4323200"/>
        <c:crosses val="autoZero"/>
        <c:auto val="1"/>
        <c:lblAlgn val="ctr"/>
        <c:lblOffset val="100"/>
        <c:noMultiLvlLbl val="0"/>
      </c:catAx>
      <c:valAx>
        <c:axId val="44323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431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Question 2: How satisfied are you with the length of time from your first contact with the agency to the point where you received</a:t>
            </a:r>
            <a:r>
              <a:rPr lang="en-US" sz="1000" baseline="0" dirty="0"/>
              <a:t> services</a:t>
            </a:r>
            <a:r>
              <a:rPr lang="en-US" sz="1000" baseline="0" dirty="0" smtClean="0"/>
              <a:t>?</a:t>
            </a:r>
            <a:endParaRPr lang="en-US" sz="1000" dirty="0"/>
          </a:p>
        </c:rich>
      </c:tx>
      <c:layout>
        <c:manualLayout>
          <c:xMode val="edge"/>
          <c:yMode val="edge"/>
          <c:x val="0.13960415932982184"/>
          <c:y val="1.7969451931716084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Sheet1!$A$58:$A$63</c:f>
              <c:strCache>
                <c:ptCount val="6"/>
                <c:pt idx="0">
                  <c:v>0 - NA</c:v>
                </c:pt>
                <c:pt idx="1">
                  <c:v>1 - Very Dissatisfied</c:v>
                </c:pt>
                <c:pt idx="2">
                  <c:v>2 - Dissatisfied</c:v>
                </c:pt>
                <c:pt idx="3">
                  <c:v>3 - Neutral</c:v>
                </c:pt>
                <c:pt idx="4">
                  <c:v>4 - Satisfied</c:v>
                </c:pt>
                <c:pt idx="5">
                  <c:v>5 - Very Satisfied</c:v>
                </c:pt>
              </c:strCache>
            </c:strRef>
          </c:cat>
          <c:val>
            <c:numRef>
              <c:f>Sheet1!$C$50:$C$55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15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93440"/>
        <c:axId val="56335744"/>
      </c:barChart>
      <c:catAx>
        <c:axId val="108493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6335744"/>
        <c:crosses val="autoZero"/>
        <c:auto val="1"/>
        <c:lblAlgn val="ctr"/>
        <c:lblOffset val="100"/>
        <c:noMultiLvlLbl val="0"/>
      </c:catAx>
      <c:valAx>
        <c:axId val="56335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49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Question 3: Overall, I have been treated with respect by Human</a:t>
            </a:r>
            <a:r>
              <a:rPr lang="en-US" sz="1000" baseline="0" dirty="0"/>
              <a:t> Services staff</a:t>
            </a:r>
            <a:r>
              <a:rPr lang="en-US" sz="1000" baseline="0" dirty="0" smtClean="0"/>
              <a:t>.</a:t>
            </a:r>
            <a:endParaRPr lang="en-US" sz="1000" dirty="0"/>
          </a:p>
        </c:rich>
      </c:tx>
      <c:layout>
        <c:manualLayout>
          <c:xMode val="edge"/>
          <c:yMode val="edge"/>
          <c:x val="0.13960415932982184"/>
          <c:y val="1.7969451931716084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Sheet1!$A$50:$A$55</c:f>
              <c:strCache>
                <c:ptCount val="6"/>
                <c:pt idx="0">
                  <c:v>0 - NA</c:v>
                </c:pt>
                <c:pt idx="1">
                  <c:v>1 - Strongly Disagree</c:v>
                </c:pt>
                <c:pt idx="2">
                  <c:v>2 - Disagree</c:v>
                </c:pt>
                <c:pt idx="3">
                  <c:v>3 - Neutral</c:v>
                </c:pt>
                <c:pt idx="4">
                  <c:v>4 - Agree</c:v>
                </c:pt>
                <c:pt idx="5">
                  <c:v>5 - Strongly Agree</c:v>
                </c:pt>
              </c:strCache>
            </c:strRef>
          </c:cat>
          <c:val>
            <c:numRef>
              <c:f>Sheet1!$D$50:$D$55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12</c:v>
                </c:pt>
                <c:pt idx="5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0896"/>
        <c:axId val="6722688"/>
      </c:barChart>
      <c:catAx>
        <c:axId val="672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722688"/>
        <c:crosses val="autoZero"/>
        <c:auto val="1"/>
        <c:lblAlgn val="ctr"/>
        <c:lblOffset val="100"/>
        <c:noMultiLvlLbl val="0"/>
      </c:catAx>
      <c:valAx>
        <c:axId val="6722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72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Question 4: The Human Services staff connect me with the services and resources that meet my needs</a:t>
            </a:r>
            <a:r>
              <a:rPr lang="en-US" sz="1000" dirty="0" smtClean="0"/>
              <a:t>.</a:t>
            </a:r>
            <a:endParaRPr lang="en-US" sz="1000" dirty="0"/>
          </a:p>
        </c:rich>
      </c:tx>
      <c:layout>
        <c:manualLayout>
          <c:xMode val="edge"/>
          <c:yMode val="edge"/>
          <c:x val="0.13449506395566241"/>
          <c:y val="2.515723270440251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Sheet1!$A$50:$A$55</c:f>
              <c:strCache>
                <c:ptCount val="6"/>
                <c:pt idx="0">
                  <c:v>0 - NA</c:v>
                </c:pt>
                <c:pt idx="1">
                  <c:v>1 - Strongly Disagree</c:v>
                </c:pt>
                <c:pt idx="2">
                  <c:v>2 - Disagree</c:v>
                </c:pt>
                <c:pt idx="3">
                  <c:v>3 - Neutral</c:v>
                </c:pt>
                <c:pt idx="4">
                  <c:v>4 - Agree</c:v>
                </c:pt>
                <c:pt idx="5">
                  <c:v>5 - Strongly Agree</c:v>
                </c:pt>
              </c:strCache>
            </c:strRef>
          </c:cat>
          <c:val>
            <c:numRef>
              <c:f>Sheet1!$E$50:$E$55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16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37088"/>
        <c:axId val="44151168"/>
      </c:barChart>
      <c:catAx>
        <c:axId val="44137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4151168"/>
        <c:crosses val="autoZero"/>
        <c:auto val="1"/>
        <c:lblAlgn val="ctr"/>
        <c:lblOffset val="100"/>
        <c:noMultiLvlLbl val="0"/>
      </c:catAx>
      <c:valAx>
        <c:axId val="44151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4137088"/>
        <c:crosses val="autoZero"/>
        <c:crossBetween val="between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Question 5: The Human Services staff help me understand how to complete agency paperwork</a:t>
            </a:r>
            <a:r>
              <a:rPr lang="en-US" sz="1000" dirty="0" smtClean="0"/>
              <a:t>.</a:t>
            </a:r>
            <a:endParaRPr lang="en-US" sz="1000" dirty="0"/>
          </a:p>
        </c:rich>
      </c:tx>
      <c:layout>
        <c:manualLayout>
          <c:xMode val="edge"/>
          <c:yMode val="edge"/>
          <c:x val="0.13960415932982184"/>
          <c:y val="1.7969451931716084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Sheet1!$A$50:$A$55</c:f>
              <c:strCache>
                <c:ptCount val="6"/>
                <c:pt idx="0">
                  <c:v>0 - NA</c:v>
                </c:pt>
                <c:pt idx="1">
                  <c:v>1 - Strongly Disagree</c:v>
                </c:pt>
                <c:pt idx="2">
                  <c:v>2 - Disagree</c:v>
                </c:pt>
                <c:pt idx="3">
                  <c:v>3 - Neutral</c:v>
                </c:pt>
                <c:pt idx="4">
                  <c:v>4 - Agree</c:v>
                </c:pt>
                <c:pt idx="5">
                  <c:v>5 - Strongly Agree</c:v>
                </c:pt>
              </c:strCache>
            </c:strRef>
          </c:cat>
          <c:val>
            <c:numRef>
              <c:f>Sheet1!$F$50:$F$55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14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16704"/>
        <c:axId val="44218240"/>
      </c:barChart>
      <c:catAx>
        <c:axId val="44216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4218240"/>
        <c:crosses val="autoZero"/>
        <c:auto val="1"/>
        <c:lblAlgn val="ctr"/>
        <c:lblOffset val="100"/>
        <c:noMultiLvlLbl val="0"/>
      </c:catAx>
      <c:valAx>
        <c:axId val="44218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421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C709A7-B8C0-4507-90BA-A533C19FFC1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0B2A24-A0A4-471F-9A21-B7DF62818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NIATx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Person, One Assessment, One Plan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6858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7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Executive Sponsor:  Larry Winter</a:t>
            </a:r>
          </a:p>
          <a:p>
            <a:pPr marL="0" indent="0" algn="ctr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Team Leader:  Jill Chaffee</a:t>
            </a:r>
          </a:p>
          <a:p>
            <a:pPr marL="0" indent="0" algn="ctr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Team Members:</a:t>
            </a: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Melissa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Christopherson – Chippewa County</a:t>
            </a: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Dawn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Dachel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Consumer Representative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Tim Easker – Chippewa County </a:t>
            </a: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Denise Eder – Chippewa County</a:t>
            </a: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Kiesler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Pierce County 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LaMartina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Chippewa County 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Carol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Nedland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Pepin County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Dorothy Peters – Consumer Representative</a:t>
            </a: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Paula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Platzek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Barron County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Team Members: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4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Customer Input was at the core of our project.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Customer’s said – Too many assessments before getting the services needed.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Staff said – Too much paperwork and process to get people the services they need.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Customers have been and continue to be engaged in our process.  </a:t>
            </a:r>
          </a:p>
          <a:p>
            <a:pPr marL="713232" lvl="1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NIATx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training with county staff.  </a:t>
            </a:r>
          </a:p>
          <a:p>
            <a:pPr marL="713232" lvl="1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of change team.</a:t>
            </a:r>
          </a:p>
          <a:p>
            <a:pPr marL="713232" lvl="1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ompleted a “walk through.”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713232" lvl="1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Provided feedback that assisted with the 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evelop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intake satisfaction questionnaire.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AIM:  While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regulatory requirements regarding consumer functional and clinical assessment, increase consumer satisfaction with the intake and assessment process.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Consumer/Customer Input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counties of Chippewa, Dunn, Pepin, Pierce, Polk, and Rusk completed a total of 47 customer intake satisfactions in a 4-week time period.  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 </a:t>
            </a: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759027"/>
              </p:ext>
            </p:extLst>
          </p:nvPr>
        </p:nvGraphicFramePr>
        <p:xfrm>
          <a:off x="0" y="3352800"/>
          <a:ext cx="3065282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772024"/>
              </p:ext>
            </p:extLst>
          </p:nvPr>
        </p:nvGraphicFramePr>
        <p:xfrm>
          <a:off x="2971800" y="3200400"/>
          <a:ext cx="2895599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747090"/>
              </p:ext>
            </p:extLst>
          </p:nvPr>
        </p:nvGraphicFramePr>
        <p:xfrm>
          <a:off x="5638800" y="3581400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744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we expected – Why?: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consumers/customers to intake may not have the ongoing experience with the county-based system to give longer-term assessment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(Continued)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962563"/>
              </p:ext>
            </p:extLst>
          </p:nvPr>
        </p:nvGraphicFramePr>
        <p:xfrm>
          <a:off x="762000" y="1676400"/>
          <a:ext cx="3323946" cy="245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178679"/>
              </p:ext>
            </p:extLst>
          </p:nvPr>
        </p:nvGraphicFramePr>
        <p:xfrm>
          <a:off x="4191000" y="1676400"/>
          <a:ext cx="3479147" cy="245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185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Person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Treatment Informed Consent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Financial Informed Consent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Assessment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Recovery Plan </a:t>
            </a:r>
          </a:p>
          <a:p>
            <a:pPr marL="109728" indent="0">
              <a:buClr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ClrTx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and Plan apply to the following programs: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CCS, CRS, CSP, OP-MH, TCM, CLTS – 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Tools: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0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Hypothesis:  Just because data didn’t support a change in paperwork, doesn’t mean we should ignore the Customer Input. 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Implement Paperwork Process across counties of:  Buffalo, Chippewa, and Pepin.</a:t>
            </a:r>
          </a:p>
          <a:p>
            <a:pPr marL="457200" lvl="1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Continue to engage consumers in process and get their feedback.  </a:t>
            </a:r>
          </a:p>
          <a:p>
            <a:pPr marL="457200" lvl="1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Steps?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64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419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Change Team Members:  </vt:lpstr>
      <vt:lpstr>Consumer/Customer Input</vt:lpstr>
      <vt:lpstr>Data</vt:lpstr>
      <vt:lpstr>Data (Continued)</vt:lpstr>
      <vt:lpstr>Tools:</vt:lpstr>
      <vt:lpstr>Next Steps?</vt:lpstr>
    </vt:vector>
  </TitlesOfParts>
  <Company>Chippewa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WRRWC Western Region Recovery &amp; Wellness Consortium</dc:title>
  <dc:creator>Jill Chaffee</dc:creator>
  <cp:lastModifiedBy>Jill Chaffee</cp:lastModifiedBy>
  <cp:revision>26</cp:revision>
  <dcterms:created xsi:type="dcterms:W3CDTF">2013-05-16T14:53:09Z</dcterms:created>
  <dcterms:modified xsi:type="dcterms:W3CDTF">2014-10-06T16:03:38Z</dcterms:modified>
</cp:coreProperties>
</file>