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58" r:id="rId4"/>
    <p:sldId id="259" r:id="rId5"/>
    <p:sldId id="260" r:id="rId6"/>
    <p:sldId id="265" r:id="rId7"/>
    <p:sldId id="261" r:id="rId8"/>
    <p:sldId id="262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10" autoAdjust="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126980655195878E-2"/>
          <c:y val="4.9742471707165635E-2"/>
          <c:w val="0.7013304433257318"/>
          <c:h val="0.726894406056385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Total Admissions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Sheet1!$A$19:$A$30</c:f>
              <c:strCache>
                <c:ptCount val="12"/>
                <c:pt idx="0">
                  <c:v>2011Q4</c:v>
                </c:pt>
                <c:pt idx="1">
                  <c:v>2012Q1</c:v>
                </c:pt>
                <c:pt idx="2">
                  <c:v>2012Q2</c:v>
                </c:pt>
                <c:pt idx="3">
                  <c:v>2012Q3</c:v>
                </c:pt>
                <c:pt idx="4">
                  <c:v>2012Q4</c:v>
                </c:pt>
                <c:pt idx="5">
                  <c:v>2013Q1</c:v>
                </c:pt>
                <c:pt idx="6">
                  <c:v>2013Q2</c:v>
                </c:pt>
                <c:pt idx="7">
                  <c:v>2013Q3</c:v>
                </c:pt>
                <c:pt idx="8">
                  <c:v>2013Q4</c:v>
                </c:pt>
                <c:pt idx="9">
                  <c:v>2014Q1</c:v>
                </c:pt>
                <c:pt idx="10">
                  <c:v>2014Q2</c:v>
                </c:pt>
                <c:pt idx="11">
                  <c:v>2014Q3</c:v>
                </c:pt>
              </c:strCache>
            </c:strRef>
          </c:cat>
          <c:val>
            <c:numRef>
              <c:f>Sheet1!$B$19:$B$30</c:f>
              <c:numCache>
                <c:formatCode>General</c:formatCode>
                <c:ptCount val="12"/>
                <c:pt idx="0">
                  <c:v>355</c:v>
                </c:pt>
                <c:pt idx="1">
                  <c:v>389</c:v>
                </c:pt>
                <c:pt idx="2">
                  <c:v>415</c:v>
                </c:pt>
                <c:pt idx="3">
                  <c:v>347</c:v>
                </c:pt>
                <c:pt idx="4">
                  <c:v>376</c:v>
                </c:pt>
                <c:pt idx="5">
                  <c:v>428</c:v>
                </c:pt>
                <c:pt idx="6">
                  <c:v>509</c:v>
                </c:pt>
                <c:pt idx="7">
                  <c:v>438</c:v>
                </c:pt>
                <c:pt idx="8">
                  <c:v>481</c:v>
                </c:pt>
                <c:pt idx="9">
                  <c:v>578</c:v>
                </c:pt>
                <c:pt idx="10">
                  <c:v>718</c:v>
                </c:pt>
                <c:pt idx="11">
                  <c:v>683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21184"/>
        <c:axId val="101023104"/>
      </c:barChart>
      <c:lineChart>
        <c:grouping val="standard"/>
        <c:varyColors val="0"/>
        <c:ser>
          <c:idx val="1"/>
          <c:order val="1"/>
          <c:tx>
            <c:strRef>
              <c:f>Sheet1!$C$18</c:f>
              <c:strCache>
                <c:ptCount val="1"/>
                <c:pt idx="0">
                  <c:v>30 Day Readmission Rate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strRef>
              <c:f>Sheet1!$A$19:$A$30</c:f>
              <c:strCache>
                <c:ptCount val="12"/>
                <c:pt idx="0">
                  <c:v>2011Q4</c:v>
                </c:pt>
                <c:pt idx="1">
                  <c:v>2012Q1</c:v>
                </c:pt>
                <c:pt idx="2">
                  <c:v>2012Q2</c:v>
                </c:pt>
                <c:pt idx="3">
                  <c:v>2012Q3</c:v>
                </c:pt>
                <c:pt idx="4">
                  <c:v>2012Q4</c:v>
                </c:pt>
                <c:pt idx="5">
                  <c:v>2013Q1</c:v>
                </c:pt>
                <c:pt idx="6">
                  <c:v>2013Q2</c:v>
                </c:pt>
                <c:pt idx="7">
                  <c:v>2013Q3</c:v>
                </c:pt>
                <c:pt idx="8">
                  <c:v>2013Q4</c:v>
                </c:pt>
                <c:pt idx="9">
                  <c:v>2014Q1</c:v>
                </c:pt>
                <c:pt idx="10">
                  <c:v>2014Q2</c:v>
                </c:pt>
                <c:pt idx="11">
                  <c:v>2014Q3</c:v>
                </c:pt>
              </c:strCache>
            </c:strRef>
          </c:cat>
          <c:val>
            <c:numRef>
              <c:f>Sheet1!$C$19:$C$30</c:f>
              <c:numCache>
                <c:formatCode>0.00%</c:formatCode>
                <c:ptCount val="12"/>
                <c:pt idx="0">
                  <c:v>8.2699999999999996E-2</c:v>
                </c:pt>
                <c:pt idx="1">
                  <c:v>8.48E-2</c:v>
                </c:pt>
                <c:pt idx="2">
                  <c:v>7.22E-2</c:v>
                </c:pt>
                <c:pt idx="3">
                  <c:v>5.3600000000000002E-2</c:v>
                </c:pt>
                <c:pt idx="4">
                  <c:v>7.1800000000000003E-2</c:v>
                </c:pt>
                <c:pt idx="5">
                  <c:v>4.3499999999999997E-2</c:v>
                </c:pt>
                <c:pt idx="6">
                  <c:v>0.10199999999999999</c:v>
                </c:pt>
                <c:pt idx="7">
                  <c:v>0.106</c:v>
                </c:pt>
                <c:pt idx="8">
                  <c:v>6.6699999999999995E-2</c:v>
                </c:pt>
                <c:pt idx="9">
                  <c:v>5.1999999999999998E-2</c:v>
                </c:pt>
                <c:pt idx="10">
                  <c:v>4.3999999999999997E-2</c:v>
                </c:pt>
                <c:pt idx="11">
                  <c:v>7.0999999999999994E-2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38720"/>
        <c:axId val="101037184"/>
      </c:lineChart>
      <c:catAx>
        <c:axId val="1010211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1023104"/>
        <c:crosses val="autoZero"/>
        <c:auto val="1"/>
        <c:lblAlgn val="ctr"/>
        <c:lblOffset val="100"/>
        <c:noMultiLvlLbl val="0"/>
      </c:catAx>
      <c:valAx>
        <c:axId val="101023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021184"/>
        <c:crosses val="autoZero"/>
        <c:crossBetween val="between"/>
      </c:valAx>
      <c:valAx>
        <c:axId val="101037184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crossAx val="101038720"/>
        <c:crosses val="max"/>
        <c:crossBetween val="between"/>
      </c:valAx>
      <c:catAx>
        <c:axId val="101038720"/>
        <c:scaling>
          <c:orientation val="minMax"/>
        </c:scaling>
        <c:delete val="1"/>
        <c:axPos val="b"/>
        <c:majorTickMark val="out"/>
        <c:minorTickMark val="none"/>
        <c:tickLblPos val="nextTo"/>
        <c:crossAx val="101037184"/>
        <c:crosses val="autoZero"/>
        <c:auto val="1"/>
        <c:lblAlgn val="ctr"/>
        <c:lblOffset val="100"/>
        <c:noMultiLvlLbl val="0"/>
      </c:catAx>
      <c:spPr>
        <a:solidFill>
          <a:schemeClr val="accent5">
            <a:lumMod val="40000"/>
            <a:lumOff val="60000"/>
          </a:schemeClr>
        </a:solidFill>
      </c:spPr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tx1">
        <a:lumMod val="65000"/>
        <a:lumOff val="35000"/>
      </a:schemeClr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04396325459318"/>
          <c:y val="2.8252405949256341E-2"/>
          <c:w val="0.78689807524059496"/>
          <c:h val="0.721124599008457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Sheet1!$B$42</c:f>
              <c:strCache>
                <c:ptCount val="1"/>
                <c:pt idx="0">
                  <c:v>Total Admission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1872265966754156E-7"/>
                  <c:y val="9.2592592592592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779E-3"/>
                  <c:y val="0.1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185067526415994E-16"/>
                  <c:y val="0.1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Sheet1!$A$43:$A$45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2014
(Q1-Q3)</c:v>
                </c:pt>
              </c:strCache>
            </c:strRef>
          </c:cat>
          <c:val>
            <c:numRef>
              <c:f>Sheet1!$B$43:$B$45</c:f>
              <c:numCache>
                <c:formatCode>General</c:formatCode>
                <c:ptCount val="3"/>
                <c:pt idx="0">
                  <c:v>1527</c:v>
                </c:pt>
                <c:pt idx="1">
                  <c:v>1856</c:v>
                </c:pt>
                <c:pt idx="2">
                  <c:v>1979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661376"/>
        <c:axId val="104662912"/>
      </c:barChart>
      <c:lineChart>
        <c:grouping val="standard"/>
        <c:varyColors val="0"/>
        <c:ser>
          <c:idx val="1"/>
          <c:order val="1"/>
          <c:tx>
            <c:strRef>
              <c:f>Sheet1!$C$42</c:f>
              <c:strCache>
                <c:ptCount val="1"/>
                <c:pt idx="0">
                  <c:v>Average Readmission Rate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cat>
            <c:strRef>
              <c:f>Sheet1!$A$43:$A$45</c:f>
              <c:strCache>
                <c:ptCount val="3"/>
                <c:pt idx="0">
                  <c:v>2012</c:v>
                </c:pt>
                <c:pt idx="1">
                  <c:v>2013</c:v>
                </c:pt>
                <c:pt idx="2">
                  <c:v>2014
(Q1-Q3)</c:v>
                </c:pt>
              </c:strCache>
            </c:strRef>
          </c:cat>
          <c:val>
            <c:numRef>
              <c:f>Sheet1!$C$43:$C$45</c:f>
              <c:numCache>
                <c:formatCode>0.00%</c:formatCode>
                <c:ptCount val="3"/>
                <c:pt idx="0">
                  <c:v>7.0999999999999994E-2</c:v>
                </c:pt>
                <c:pt idx="1">
                  <c:v>7.9000000000000001E-2</c:v>
                </c:pt>
                <c:pt idx="2">
                  <c:v>5.6000000000000001E-2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682624"/>
        <c:axId val="104664448"/>
      </c:lineChart>
      <c:catAx>
        <c:axId val="10466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662912"/>
        <c:crosses val="autoZero"/>
        <c:auto val="1"/>
        <c:lblAlgn val="ctr"/>
        <c:lblOffset val="100"/>
        <c:noMultiLvlLbl val="0"/>
      </c:catAx>
      <c:valAx>
        <c:axId val="104662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661376"/>
        <c:crosses val="autoZero"/>
        <c:crossBetween val="between"/>
      </c:valAx>
      <c:valAx>
        <c:axId val="104664448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crossAx val="104682624"/>
        <c:crosses val="max"/>
        <c:crossBetween val="between"/>
      </c:valAx>
      <c:catAx>
        <c:axId val="104682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4664448"/>
        <c:crosses val="autoZero"/>
        <c:auto val="1"/>
        <c:lblAlgn val="ctr"/>
        <c:lblOffset val="100"/>
        <c:noMultiLvlLbl val="0"/>
      </c:catAx>
      <c:spPr>
        <a:solidFill>
          <a:schemeClr val="accent2">
            <a:lumMod val="20000"/>
            <a:lumOff val="80000"/>
          </a:schemeClr>
        </a:solidFill>
      </c:spPr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accent1">
        <a:lumMod val="75000"/>
      </a:schemeClr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1A78F1-BA85-43CB-933F-315E9727536C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13CC7F-DBE7-441A-A243-0A153FAC7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15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3CC7F-DBE7-441A-A243-0A153FAC7E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53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3CC7F-DBE7-441A-A243-0A153FAC7E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24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3CC7F-DBE7-441A-A243-0A153FAC7E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45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3CC7F-DBE7-441A-A243-0A153FAC7E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37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3CC7F-DBE7-441A-A243-0A153FAC7E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67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3CC7F-DBE7-441A-A243-0A153FAC7E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65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3CC7F-DBE7-441A-A243-0A153FAC7E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00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0594" lvl="1" indent="-174708" defTabSz="931774">
              <a:buFont typeface="Arial" panose="020B0604020202020204" pitchFamily="34" charset="0"/>
              <a:buChar char="•"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3CC7F-DBE7-441A-A243-0A153FAC7E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56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3CC7F-DBE7-441A-A243-0A153FAC7E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13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A59C-A819-42E3-8A9E-D7D2099C88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6307-99FA-46DB-B952-F72154E4B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A59C-A819-42E3-8A9E-D7D2099C88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6307-99FA-46DB-B952-F72154E4B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A59C-A819-42E3-8A9E-D7D2099C88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6307-99FA-46DB-B952-F72154E4B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A59C-A819-42E3-8A9E-D7D2099C88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6307-99FA-46DB-B952-F72154E4B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A59C-A819-42E3-8A9E-D7D2099C88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6307-99FA-46DB-B952-F72154E4B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A59C-A819-42E3-8A9E-D7D2099C88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6307-99FA-46DB-B952-F72154E4BE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A59C-A819-42E3-8A9E-D7D2099C88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6307-99FA-46DB-B952-F72154E4B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A59C-A819-42E3-8A9E-D7D2099C88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6307-99FA-46DB-B952-F72154E4B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A59C-A819-42E3-8A9E-D7D2099C88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6307-99FA-46DB-B952-F72154E4B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A59C-A819-42E3-8A9E-D7D2099C88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5F6307-99FA-46DB-B952-F72154E4B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6A59C-A819-42E3-8A9E-D7D2099C88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6307-99FA-46DB-B952-F72154E4BE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D6A59C-A819-42E3-8A9E-D7D2099C8888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65F6307-99FA-46DB-B952-F72154E4BE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niatx.net/Home/Home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CAcQjRw&amp;url=https://www.trynova.org/member/&amp;ei=NjFAVLyNHc7pggSBhoDQAQ&amp;psig=AFQjCNHPJnEKViM2DcTGCHEIkKHRbARkHA&amp;ust=141357930780554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graph.com/x-gg65700604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www.google.com/url?sa=i&amp;rct=j&amp;q=&amp;esrc=s&amp;source=images&amp;cd=&amp;cad=rja&amp;uact=8&amp;ved=0CAcQjRw&amp;url=http://www.clipartbest.com/thumbs-up-image&amp;ei=silAVLmNMI2QgwSE1oDgCA&amp;bvm=bv.77648437,d.cWc&amp;psig=AFQjCNGq-4kAtY_IC0Af8tSTZIbOei0ZVA&amp;ust=1413577513611112" TargetMode="Externa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45271" y="1705212"/>
            <a:ext cx="5648623" cy="1204306"/>
          </a:xfrm>
        </p:spPr>
        <p:txBody>
          <a:bodyPr/>
          <a:lstStyle/>
          <a:p>
            <a:pPr algn="ctr"/>
            <a:r>
              <a:rPr lang="en-US" dirty="0" smtClean="0"/>
              <a:t>Winnebago Mental Health Institute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68502" y="2086381"/>
            <a:ext cx="6511131" cy="767559"/>
          </a:xfrm>
        </p:spPr>
        <p:txBody>
          <a:bodyPr>
            <a:normAutofit/>
          </a:bodyPr>
          <a:lstStyle/>
          <a:p>
            <a:pPr algn="ctr"/>
            <a:r>
              <a:rPr lang="en-US" sz="3200" spc="0" dirty="0">
                <a:solidFill>
                  <a:srgbClr val="000000"/>
                </a:solidFill>
                <a:latin typeface="Franklin Gothic Medium"/>
              </a:rPr>
              <a:t>30 Day Readmission Project</a:t>
            </a:r>
            <a:endParaRPr lang="en-US" sz="3200" dirty="0"/>
          </a:p>
        </p:txBody>
      </p:sp>
      <p:pic>
        <p:nvPicPr>
          <p:cNvPr id="4" name="Picture 2" descr="WMHI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1336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NIATx">
            <a:hlinkClick r:id="rId4" tooltip="NIATx Hom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741670"/>
            <a:ext cx="20002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7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Carol </a:t>
            </a:r>
            <a:r>
              <a:rPr lang="en-US" sz="2800" dirty="0" smtClean="0"/>
              <a:t>Thomas- Social Services Director</a:t>
            </a:r>
          </a:p>
          <a:p>
            <a:r>
              <a:rPr lang="en-US" sz="2800" dirty="0" smtClean="0"/>
              <a:t>Jamie </a:t>
            </a:r>
            <a:r>
              <a:rPr lang="en-US" sz="2800" dirty="0" smtClean="0"/>
              <a:t>Van </a:t>
            </a:r>
            <a:r>
              <a:rPr lang="en-US" sz="2800" dirty="0" smtClean="0"/>
              <a:t>Dyck- Quality and Standards Analyst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5" name="AutoShape 2" descr="data:image/jpeg;base64,/9j/4AAQSkZJRgABAQAAAQABAAD/2wCEAAkGBxQREhUUEhQVFRUVFxUYFRcUFxcVFBYVFBcYFxUUFBQYHSggGBolHBUUITEhJSksLi4uFx8zODMsNygtLisBCgoKDg0OGxAQGiwkICQsLCwsLCwsLCwsLCwsLCwsLCwsLCwsLCwsLCwsLCwsLCwsLCwsLCwsLCwsLCwsLCwsLP/AABEIAKsBJwMBEQACEQEDEQH/xAAcAAABBQEBAQAAAAAAAAAAAAAAAwQFBgcBAgj/xABCEAACAQIDBAgCCAUDBAIDAAABAgADEQQFIQYSMVETIkFhcYGRoQcyFCNCUnKxwdFTYoKS4TND8FRjosJz0hUXJP/EABoBAQADAQEBAAAAAAAAAAAAAAABAgMEBQb/xAAzEQACAgEDAwIDBgYDAQAAAAAAAQIRAwQhMQUSQRNRMmFxFCKBocHhQlKRsdHwIzPxFf/aAAwDAQACEQMRAD8A3GAEAIAQCMz/AD2jgqfSVmt91Rq7nko/5aUnkUFbOnS6TJqZ9sF9X4X1KVl/xPLE9LQ6tzbcbrAdlwRYn0nMtV7o9rJ0FV9ye/zWxast2wwlewFUIx+zU6h9TofWbxzQl5PLzdM1OLmNr3W5OqwIuNR3TU4Wq5OwQEAIAQAgBACAEAIAQAgBACAEAIAQAgBACAEAIAQAgBACAEAIAQAgBACAEArG1+2VLAjcW1SuRogOi34NUPYO7ifeY5cyht5PS0HTZ6l9z2j7+/0MazbM6uJqGrWcsx9APuqOwd08+UnJ2z67DhhhgoQVL/eRLCtY25yDRjuCB7l+bVqH+lVdO4Hq+anSWjKUeGY5dPiy/wDZFP8A33LVlvxFrJYVkWoOa9Rv1B9pvHUyXJ5WbomGW+NuP5ouWz+1NHGEqm8rgXKuLG3DQg2PGdOPNGeyPG1fTsumXdKmvdE7NTgCAEAIAQAgBACAEAIAQAgBACAEAIAQAgBACAEAIAQAgBACAEAIAQAgGR/FrK+jxKV1GlZbN+OnYe67vpODUxqV+59X0TP34Xjf8L/J/vZRJznsjHE4/dNk48+weHOSkUlP2O0s8YfMoPhoZNGfqe5K4DHLVBKgi3EHvkNUXjJS4HQkFiT2ezH6NiaVXsVrN+Buq3sb+U0xy7ZJnPqsHrYZY/dbfXwbipuLjgZ6Z8M1Wx2CAgFZ22xzU1pqjFSSWJUkGyi3EeM8bq+aUFCMW0+dvl/6ep03FGTlKSvwQWF2nxCcWDj+YX9xrPNx9S1EP4r+p3T0GCXivoS2G2zH+5T80N/Y/vO7H1r+eH9H/k5J9L/kl/UlsNtJh3+3unk4I9+HvO7H1PTz/ir67fsck9Bnj4v6EnSrK4urBh3EH8p2xnGSuLs5ZQlHlUKSxUIAQAgBACAEAIAQAgBACAEAIAQAgBACAEAIAQAgFY+ImUNisGwRS1SmQ6AC5NtGUDmVLTHPDuhsel0rUrBqE5Ok9n+n5mB5sKtMlalOpS/GjIT6icahXJ9JLUqfwPb5EQXih3bAq3gJNkrk7bjjk2h/SZs6oKkT8FhfJMmxGKqdHRBNj1mb5EHNm/QazaOPv4R5ebVfZr7pfubnlGEajRp03ffZFClrWvbundFUqPls+RZMkppVbuh5LGQQDPts8RvYgjsRQPPiZ8v1SfdqK9lR9B0+Hbhv3IO8847jyKy3K7w3hxFxf0k9rq6IsUlST1TqFTdSQe4kflJTcXa2IaT2ZN5JnVc1aadIWDMoIazaE66nWehpNZqPVjDubTaW+5xajS4eyUu3dLwX6fUnz4QAgBACAEAIAQAgBACAEAIAQAgBACAEAIBwm0AjMZmJ4J6/tIZZIrGa46tqRUceBI/KUdnVjUfYrtXavE0jZitZO1KqhgR48ZTuZ0rDjfG30K7tnWweLSnWw9JKFVSUr0lAW+9qlRbABhcEX4i4vMctPdHodPU4ycJu1yn/AHRVRh7TnZ7EUKolpBqiapVN4A8/+GAaV8KcyutWgeIPSL3g6MPI29Z16aXMT53rmDeOVfR/oaBOs+fCAEAynNK/SVqjc2PpefG6iffllL5n1OGPbjjH5DaYGhRczxG9iKp/nI/t6v6T18Uaxx+hzyf3mOMLmFRfldh53HoZSWKL5RZNklQz2oPmCt5WPtMJaaPgt3stOxOO6fF01CEEXY8CAFHEnxI9Zro9NL7RFrxuc+rypYZfPY1SpUCgliABxJn0s5xgu6TpHz6TeyK5i8/ZntS0UdpGreR4CfO6zquST/4XSX5/1OqOFJfeFqGet9tQRzGhlcPWssf+xJr5bMq8C8E8jAgEag8J9JCanFSjwznao7LEBACAEAIAQAgBACAEAIAQAgBACAR2bV7WUdup8IBGmCUxhjaNxKtG0JFSzjB8Zm0deOZQc2pbjgzGatHo6bL2yTExOU91Indj8KlTEEVEDoKVRiG+UEWsT6mbYYpy3ODqmaeLBcHTtfqWDZrYh6il679GjMSiLq+6T1bk6LpbTUzSOmt2zgy9a7IqMFb8t8Eq+XLluIo4ikzGmGCVQxBIWp1d64A01B8QIlD0pKS4Ixax67FPBkS7quNe63r/AHwacDOw+eOwBtmNXcpue3dNhzNtAJnlbUHXJfGk5qzK69B0NnUqTrr294nx+XFkxusipn08MkJq4OzyDMjQhsRs3SYkgupJJNjcXOp0M6o6yaVOmZPEhnU2bcfK6t43U/rNVrIvlFfTfgbvltVOKE/h635TRZccuGQ1JeDT/hRlO5RfEMLNUO6t+IROJ82v/aJ6+gx1Fz9zyNfkuSh7C+0OZM1VkJ6qGwA4adp5meRr808mVxb2T2RXFBJWRuFq3cef5Tzci+6bPgkZzlCcyDG/7bH8P6ie/wBH1df8Evw/Vfqc+aH8SJufQnOEAgNrdp1y9aZZDUNQkAKQLbouTr4iUnPtOfUahYUrV2Vr/wDalP8A6Z/71/aZ+t8jl/8ApL+Vl2yTNExVFK1Pg44HirDRlPeDNYy7lZ3YsiyQUkPpY0CAM84zFcNRqVn1FNSbDieQHeTYSJOlZTJkWODk/BSh8UqX/T1P7lmXrL2OD/6Uf5X+RYtldqqePD7isjU7XViCSG4MLd4Il4TUjp0+pjmulVE/LnSEAIAQAgEFnptUU9hX8jAGa1IAnXbSQXRXM5IsZRnRjZn+crczGR3QY0xGFamE3hYOgde9SSL+qmc01TPf0mVZMSfts/wLr8M6ala5trdB/TYke950aZbM8brcn3QXimX9cQqA7xAA56CdR4NNlI2q2no1kelTO/ew3gOroQdD28OycubJFxaPb6bos0c0cklSX+C+bB5r9JwdMk3dPq353TQHzXdM1wS7oI4+p4Fi1Eq4e6/H9ycxdcU0dzwRWY+Ci/6TY4ErdFLwOYNXO+5vf0HcJmmdM4qOyGm0uMpsqqGBcN2G5Atrfu4Ty+quDxL3v/06enqSyP2ogK1YIpZjYDiZ8/FOTpHtN1ueaOLR/ldT4EX9JMsco8ohST4F5QsdEAlchzM4dma1+raxJtx4z0+lSccsn8v1PO6krxpfMZYvH9K7VLW3ze3K8pqHeST+Zx41UUesvf6xfP8AIzjy/Cy74JwTkMhvlmYCoodDYqxB5qyGxHt6GatSxyTXPKHJd8BihVQMOPaORn2Oj1K1GJT8+fqcc49roczrKGU/F7E3r0U+4jHzYj9AJz5nueR1GVzS+RQZieeXb4Y7QdBX6Bz9XWPVvwWr2eTDTxtNcUqdHdoc3ZPsfD/ua9Ok9kIBQvizmO7QSiDq7At+FeHuPaY5ntR5/UJ1BR9zKpznkE3sdnH0TFU6hPUPUqfgbt8jY+UtCVM20+X0sil48m7gzsPoQgBACAEAYZxgzVTq/Muo7+YgFXWtbQ6EcR2gwScq1tJBKKznNbjKM3gyrDAvWrLSRbu5AUd57T3dsyat0dfd2xtmhbdbGGpRwaULBqP1TFv4ZFy5HbZlvb+aTlxd1UX6dr44O/v4e6+pXM6zijlNHocMA9U23mPFm+81ouONUiOzLrZ98+PHyKbj87xGLH11Tq/cTqqfHtM555mz2NL07Hjd1uL0jdO+1vSYHqUXf4WZtak9Enr03La9oJuDO7BL7tHyvVsLjl7vc1N1FakR2VEIP9QsZ0co8hbMxDD4lnd6IYhEHWsbbzE2Go7LA+s8fqOeUIpRfJ7OkxKcm5LgfYegqfKAJ4UpN8npJJcDHaeru4cj7zKPe/8A6zbSRvKUyuolWpPPSaOdMkMPjXX5WYeenpMpYovlFlJokaGc1Bxs3iLflMJaaD4L+qySo5lvITa3ZxvedOjwen3Svk4tZk7qQYWrdV8Jz5V95mEeCSyxvrF8Zx5fhZZ8FjBnGZFHyjMugxdZWPUaq4buO+d1v+dk9DLDuxp+aRBouT47on1+VtD3cjJ6fq/s+W38L2f+fwKZI9yLZPsDkMW+KFbexzD7qqJyZfiPE1rvKVO8zOMAbcND2W4g85INh2W21FagvSD6xOrUIPEjg9u8a+N51QnaPc02o9SG/K5LVgMwp1hem17cR2jxE0s6k0zJvijjekxe4OFNQPPj+pnNle54+vleSinzI4QgG1fDnOfpOEVWN3o2ptzIA6jHxHuDOrFK4nuaLL346fK2LTNDrCAEAIAQCOzHKKdbU9VvvLx8x2wCBxezVYfIyuO+6n04e8gkgsTkFVXBqFU7V4NeCUzuV5Q1HEpiBWUlb3BW28rCxGhle3ezd5k4dtCu1e1Kq3R7+6zA3IG9ui2nVuO3vkSkThxXuzF8RVaqxZzdidb85wyk3yfV4sUY7R4HVETJnbFDzCtrbnBcVQMjipTdkcdq9o5G/GWjNx4ObPp4Zo9sj6BwNRfoitTJK9FdSeJG7e5756cWu20fEZIOGRxlymY5ldHdDMeLuT5Dqj8j6z5rqUry17HvaOP3LJATzjrIbahd5UX+Yn0Fv1nf0+FuTOPWZO1JEFSwTEgDUnQDmTwE9L02zi+0JcotGJ+H2Ppi/RBx/wBtwSPI2MmWlyLwTHV435ISthKlNtyojKwNiGBBvymDxyTpo2WSLVpkhUXdW3KdnZ2xo8+U+6TYvgm6q+E8jN8TNocErlrfWJ+ITjyfCy74LROIxMyzo7uLrD/uH31/WevjV4o/Qgt+zGZ9LT3GPWQad69npw9Jw5sfa7BoGz+P313GPWXh3r/ie/0jV98PSlyuPmv2OfLGnZju3Vbex1c8mt6TtyfEfN6p3lZWse9qVQ8kb8jKx5RliV5Ir5o7kDtiKBcC/RgCpqAb8LgHjfjYS8o77G+bTSUm4rYmMJUqYZwzI6Bx9pSu8vMX42kRbiymKUsMk2qTJfJto2oYhKgJ3QQHHND8w9NfETdM9SEqdkJm2PNetUqn7bMR4Ekj2mE3bPJ1Eu7I2MMTQepTdaQuzDdBuAAzaC7HRePaYgraJ08O7JH6njAVy6AnRhow5MujD1kSVOiubH2TcS3fD3Ofo2LXeNqdX6t+QJPUbyOn9RlscqkaaTL6eVez2NunWe8EAIAQAgBACAV7afDb5F+1dOzUH/MAznNsrqUySrvb8TfvKSOjE15K9hjSpYhGxKGpSJtUAJDAH7YI1JHG3bMuGdko98aXIrt3kVPC4r6j/QrItWkQbix0YA9uuv8AUJz5o9sj2+l5XkwK+Y7P9CCUTA9VHpTY3gkfXkEGq/DDMemwlTDsdaVwOfR1Abeh3h6Tu0s7j2+x8t1vB2ZllXEv7r9qKnUQKxUG4U7oPO2l581q5d2aT+Z3YI9uOKOicpqdZAeIB8ReTGUo8OiHFS5R3BU1pVFqKi7yG4uLrfsJHvOnHrs8Hs7+u5zz0eGfivoXDDbbN/uUge9Tb2M74damvjh/RnHPpcf4Zf1I/aLGUMV9Ym8lQCxDDRwOGovY+M6o9W08/itfVf4s55dOzR4p/wC/MqmKwptfdNjwNtPWdkXHLHug7RySjLHLtkqY2w4sLTw9SqySXzOvG/uokcAeuv4h+c4p8M0fBbDOAxGOKyqhUJL0kJPFrAMfFhrNY5Zx2TYG9DIqVNw9PeQjkxIPMEG+ku80pKmCWw9c02DLxB9eYkYcssU1OPKKtWqMy2lLfSqxYWJa/keBHdPqceaOWPfHyfKamDhlkpDCllr4q9CmLvUVgo52Utb0BmsPiRXTr/lj9SyfCjF0qS9EUVamvWI6xbt1PA/tNr+8e5Bpk/t5neHeg1EsGq3UoF6xVgRck/Z0uPOTNqjm1s4PG4vnwZ3UeyMe7TxOg/OUhLajl02W4uL8f2ADSZHA3bsuWx2d0qWDrUnKhwXJVrddWFgbdo7Jviex7GjnH0qXJnGS1ArOo0UsSo5C5sPT8pXIvJzayN/eJiZHnm77E5z9LwiOTd16lT8a9vmLHznXjlcT39Ll9TGn54ZPS50BACAEAIAQBjnFHep3HFdfLtgFZx+FDrIZeLoo2e5Tx0mTR245lZxeOfoUw9QX6JmNFjxVHHXpfhuFI5WPOc+Zfd+h6/TZpZWv5l+a/axnOY91BBYdYdrjwkMhk7slnRwdff13WR0YeIup8mA95fHPsdnD1DT+vga8rdfhz+QnSx7doBvPMnplJ3Z5qzteB0mPXtBHvOeWll4LrPHyOExKHgw89PzmMsU14LrJF+RcGZlzogk7IINDyB1pYFXbgqO5v4kz6zpq7dLH8X+Z87rneol+H9jJ+mLsWPFiSfEm88fUO8kn8zWHCHuD+ZfEfnOOfBctpnAZjPE5jTptusSDYHhca+E2hhlJWiraQLmVI/bXz0/OHimvAtCq1lPBlPgQZWmuQQG12V9LT6RR16Y82TiR4jiPOeh0/UenPslw/wC55vUNN6kO+PK/NEd8Mqe9mNH+UVG9EI/WfR4viPH0avMiC+INQ0MbX6Dqb9ap8vZzK8rm/rNpLc9Oe10RWWPdbdo9++c8lueTqI1K/ceMoPHu9tZBgm1weoIL18P9kqONoV3rKSbtSpsCRu3TVrA2JuV48pvhWzPT6fjuMm/oZdiMI+HqtTcWemxVh/MpsYkaZFapkuj3APOYHkyVOi6fC/OegxXRMepX07hUGqnz1HmJpilTo7NDl7Mna+H/AHNjnUe0EAIAQAgBAOOtwQe3SAVgLxHIkQSMsdlwYSrRrCVFB2uyXdUsBqNZlONqju0+XtkpLwVFGuJ57VH18ZKSTQolMnhJUWyuTLHGtx3h6BuAoLMdAALknkAOM1WNHn5NXN7p0i1psHiugNVkO9cbtIWL2PFm1sunZxlp4Go2lucEurNS7VL8fBEYjAVaX+pTdPxKw9yJwSi1yjBTT4Y3vKEhvQD0lQjgSPCVcU+SU2uBzTxrjtv46zKWCD8F1mmvI4p5ke1QfCYy0i8M0WoflGhijVrZUUQdcjdAHHdDagc9Lz6LTY5R06h7Kjw801LM5e5m9OgaZ3GvvLobixv3g8J4moVZJL5m8Hsh/huI8ROOZqW0zgMymbZ5gtGqu9xKCwGpOpGgnq6GDnCl7mU3TGIo12p9JuqotfdZutbv7AZ3/Y5VbM+9DXDsWsTOGe2xqi75ZjOlS5+YaN+/nPPnGmSedicn6HNN5R9W1Kqy8lN0BX30/wAT6Tpmo9VU+V/tnkPS+lqLXDT/APB7tV8NExL1q5rMDZ3RbC2+bsd5u0X5WnrOJrPHaMgFLcb85zyR5+SPcqHYMzPOao7BBt/w0wvR5fS5uWc/1MbewE6sSqJ7mij24V89zPfjLkfRYlMQo6tcWbkKiWGvitv7TImhnjTspWCfS3pMJI8vPHfuHlOoVIZTYgggjiCDcH1lTn43Rv8AsxmwxeGp1hxYWccnXRh6j0InZCXcrPocGX1MakSssbBACAEAIAQCtZmOjqtybrDz4+8AT6S4kFkV3aRQVIPbKtG0J0UfCbMPVrJTplRvsAL305nTstOaWC5Wexi6t6eJQrdeS4U/hbW0vXp27laaLCzmfUovemXbZ3ZWhghdF3qnbUfVj4dijwmsYKJwZtTPLzx7E7LnOcZQeIv4wDKNucIrYl9xVW26OqANbC/CcmXFFvg68WSSXJUzl9Ts9xOZ6eJv6zOfQ6o+zfwMzemfhlvXXlC+W5fWrsy0qbMyjeIFr2va+vHiOEp9nyeEW9eHuWPZXZOrXqsKy1KK0wDdlIJYnqgbw1GhJmmm07lP7yqjPPmSh918mqYHCrSprTXgotrxPMmetFUqR5pku0w//sr/APyH9J83q/8Aun9Tux/ChtTa05Fjci7mkSlPOGJtuAnuvKrRW6i2Zd5xsnGMxNLf6hsVBFmtoWHvPb6fpHgXbLyzHJPu4DbbZZ8NTR1cvTvu1NLWJ+U6fZPD0muvU4wtceSMdNlVpLPCkbknluJNNgezgRzEwnGyS15dmgo1A4YHsIuNVPES+mnk0+RZEn8/oUklJUXjHVQaDsOBpsR4FTPsYyUoqS4ZyvY+eMzpWczKSPPyxp2NFNpk4nHlxdztCtJC5CqLsxAUDiWJsB6x2My9CR9G5ThOhoUqQ/20Rf7QAZ1pUqPexx7YqPsRO3mS/TMFUpgXdRv0/wAaageYuPORJWiMse6NHz7QGotOdo8ua7lQ/wCjlO1nL6LNJ+D9SqOnS16XVa/KpwsPFbeg5zfFaPQ0EZRteP1NLmx6QQAgBACAEAj84y3p10O64+U9nge6AQlGmyDde28NDbUX7pBJW89wtSo5amjMqDrFQSFvz95Bdsikpk2KkggggjQ3HAgyGi0JUaJstnvTr0dXSqo8A4H2h38xJi/DKzhW64LBLGYQAgGc7W4cpiXJGj2YeYsfcGUaNYvYiVxCjjK0iXIWp4lG0kdpHcT+weBtWq1OShPNjf8AQSca3srJl3mpQIBR852Lq1a1SqtRLOxIB3rj2nlZenynkc7W5ustKinYzBPSqGnUFmU6/oRzB5zP7FNPdod6HZqCigPa3rpO3DijBbIzk2yS2Wxe9WRuTD/y6v6zbhoqaLjcKtam1NxdXBUjuP6zScFOLi+GE6MixuzFelUZOjdlU6Oqkhh2EWHKfN5NJkjNxp170dCmqHGByKu9wlJyQNd4bvldrCa4tJNuor+pWUy47J7NCmgqYmmOlubKSHCAHq8NCTx856uDRxhvLdmPe2t1RYsxplqVRRxKMB5gzsIZjWYZYKinsPZ4zJowlDuVFbfKq1/k9x+8r2s5fRn7Fs+GuQucYj1V6tNS41B63BTpyvf0lox33NMOFqVyNmmp2hAMh2g+H+I+lVWw9MNSdiy9ZVtv6stiew38pjKDvY4MuCXd91bDMbB47+CP70/eR2Mz+z5PY1fZ3J1wdBKS6kas33nPzN/zsAm0VSPQxwUI0SckuEAIAQAgBACAVvMD9Y/jIJQ62YTqO33nPooA/eEGM872XDk1KFlbiU4K3hyPtFBMriUyrdqOp8GUiVaNYy8F5yXMOnp3Ojro47+fgeMmLszlGmSEsVCAVnbnD3po/wB1iD/UP8SsuC8HuVfJNnUxbsHqOm6oI3bai9jx8vWUhuTPZi20ezlPBLSamzsWex3yLWtfQACXaKplh2I1WqebL+X+ZESGWeXICAEAp/xBW/Q6a3fXt+zpM8nBaI52PwilWYqCRYKSLkaXNuXERBbEMquFodDiKifddreTXH6SsuQagpuAZsQdgBACAEAzvanBhK9QKLBhvC3eNfe8o+SjFMPsGzoG+kDrKCLJzFx9qWotQx2IqtSxIDcSTTbx4fmBKrkotmadLmgQAgBACAEAIAQAgBACAR2MzK2iev7QCtY/H9fdW71HNgBxJkFkWrKMIaVJVPzalrcLk3NpJDHkEFU2robtVH+8tj4r/gyGWiM8LizRcVF1HBxzX95R7OzT4lRN47aFQAKNnYi+t7L4jn3Szl7FVD3Fclzc1mZGUBlAJI4a8AR2HQxFtlZJLg9bTVKYw7iobX+XtO8NRYeUlkLkr+x7DpuqfsNfuF1/W0pFbl5uxptznKVd2mmoRrluwmxFh68ZZlETewetFzzf8lWIhllliAgDTMcxp0F3qhtyA4nuAkN0Ch7QZ59JKkqEVCba3Jvbj6TNuy9UXHZigVoKSLFyWseNjwv5AS8VsUKdj6ofGVmXhcjx3Ruk+olJck+DQcE16aH+VfyE1RAtACAEAIBTttXTpE6w3gpDDkOIv6mVkVZY8ka+HpH+RfylixScYU+mVmp8Aw/vHzEeYlfJV8mhobgSxY7ACAEAIAQAgBACAEAiMfjt47qnTt74BFYz5TbQwSNtllp0Xd6xIc6IWGgXtsewn9JBNF0BvqJJU7AIDa8dSnz3/wD1P+JDJRAqdLSC6YjSqFm3MOpqVO75V73bgBAbLdkOWfRqR323nY71R+Z/YSUqKPcpG0uMfFOSuijRR3fuZRyNFHYW2YoGnh8Vc/Wbq257n2rSYuyrK1mdAudCfIXksgv/AMO3C0GpX1Vt7XQkMB2eIiLIZbJYgTr1N1WaxNgTYcTYcBAMyzLHNWcu/HlyHITGRdBkXRjEK9ZGKKLgaEb9xYsO0DX2iLXkho0DNs0Wlh2rAgjd6hHaW0X3M1vYqZrgMQFuW1J9STMmyxdcl2kXcRWRhYWuLEWHA+kspkUWRHDAEag6iaEHqAEAbZjiuips5+yNPHgPeAZZmtGpXYsW4m5/WUspZowzSmuEarTPVp0zYdoKDRSOfCXLmd5fX/lLEm5N7anUyhQ0jKs1WqACCrW4Ht8DLJlkySkkhACAEAIAQBGrW3TwJgmhM4s/dMixQm2Mb7hixRDY03N0RgeWlj76RZNCCVmPzIw9D+RixQ3xO8eCN6D95BYkcmxdZKQU0ybE2vyvpFkUPf8A8hW/hxZHaQ20VatUVbU7lWJtcDstFk0RFDA1G/1lYj7iEKn9TA7zewkCiw4TG1KahadFUUcAu6B6CTbFBj8ViqlN1VFFxa9+fGRbFIrdPLq68UX+8/8A1lS1jvDYbEBrhUGjA9Ym4YEEfLBDRHrk9Yfd95LZFElluXYhXV1Kgqey/DtEhWKLDv4r+WWtkUjjHFcx6RbFIr2Y5NVqOWuoJ42FgTzI5yrslCSZPVGm8o/pP7ytAc18krPhxSNXqq29oNL66ceGpltyKIxdmXH+5/4/5kUySXwmTVVWwcf2/wCYSZBLYTCV0QDpDYX7O+W3IoWFKt99vQRbIo9jDVv4je0ncUI47K6lRCrVGINtBbs1HZG4og6mQ2+2/t+0gihejkQ6GpS36m7U1YXGp07tOAk2xQ1wezy09FZvMg/pAomcLkjXDB2FrEcP2k7iiWGFqfxD7SdxR6GGf+IY3FHsUX++faBR6FJvvQD10Z+8ZIFYJOQDsALQDw1FTxECxCpgx2SKJsa0qFzaQSSSoALSxU7aAMswpg2kMlHnD4MHUxRNjgYReUURYstMAWtJIIvG0QDKssJUVkA8VEgEhli2BlkQx9JICAMsbTEqyUMWSVJHlO24RJsgZbmsEkvh1G6JZFQqtYSGyUeEqSEwLiXIOwCIxo6xlQeKfCCLEwNYIsmsOeqJZFhSAJ1atoAiuIkWRY5BkknYAQAgBACAEAIA1WqATIJocFxJIoS+kiRZbtG1ervGQTQ8o8BLFWKQQEAjccetKMshBIJPLwB9l54yUQx7LFQgDTGnhKSJQyaVJFV4QBO2skElhz1ZZcECFRpRkniCB3Qa4mkeCBSSCKxnzGQQJJIIPIGsEEpgj1ZKLIcSSRpi3ubcpDIbEFkFbJFeEsXOwAgBACAEAIAGAMGqa3kFj1Vr3FpFkpCN4LUcJgD/AAzXWSjNiskg4TAIuubmZlxNZBJ5aAOMM9pJBJAzQodgDLFnWZy5JGplSRQQDxJAvTaCAMgk5JIF8MfSWiQOGNpcEVXNzIKiayCDnbBA/wAE3ZJRZDwySxHVjqZBVnlYIJCkdBJLI9wSEAIAQAgBAPFXhAGBEgsBEgsjloLABBA9w3CSikhaSVPL8JD4BG1BKGh4AkA4RAFaQgD+idJouCjFJJAyxI1mb5JQhaUZJ7AgHLSQKKJJB20gHLSQdTjLIqOavCXDI+oJBB4AkEBaCBzhhqJJZDx+EksMai6yCjOKIA/QaSS6PUA/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data:image/jpeg;base64,/9j/4AAQSkZJRgABAQAAAQABAAD/2wCEAAkGBxQREhUUEhQVFRUVFxUYFRcUFxcVFBYVFBcYFxUUFBQYHSggGBolHBUUITEhJSksLi4uFx8zODMsNygtLisBCgoKDg0OGxAQGiwkICQsLCwsLCwsLCwsLCwsLCwsLCwsLCwsLCwsLCwsLCwsLCwsLCwsLCwsLCwsLCwsLCwsLP/AABEIAKsBJwMBEQACEQEDEQH/xAAcAAABBQEBAQAAAAAAAAAAAAAAAwQFBgcBAgj/xABCEAACAQIDBAgCCAUDBAIDAAABAgADEQQFIQYSMVETIkFhcYGRoQcyFCNCUnKxwdFTYoKS4TND8FRjosJz0hUXJP/EABoBAQADAQEBAAAAAAAAAAAAAAABAgMEBQb/xAAzEQACAgEDAwIDBgYDAQAAAAAAAQIRAwQhMQUSQRNRMmFxFCKBocHhQlKRsdHwIzPxFf/aAAwDAQACEQMRAD8A3GAEAIAQCMz/AD2jgqfSVmt91Rq7nko/5aUnkUFbOnS6TJqZ9sF9X4X1KVl/xPLE9LQ6tzbcbrAdlwRYn0nMtV7o9rJ0FV9ye/zWxast2wwlewFUIx+zU6h9TofWbxzQl5PLzdM1OLmNr3W5OqwIuNR3TU4Wq5OwQEAIAQAgBACAEAIAQAgBACAEAIAQAgBACAEAIAQAgBACAEAIAQAgBACAEArG1+2VLAjcW1SuRogOi34NUPYO7ifeY5cyht5PS0HTZ6l9z2j7+/0MazbM6uJqGrWcsx9APuqOwd08+UnJ2z67DhhhgoQVL/eRLCtY25yDRjuCB7l+bVqH+lVdO4Hq+anSWjKUeGY5dPiy/wDZFP8A33LVlvxFrJYVkWoOa9Rv1B9pvHUyXJ5WbomGW+NuP5ouWz+1NHGEqm8rgXKuLG3DQg2PGdOPNGeyPG1fTsumXdKmvdE7NTgCAEAIAQAgBACAEAIAQAgBACAEAIAQAgBACAEAIAQAgBACAEAIAQAgGR/FrK+jxKV1GlZbN+OnYe67vpODUxqV+59X0TP34Xjf8L/J/vZRJznsjHE4/dNk48+weHOSkUlP2O0s8YfMoPhoZNGfqe5K4DHLVBKgi3EHvkNUXjJS4HQkFiT2ezH6NiaVXsVrN+Buq3sb+U0xy7ZJnPqsHrYZY/dbfXwbipuLjgZ6Z8M1Wx2CAgFZ22xzU1pqjFSSWJUkGyi3EeM8bq+aUFCMW0+dvl/6ep03FGTlKSvwQWF2nxCcWDj+YX9xrPNx9S1EP4r+p3T0GCXivoS2G2zH+5T80N/Y/vO7H1r+eH9H/k5J9L/kl/UlsNtJh3+3unk4I9+HvO7H1PTz/ir67fsck9Bnj4v6EnSrK4urBh3EH8p2xnGSuLs5ZQlHlUKSxUIAQAgBACAEAIAQAgBACAEAIAQAgBACAEAIAQAgFY+ImUNisGwRS1SmQ6AC5NtGUDmVLTHPDuhsel0rUrBqE5Ok9n+n5mB5sKtMlalOpS/GjIT6icahXJ9JLUqfwPb5EQXih3bAq3gJNkrk7bjjk2h/SZs6oKkT8FhfJMmxGKqdHRBNj1mb5EHNm/QazaOPv4R5ebVfZr7pfubnlGEajRp03ffZFClrWvbundFUqPls+RZMkppVbuh5LGQQDPts8RvYgjsRQPPiZ8v1SfdqK9lR9B0+Hbhv3IO8847jyKy3K7w3hxFxf0k9rq6IsUlST1TqFTdSQe4kflJTcXa2IaT2ZN5JnVc1aadIWDMoIazaE66nWehpNZqPVjDubTaW+5xajS4eyUu3dLwX6fUnz4QAgBACAEAIAQAgBACAEAIAQAgBACAEAIBwm0AjMZmJ4J6/tIZZIrGa46tqRUceBI/KUdnVjUfYrtXavE0jZitZO1KqhgR48ZTuZ0rDjfG30K7tnWweLSnWw9JKFVSUr0lAW+9qlRbABhcEX4i4vMctPdHodPU4ycJu1yn/AHRVRh7TnZ7EUKolpBqiapVN4A8/+GAaV8KcyutWgeIPSL3g6MPI29Z16aXMT53rmDeOVfR/oaBOs+fCAEAynNK/SVqjc2PpefG6iffllL5n1OGPbjjH5DaYGhRczxG9iKp/nI/t6v6T18Uaxx+hzyf3mOMLmFRfldh53HoZSWKL5RZNklQz2oPmCt5WPtMJaaPgt3stOxOO6fF01CEEXY8CAFHEnxI9Zro9NL7RFrxuc+rypYZfPY1SpUCgliABxJn0s5xgu6TpHz6TeyK5i8/ZntS0UdpGreR4CfO6zquST/4XSX5/1OqOFJfeFqGet9tQRzGhlcPWssf+xJr5bMq8C8E8jAgEag8J9JCanFSjwznao7LEBACAEAIAQAgBACAEAIAQAgBACAR2bV7WUdup8IBGmCUxhjaNxKtG0JFSzjB8Zm0deOZQc2pbjgzGatHo6bL2yTExOU91Indj8KlTEEVEDoKVRiG+UEWsT6mbYYpy3ODqmaeLBcHTtfqWDZrYh6il679GjMSiLq+6T1bk6LpbTUzSOmt2zgy9a7IqMFb8t8Eq+XLluIo4ikzGmGCVQxBIWp1d64A01B8QIlD0pKS4Ixax67FPBkS7quNe63r/AHwacDOw+eOwBtmNXcpue3dNhzNtAJnlbUHXJfGk5qzK69B0NnUqTrr294nx+XFkxusipn08MkJq4OzyDMjQhsRs3SYkgupJJNjcXOp0M6o6yaVOmZPEhnU2bcfK6t43U/rNVrIvlFfTfgbvltVOKE/h635TRZccuGQ1JeDT/hRlO5RfEMLNUO6t+IROJ82v/aJ6+gx1Fz9zyNfkuSh7C+0OZM1VkJ6qGwA4adp5meRr808mVxb2T2RXFBJWRuFq3cef5Tzci+6bPgkZzlCcyDG/7bH8P6ie/wBH1df8Evw/Vfqc+aH8SJufQnOEAgNrdp1y9aZZDUNQkAKQLbouTr4iUnPtOfUahYUrV2Vr/wDalP8A6Z/71/aZ+t8jl/8ApL+Vl2yTNExVFK1Pg44HirDRlPeDNYy7lZ3YsiyQUkPpY0CAM84zFcNRqVn1FNSbDieQHeTYSJOlZTJkWODk/BSh8UqX/T1P7lmXrL2OD/6Uf5X+RYtldqqePD7isjU7XViCSG4MLd4Il4TUjp0+pjmulVE/LnSEAIAQAgEFnptUU9hX8jAGa1IAnXbSQXRXM5IsZRnRjZn+crczGR3QY0xGFamE3hYOgde9SSL+qmc01TPf0mVZMSfts/wLr8M6ala5trdB/TYke950aZbM8brcn3QXimX9cQqA7xAA56CdR4NNlI2q2no1kelTO/ew3gOroQdD28OycubJFxaPb6bos0c0cklSX+C+bB5r9JwdMk3dPq353TQHzXdM1wS7oI4+p4Fi1Eq4e6/H9ycxdcU0dzwRWY+Ci/6TY4ErdFLwOYNXO+5vf0HcJmmdM4qOyGm0uMpsqqGBcN2G5Atrfu4Ty+quDxL3v/06enqSyP2ogK1YIpZjYDiZ8/FOTpHtN1ueaOLR/ldT4EX9JMsco8ohST4F5QsdEAlchzM4dma1+raxJtx4z0+lSccsn8v1PO6krxpfMZYvH9K7VLW3ze3K8pqHeST+Zx41UUesvf6xfP8AIzjy/Cy74JwTkMhvlmYCoodDYqxB5qyGxHt6GatSxyTXPKHJd8BihVQMOPaORn2Oj1K1GJT8+fqcc49roczrKGU/F7E3r0U+4jHzYj9AJz5nueR1GVzS+RQZieeXb4Y7QdBX6Bz9XWPVvwWr2eTDTxtNcUqdHdoc3ZPsfD/ua9Ok9kIBQvizmO7QSiDq7At+FeHuPaY5ntR5/UJ1BR9zKpznkE3sdnH0TFU6hPUPUqfgbt8jY+UtCVM20+X0sil48m7gzsPoQgBACAEAYZxgzVTq/Muo7+YgFXWtbQ6EcR2gwScq1tJBKKznNbjKM3gyrDAvWrLSRbu5AUd57T3dsyat0dfd2xtmhbdbGGpRwaULBqP1TFv4ZFy5HbZlvb+aTlxd1UX6dr44O/v4e6+pXM6zijlNHocMA9U23mPFm+81ouONUiOzLrZ98+PHyKbj87xGLH11Tq/cTqqfHtM555mz2NL07Hjd1uL0jdO+1vSYHqUXf4WZtak9Enr03La9oJuDO7BL7tHyvVsLjl7vc1N1FakR2VEIP9QsZ0co8hbMxDD4lnd6IYhEHWsbbzE2Go7LA+s8fqOeUIpRfJ7OkxKcm5LgfYegqfKAJ4UpN8npJJcDHaeru4cj7zKPe/8A6zbSRvKUyuolWpPPSaOdMkMPjXX5WYeenpMpYovlFlJokaGc1Bxs3iLflMJaaD4L+qySo5lvITa3ZxvedOjwen3Svk4tZk7qQYWrdV8Jz5V95mEeCSyxvrF8Zx5fhZZ8FjBnGZFHyjMugxdZWPUaq4buO+d1v+dk9DLDuxp+aRBouT47on1+VtD3cjJ6fq/s+W38L2f+fwKZI9yLZPsDkMW+KFbexzD7qqJyZfiPE1rvKVO8zOMAbcND2W4g85INh2W21FagvSD6xOrUIPEjg9u8a+N51QnaPc02o9SG/K5LVgMwp1hem17cR2jxE0s6k0zJvijjekxe4OFNQPPj+pnNle54+vleSinzI4QgG1fDnOfpOEVWN3o2ptzIA6jHxHuDOrFK4nuaLL346fK2LTNDrCAEAIAQCOzHKKdbU9VvvLx8x2wCBxezVYfIyuO+6n04e8gkgsTkFVXBqFU7V4NeCUzuV5Q1HEpiBWUlb3BW28rCxGhle3ezd5k4dtCu1e1Kq3R7+6zA3IG9ui2nVuO3vkSkThxXuzF8RVaqxZzdidb85wyk3yfV4sUY7R4HVETJnbFDzCtrbnBcVQMjipTdkcdq9o5G/GWjNx4ObPp4Zo9sj6BwNRfoitTJK9FdSeJG7e5756cWu20fEZIOGRxlymY5ldHdDMeLuT5Dqj8j6z5rqUry17HvaOP3LJATzjrIbahd5UX+Yn0Fv1nf0+FuTOPWZO1JEFSwTEgDUnQDmTwE9L02zi+0JcotGJ+H2Ppi/RBx/wBtwSPI2MmWlyLwTHV435ISthKlNtyojKwNiGBBvymDxyTpo2WSLVpkhUXdW3KdnZ2xo8+U+6TYvgm6q+E8jN8TNocErlrfWJ+ITjyfCy74LROIxMyzo7uLrD/uH31/WevjV4o/Qgt+zGZ9LT3GPWQad69npw9Jw5sfa7BoGz+P313GPWXh3r/ie/0jV98PSlyuPmv2OfLGnZju3Vbex1c8mt6TtyfEfN6p3lZWse9qVQ8kb8jKx5RliV5Ir5o7kDtiKBcC/RgCpqAb8LgHjfjYS8o77G+bTSUm4rYmMJUqYZwzI6Bx9pSu8vMX42kRbiymKUsMk2qTJfJto2oYhKgJ3QQHHND8w9NfETdM9SEqdkJm2PNetUqn7bMR4Ekj2mE3bPJ1Eu7I2MMTQepTdaQuzDdBuAAzaC7HRePaYgraJ08O7JH6njAVy6AnRhow5MujD1kSVOiubH2TcS3fD3Ofo2LXeNqdX6t+QJPUbyOn9RlscqkaaTL6eVez2NunWe8EAIAQAgBACAV7afDb5F+1dOzUH/MAznNsrqUySrvb8TfvKSOjE15K9hjSpYhGxKGpSJtUAJDAH7YI1JHG3bMuGdko98aXIrt3kVPC4r6j/QrItWkQbix0YA9uuv8AUJz5o9sj2+l5XkwK+Y7P9CCUTA9VHpTY3gkfXkEGq/DDMemwlTDsdaVwOfR1Abeh3h6Tu0s7j2+x8t1vB2ZllXEv7r9qKnUQKxUG4U7oPO2l581q5d2aT+Z3YI9uOKOicpqdZAeIB8ReTGUo8OiHFS5R3BU1pVFqKi7yG4uLrfsJHvOnHrs8Hs7+u5zz0eGfivoXDDbbN/uUge9Tb2M74damvjh/RnHPpcf4Zf1I/aLGUMV9Ym8lQCxDDRwOGovY+M6o9W08/itfVf4s55dOzR4p/wC/MqmKwptfdNjwNtPWdkXHLHug7RySjLHLtkqY2w4sLTw9SqySXzOvG/uokcAeuv4h+c4p8M0fBbDOAxGOKyqhUJL0kJPFrAMfFhrNY5Zx2TYG9DIqVNw9PeQjkxIPMEG+ku80pKmCWw9c02DLxB9eYkYcssU1OPKKtWqMy2lLfSqxYWJa/keBHdPqceaOWPfHyfKamDhlkpDCllr4q9CmLvUVgo52Utb0BmsPiRXTr/lj9SyfCjF0qS9EUVamvWI6xbt1PA/tNr+8e5Bpk/t5neHeg1EsGq3UoF6xVgRck/Z0uPOTNqjm1s4PG4vnwZ3UeyMe7TxOg/OUhLajl02W4uL8f2ADSZHA3bsuWx2d0qWDrUnKhwXJVrddWFgbdo7Jviex7GjnH0qXJnGS1ArOo0UsSo5C5sPT8pXIvJzayN/eJiZHnm77E5z9LwiOTd16lT8a9vmLHznXjlcT39Ll9TGn54ZPS50BACAEAIAQBjnFHep3HFdfLtgFZx+FDrIZeLoo2e5Tx0mTR245lZxeOfoUw9QX6JmNFjxVHHXpfhuFI5WPOc+Zfd+h6/TZpZWv5l+a/axnOY91BBYdYdrjwkMhk7slnRwdff13WR0YeIup8mA95fHPsdnD1DT+vga8rdfhz+QnSx7doBvPMnplJ3Z5qzteB0mPXtBHvOeWll4LrPHyOExKHgw89PzmMsU14LrJF+RcGZlzogk7IINDyB1pYFXbgqO5v4kz6zpq7dLH8X+Z87rneol+H9jJ+mLsWPFiSfEm88fUO8kn8zWHCHuD+ZfEfnOOfBctpnAZjPE5jTptusSDYHhca+E2hhlJWiraQLmVI/bXz0/OHimvAtCq1lPBlPgQZWmuQQG12V9LT6RR16Y82TiR4jiPOeh0/UenPslw/wC55vUNN6kO+PK/NEd8Mqe9mNH+UVG9EI/WfR4viPH0avMiC+INQ0MbX6Dqb9ap8vZzK8rm/rNpLc9Oe10RWWPdbdo9++c8lueTqI1K/ceMoPHu9tZBgm1weoIL18P9kqONoV3rKSbtSpsCRu3TVrA2JuV48pvhWzPT6fjuMm/oZdiMI+HqtTcWemxVh/MpsYkaZFapkuj3APOYHkyVOi6fC/OegxXRMepX07hUGqnz1HmJpilTo7NDl7Mna+H/AHNjnUe0EAIAQAgBAOOtwQe3SAVgLxHIkQSMsdlwYSrRrCVFB2uyXdUsBqNZlONqju0+XtkpLwVFGuJ57VH18ZKSTQolMnhJUWyuTLHGtx3h6BuAoLMdAALknkAOM1WNHn5NXN7p0i1psHiugNVkO9cbtIWL2PFm1sunZxlp4Go2lucEurNS7VL8fBEYjAVaX+pTdPxKw9yJwSi1yjBTT4Y3vKEhvQD0lQjgSPCVcU+SU2uBzTxrjtv46zKWCD8F1mmvI4p5ke1QfCYy0i8M0WoflGhijVrZUUQdcjdAHHdDagc9Lz6LTY5R06h7Kjw801LM5e5m9OgaZ3GvvLobixv3g8J4moVZJL5m8Hsh/huI8ROOZqW0zgMymbZ5gtGqu9xKCwGpOpGgnq6GDnCl7mU3TGIo12p9JuqotfdZutbv7AZ3/Y5VbM+9DXDsWsTOGe2xqi75ZjOlS5+YaN+/nPPnGmSedicn6HNN5R9W1Kqy8lN0BX30/wAT6Tpmo9VU+V/tnkPS+lqLXDT/APB7tV8NExL1q5rMDZ3RbC2+bsd5u0X5WnrOJrPHaMgFLcb85zyR5+SPcqHYMzPOao7BBt/w0wvR5fS5uWc/1MbewE6sSqJ7mij24V89zPfjLkfRYlMQo6tcWbkKiWGvitv7TImhnjTspWCfS3pMJI8vPHfuHlOoVIZTYgggjiCDcH1lTn43Rv8AsxmwxeGp1hxYWccnXRh6j0InZCXcrPocGX1MakSssbBACAEAIAQCtZmOjqtybrDz4+8AT6S4kFkV3aRQVIPbKtG0J0UfCbMPVrJTplRvsAL305nTstOaWC5Wexi6t6eJQrdeS4U/hbW0vXp27laaLCzmfUovemXbZ3ZWhghdF3qnbUfVj4dijwmsYKJwZtTPLzx7E7LnOcZQeIv4wDKNucIrYl9xVW26OqANbC/CcmXFFvg68WSSXJUzl9Ts9xOZ6eJv6zOfQ6o+zfwMzemfhlvXXlC+W5fWrsy0qbMyjeIFr2va+vHiOEp9nyeEW9eHuWPZXZOrXqsKy1KK0wDdlIJYnqgbw1GhJmmm07lP7yqjPPmSh918mqYHCrSprTXgotrxPMmetFUqR5pku0w//sr/APyH9J83q/8Aun9Tux/ChtTa05Fjci7mkSlPOGJtuAnuvKrRW6i2Zd5xsnGMxNLf6hsVBFmtoWHvPb6fpHgXbLyzHJPu4DbbZZ8NTR1cvTvu1NLWJ+U6fZPD0muvU4wtceSMdNlVpLPCkbknluJNNgezgRzEwnGyS15dmgo1A4YHsIuNVPES+mnk0+RZEn8/oUklJUXjHVQaDsOBpsR4FTPsYyUoqS4ZyvY+eMzpWczKSPPyxp2NFNpk4nHlxdztCtJC5CqLsxAUDiWJsB6x2My9CR9G5ThOhoUqQ/20Rf7QAZ1pUqPexx7YqPsRO3mS/TMFUpgXdRv0/wAaageYuPORJWiMse6NHz7QGotOdo8ua7lQ/wCjlO1nL6LNJ+D9SqOnS16XVa/KpwsPFbeg5zfFaPQ0EZRteP1NLmx6QQAgBACAEAj84y3p10O64+U9nge6AQlGmyDde28NDbUX7pBJW89wtSo5amjMqDrFQSFvz95Bdsikpk2KkggggjQ3HAgyGi0JUaJstnvTr0dXSqo8A4H2h38xJi/DKzhW64LBLGYQAgGc7W4cpiXJGj2YeYsfcGUaNYvYiVxCjjK0iXIWp4lG0kdpHcT+weBtWq1OShPNjf8AQSca3srJl3mpQIBR852Lq1a1SqtRLOxIB3rj2nlZenynkc7W5ustKinYzBPSqGnUFmU6/oRzB5zP7FNPdod6HZqCigPa3rpO3DijBbIzk2yS2Wxe9WRuTD/y6v6zbhoqaLjcKtam1NxdXBUjuP6zScFOLi+GE6MixuzFelUZOjdlU6Oqkhh2EWHKfN5NJkjNxp170dCmqHGByKu9wlJyQNd4bvldrCa4tJNuor+pWUy47J7NCmgqYmmOlubKSHCAHq8NCTx856uDRxhvLdmPe2t1RYsxplqVRRxKMB5gzsIZjWYZYKinsPZ4zJowlDuVFbfKq1/k9x+8r2s5fRn7Fs+GuQucYj1V6tNS41B63BTpyvf0lox33NMOFqVyNmmp2hAMh2g+H+I+lVWw9MNSdiy9ZVtv6stiew38pjKDvY4MuCXd91bDMbB47+CP70/eR2Mz+z5PY1fZ3J1wdBKS6kas33nPzN/zsAm0VSPQxwUI0SckuEAIAQAgBACAVvMD9Y/jIJQ62YTqO33nPooA/eEGM872XDk1KFlbiU4K3hyPtFBMriUyrdqOp8GUiVaNYy8F5yXMOnp3Ojro47+fgeMmLszlGmSEsVCAVnbnD3po/wB1iD/UP8SsuC8HuVfJNnUxbsHqOm6oI3bai9jx8vWUhuTPZi20ezlPBLSamzsWex3yLWtfQACXaKplh2I1WqebL+X+ZESGWeXICAEAp/xBW/Q6a3fXt+zpM8nBaI52PwilWYqCRYKSLkaXNuXERBbEMquFodDiKifddreTXH6SsuQagpuAZsQdgBACAEAzvanBhK9QKLBhvC3eNfe8o+SjFMPsGzoG+kDrKCLJzFx9qWotQx2IqtSxIDcSTTbx4fmBKrkotmadLmgQAgBACAEAIAQAgBACAR2MzK2iev7QCtY/H9fdW71HNgBxJkFkWrKMIaVJVPzalrcLk3NpJDHkEFU2robtVH+8tj4r/gyGWiM8LizRcVF1HBxzX95R7OzT4lRN47aFQAKNnYi+t7L4jn3Szl7FVD3Fclzc1mZGUBlAJI4a8AR2HQxFtlZJLg9bTVKYw7iobX+XtO8NRYeUlkLkr+x7DpuqfsNfuF1/W0pFbl5uxptznKVd2mmoRrluwmxFh68ZZlETewetFzzf8lWIhllliAgDTMcxp0F3qhtyA4nuAkN0Ch7QZ59JKkqEVCba3Jvbj6TNuy9UXHZigVoKSLFyWseNjwv5AS8VsUKdj6ofGVmXhcjx3Ruk+olJck+DQcE16aH+VfyE1RAtACAEAIBTttXTpE6w3gpDDkOIv6mVkVZY8ka+HpH+RfylixScYU+mVmp8Aw/vHzEeYlfJV8mhobgSxY7ACAEAIAQAgBACAEAiMfjt47qnTt74BFYz5TbQwSNtllp0Xd6xIc6IWGgXtsewn9JBNF0BvqJJU7AIDa8dSnz3/wD1P+JDJRAqdLSC6YjSqFm3MOpqVO75V73bgBAbLdkOWfRqR323nY71R+Z/YSUqKPcpG0uMfFOSuijRR3fuZRyNFHYW2YoGnh8Vc/Wbq257n2rSYuyrK1mdAudCfIXksgv/AMO3C0GpX1Vt7XQkMB2eIiLIZbJYgTr1N1WaxNgTYcTYcBAMyzLHNWcu/HlyHITGRdBkXRjEK9ZGKKLgaEb9xYsO0DX2iLXkho0DNs0Wlh2rAgjd6hHaW0X3M1vYqZrgMQFuW1J9STMmyxdcl2kXcRWRhYWuLEWHA+kspkUWRHDAEag6iaEHqAEAbZjiuips5+yNPHgPeAZZmtGpXYsW4m5/WUspZowzSmuEarTPVp0zYdoKDRSOfCXLmd5fX/lLEm5N7anUyhQ0jKs1WqACCrW4Ht8DLJlkySkkhACAEAIAQBGrW3TwJgmhM4s/dMixQm2Mb7hixRDY03N0RgeWlj76RZNCCVmPzIw9D+RixQ3xO8eCN6D95BYkcmxdZKQU0ybE2vyvpFkUPf8A8hW/hxZHaQ20VatUVbU7lWJtcDstFk0RFDA1G/1lYj7iEKn9TA7zewkCiw4TG1KahadFUUcAu6B6CTbFBj8ViqlN1VFFxa9+fGRbFIrdPLq68UX+8/8A1lS1jvDYbEBrhUGjA9Ym4YEEfLBDRHrk9Yfd95LZFElluXYhXV1Kgqey/DtEhWKLDv4r+WWtkUjjHFcx6RbFIr2Y5NVqOWuoJ42FgTzI5yrslCSZPVGm8o/pP7ytAc18krPhxSNXqq29oNL66ceGpltyKIxdmXH+5/4/5kUySXwmTVVWwcf2/wCYSZBLYTCV0QDpDYX7O+W3IoWFKt99vQRbIo9jDVv4je0ncUI47K6lRCrVGINtBbs1HZG4og6mQ2+2/t+0gihejkQ6GpS36m7U1YXGp07tOAk2xQ1wezy09FZvMg/pAomcLkjXDB2FrEcP2k7iiWGFqfxD7SdxR6GGf+IY3FHsUX++faBR6FJvvQD10Z+8ZIFYJOQDsALQDw1FTxECxCpgx2SKJsa0qFzaQSSSoALSxU7aAMswpg2kMlHnD4MHUxRNjgYReUURYstMAWtJIIvG0QDKssJUVkA8VEgEhli2BlkQx9JICAMsbTEqyUMWSVJHlO24RJsgZbmsEkvh1G6JZFQqtYSGyUeEqSEwLiXIOwCIxo6xlQeKfCCLEwNYIsmsOeqJZFhSAJ1atoAiuIkWRY5BkknYAQAgBACAEAIA1WqATIJocFxJIoS+kiRZbtG1ervGQTQ8o8BLFWKQQEAjccetKMshBIJPLwB9l54yUQx7LFQgDTGnhKSJQyaVJFV4QBO2skElhz1ZZcECFRpRkniCB3Qa4mkeCBSSCKxnzGQQJJIIPIGsEEpgj1ZKLIcSSRpi3ubcpDIbEFkFbJFeEsXOwAgBACAEAIAGAMGqa3kFj1Vr3FpFkpCN4LUcJgD/AAzXWSjNiskg4TAIuubmZlxNZBJ5aAOMM9pJBJAzQodgDLFnWZy5JGplSRQQDxJAvTaCAMgk5JIF8MfSWiQOGNpcEVXNzIKiayCDnbBA/wAE3ZJRZDwySxHVjqZBVnlYIJCkdBJLI9wSEAIAQAgBAPFXhAGBEgsBEgsjloLABBA9w3CSikhaSVPL8JD4BG1BKGh4AkA4RAFaQgD+idJouCjFJJAyxI1mb5JQhaUZJ7AgHLSQKKJJB20gHLSQdTjLIqOavCXDI+oJBB4AkEBaCBzhhqJJZDx+EksMai6yCjOKIA/QaSS6PUA//9k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s://encrypted-tbn0.gstatic.com/images?q=tbn:ANd9GcTW18BKR-5nlPDci6uKKsggpDRsoV09pqI7msaRXuUzYjx8OMXX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7937"/>
            <a:ext cx="4286250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58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4693" y="335977"/>
            <a:ext cx="5212080" cy="2058209"/>
          </a:xfrm>
        </p:spPr>
        <p:txBody>
          <a:bodyPr/>
          <a:lstStyle/>
          <a:p>
            <a:r>
              <a:rPr lang="en-US" sz="4800" dirty="0" smtClean="0"/>
              <a:t>Project Aim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06886" y="1578658"/>
            <a:ext cx="5467493" cy="1751725"/>
          </a:xfrm>
        </p:spPr>
        <p:txBody>
          <a:bodyPr>
            <a:noAutofit/>
          </a:bodyPr>
          <a:lstStyle/>
          <a:p>
            <a:r>
              <a:rPr lang="en-US" sz="2400" dirty="0" smtClean="0"/>
              <a:t>Reduce the Readmission rate (defined as patients discharged and readmitted within 30 days) from Winnebago Mental Health Institute by 20%.</a:t>
            </a:r>
            <a:endParaRPr lang="en-US" sz="2400" dirty="0"/>
          </a:p>
        </p:txBody>
      </p:sp>
      <p:pic>
        <p:nvPicPr>
          <p:cNvPr id="9" name="Picture 6" descr="C:\Users\vandyjl\AppData\Local\Microsoft\Windows\Temporary Internet Files\Content.IE5\UD1EZIDS\MC900441900[1].wm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90800"/>
            <a:ext cx="4648200" cy="342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Process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Readmission 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Crisis Plan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County Collaboration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AutoShape 2" descr="https://encrypted-tbn2.gstatic.com/images?q=tbn:ANd9GcSYN1UH-w6kybw8gL9V8Z34rk84aZFq6p2lkx4ZcI5b0xTnGSy44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455333"/>
            <a:ext cx="3194565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38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Admissions vs. 30 day readmissions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912891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369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Admissions vs. 30 day readmissions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10677"/>
              </p:ext>
            </p:extLst>
          </p:nvPr>
        </p:nvGraphicFramePr>
        <p:xfrm>
          <a:off x="838200" y="1143000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72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with Winnebago County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9804"/>
            <a:ext cx="7665720" cy="342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6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Next Steps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Readmission 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Crisis Plan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/>
              <a:t>County </a:t>
            </a:r>
            <a:r>
              <a:rPr lang="en-US" sz="3600" dirty="0" smtClean="0"/>
              <a:t>Collaboration</a:t>
            </a:r>
            <a:endParaRPr lang="en-US" sz="3600" dirty="0" smtClean="0"/>
          </a:p>
        </p:txBody>
      </p:sp>
      <p:pic>
        <p:nvPicPr>
          <p:cNvPr id="2050" name="Picture 2" descr="3d man with what next sign board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918" y="304800"/>
            <a:ext cx="2887082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71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20940" cy="548640"/>
          </a:xfrm>
        </p:spPr>
        <p:txBody>
          <a:bodyPr/>
          <a:lstStyle/>
          <a:p>
            <a:r>
              <a:rPr lang="en-US" dirty="0" smtClean="0"/>
              <a:t>Questions/Comments/Compliments </a:t>
            </a:r>
            <a:endParaRPr lang="en-US" dirty="0"/>
          </a:p>
        </p:txBody>
      </p:sp>
      <p:pic>
        <p:nvPicPr>
          <p:cNvPr id="1029" name="Picture 5" descr="C:\Users\vandyjl\AppData\Local\Microsoft\Windows\Temporary Internet Files\Content.IE5\C5Q45IQ4\MC900434411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0"/>
            <a:ext cx="1625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s://encrypted-tbn0.gstatic.com/images?q=tbn:ANd9GcT7TpZaFHENbZiX3MD8OiLGbAvscQXo6sP8HF-fco2I6mvqLGZ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59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s://encrypted-tbn2.gstatic.com/images?q=tbn:ANd9GcQax3O-2QtSNthfvCqJcHcqUsYx-6ECVIfEAXWvpE3TLAmly_et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105553"/>
            <a:ext cx="2941638" cy="179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94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13152</TotalTime>
  <Words>94</Words>
  <Application>Microsoft Office PowerPoint</Application>
  <PresentationFormat>On-screen Show (4:3)</PresentationFormat>
  <Paragraphs>36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Winnebago Mental Health Institute  </vt:lpstr>
      <vt:lpstr>                    </vt:lpstr>
      <vt:lpstr>Project Aim </vt:lpstr>
      <vt:lpstr>Process</vt:lpstr>
      <vt:lpstr>Total Admissions vs. 30 day readmissions</vt:lpstr>
      <vt:lpstr>Total Admissions vs. 30 day readmissions</vt:lpstr>
      <vt:lpstr>Collaboration with Winnebago County</vt:lpstr>
      <vt:lpstr>Next Steps</vt:lpstr>
      <vt:lpstr>Questions/Comments/Compliments </vt:lpstr>
    </vt:vector>
  </TitlesOfParts>
  <Company>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WMHI 30 Day Readmission Project</dc:title>
  <dc:creator>VanDyck, Jamie L.</dc:creator>
  <cp:lastModifiedBy>VanDyck, Jamie L.</cp:lastModifiedBy>
  <cp:revision>37</cp:revision>
  <cp:lastPrinted>2014-10-22T16:54:50Z</cp:lastPrinted>
  <dcterms:created xsi:type="dcterms:W3CDTF">2014-09-17T13:23:58Z</dcterms:created>
  <dcterms:modified xsi:type="dcterms:W3CDTF">2014-10-23T15:16:30Z</dcterms:modified>
</cp:coreProperties>
</file>