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3" r:id="rId7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7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2A9FB-0FE1-477C-8E33-E78489A0D337}" type="datetimeFigureOut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F58ED-1E46-4282-8996-575EEA2786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501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5B636-F74B-43A3-9EF8-1A7ADFD619BF}" type="datetimeFigureOut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660BF-7279-473A-AE5F-87EBF66273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6896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0DF65-933F-491E-B029-5324DA5E0A50}" type="datetimeFigureOut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37ED6-066A-4432-A49E-95FC146BFE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179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7FE03-5E08-4180-A19E-791262E6C5BD}" type="datetimeFigureOut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31D9234F-E4BC-4AFC-BD28-7F91A677F8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094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1F85F-70A2-4135-8927-57C18BF47D5F}" type="datetimeFigureOut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54FFE-D56D-49CA-B8E0-AE1648DBA2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350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6DD5E-954F-48E2-BB1B-0CDAE7034868}" type="datetimeFigureOut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33618886-397C-4D01-8B4C-4E4249A89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8158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6C819-77F5-46E2-8F62-B8CDB68A96A8}" type="datetimeFigureOut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65D06BCB-65D6-407A-9F04-B8BA983EB1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8230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D9664-B664-45BA-B3AE-E360858422BC}" type="datetimeFigureOut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FAE94-B890-4178-B1E5-90D25631BA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8705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9CA26-F771-46EC-97A7-194415B2E3BA}" type="datetimeFigureOut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88DE2-49A7-4486-8B2C-55A38FAF2D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729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75E14-5ED3-4954-B1A2-02BB31732DCF}" type="datetimeFigureOut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8DEF2C-3F1F-4ADC-BEA4-C52D823BEB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10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1D8DD-7E4A-4E64-AEA0-5ACE16AB449F}" type="datetimeFigureOut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C0E7E-E138-4C12-850C-A9E2755FF5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318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1A044-7554-431D-8DB3-931E766C5697}" type="datetimeFigureOut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8CEEF-8162-41AA-83AE-C582AED9BC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671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99B3B-AFD9-4305-9270-5654E911847B}" type="datetimeFigureOut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20EDC-0DC5-4A4B-A9FD-E52DF7FE1E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71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C76D0-CB57-4EC6-AF7F-91F785798578}" type="datetimeFigureOut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2B1D9-CFA1-4D73-A3DD-B7B5E3F2AF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098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491CC-9CDA-4611-8B6E-212F81B0ACE2}" type="datetimeFigureOut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1F82E-BA38-426F-A859-8A25C6B5BE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2472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067AC-57D6-40F5-A11C-B8F5DCC0B7C5}" type="datetimeFigureOut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C9F58-4932-4F2A-8A04-A647E78C37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717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80629-2DAD-4D29-90ED-5623A46309A4}" type="datetimeFigureOut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96E6A-5153-4F50-B770-5E4DDE2346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9900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4340AD-36E9-407A-B2CA-24582E956BA3}" type="datetimeFigureOut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2800">
                <a:solidFill>
                  <a:srgbClr val="FFFFFF"/>
                </a:solidFill>
              </a:defRPr>
            </a:lvl1pPr>
          </a:lstStyle>
          <a:p>
            <a:fld id="{58DE33F9-4EDA-46F6-8568-DD25E9AD144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8" r:id="rId12"/>
    <p:sldLayoutId id="2147483805" r:id="rId13"/>
    <p:sldLayoutId id="2147483809" r:id="rId14"/>
    <p:sldLayoutId id="2147483810" r:id="rId15"/>
    <p:sldLayoutId id="2147483806" r:id="rId16"/>
    <p:sldLayoutId id="2147483807" r:id="rId17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Microsoft_Excel_Chart1.xls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oleObject" Target="../embeddings/Microsoft_Excel_Chart2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265113" y="244475"/>
            <a:ext cx="9107487" cy="3328988"/>
          </a:xfrm>
        </p:spPr>
        <p:txBody>
          <a:bodyPr/>
          <a:lstStyle/>
          <a:p>
            <a:pPr eaLnBrk="1" hangingPunct="1"/>
            <a:r>
              <a:rPr lang="en-US" altLang="en-US" smtClean="0"/>
              <a:t>Emergency Services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9575" y="3573463"/>
            <a:ext cx="8824913" cy="8620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dirty="0"/>
              <a:t>FOV County HSC</a:t>
            </a:r>
          </a:p>
        </p:txBody>
      </p:sp>
      <p:pic>
        <p:nvPicPr>
          <p:cNvPr id="512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2435225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History and Background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Crisis Response Program was a contracted service prior to 2016.</a:t>
            </a:r>
          </a:p>
          <a:p>
            <a:pPr eaLnBrk="1" hangingPunct="1"/>
            <a:r>
              <a:rPr lang="en-US" altLang="en-US" smtClean="0"/>
              <a:t>HSC Service Facilitators took initiative of developing and implementing best-practice guidelines to train screeners in-house November and December 2015. </a:t>
            </a:r>
          </a:p>
          <a:p>
            <a:pPr eaLnBrk="1" hangingPunct="1"/>
            <a:r>
              <a:rPr lang="en-US" altLang="en-US" smtClean="0"/>
              <a:t>HSC Service Facilitators took over the mobile crisis screening for Forest, Oneida and Vilas Counties in January 2016.</a:t>
            </a:r>
          </a:p>
          <a:p>
            <a:pPr eaLnBrk="1" hangingPunct="1"/>
            <a:r>
              <a:rPr lang="en-US" altLang="en-US" smtClean="0"/>
              <a:t>Mobile crisis response team is a coordinated effort encompassing the community, crisis line, law enforcement, screeners, hospitals, and county corporation counsels.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Role of Mobile Crisis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03313" y="1852613"/>
            <a:ext cx="4395787" cy="440372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en-US" dirty="0"/>
              <a:t>Assess and Address Immediate Crisis.</a:t>
            </a:r>
          </a:p>
          <a:p>
            <a:pPr eaLnBrk="1" hangingPunct="1">
              <a:defRPr/>
            </a:pPr>
            <a:r>
              <a:rPr lang="en-US" altLang="en-US" dirty="0"/>
              <a:t>Enhance the ability, understanding and resources of our community to deal with crisis through treatment and diversion.</a:t>
            </a:r>
          </a:p>
          <a:p>
            <a:pPr eaLnBrk="1" hangingPunct="1">
              <a:defRPr/>
            </a:pPr>
            <a:r>
              <a:rPr lang="en-US" altLang="en-US" dirty="0"/>
              <a:t>Increase linkage and follow up to connect individuals and families with ongoing support, thereby reducing future incidents of crisis.</a:t>
            </a:r>
          </a:p>
          <a:p>
            <a:pPr eaLnBrk="1" hangingPunct="1">
              <a:defRPr/>
            </a:pPr>
            <a:r>
              <a:rPr lang="en-US" altLang="en-US" dirty="0"/>
              <a:t>Reduce the high cost of unnecessary hospitalization on our counties.</a:t>
            </a:r>
          </a:p>
          <a:p>
            <a:pPr eaLnBrk="1" hangingPunct="1">
              <a:defRPr/>
            </a:pPr>
            <a:r>
              <a:rPr lang="en-US" altLang="en-US" dirty="0"/>
              <a:t>Improve community health and wellness.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5654675" y="1431925"/>
            <a:ext cx="4395788" cy="576263"/>
          </a:xfrm>
        </p:spPr>
        <p:txBody>
          <a:bodyPr/>
          <a:lstStyle/>
          <a:p>
            <a:pPr>
              <a:defRPr/>
            </a:pPr>
            <a:r>
              <a:rPr lang="en-US" dirty="0"/>
              <a:t>Increasing Screen Volume</a:t>
            </a:r>
          </a:p>
        </p:txBody>
      </p:sp>
      <p:graphicFrame>
        <p:nvGraphicFramePr>
          <p:cNvPr id="7173" name="Content Placeholder 7"/>
          <p:cNvGraphicFramePr>
            <a:graphicFrameLocks noGrp="1"/>
          </p:cNvGraphicFramePr>
          <p:nvPr>
            <p:ph sz="quarter" idx="4"/>
          </p:nvPr>
        </p:nvGraphicFramePr>
        <p:xfrm>
          <a:off x="5603875" y="1957388"/>
          <a:ext cx="4497388" cy="434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Chart" r:id="rId4" imgW="4505334" imgH="4352921" progId="Excel.Chart.8">
                  <p:embed/>
                </p:oleObj>
              </mc:Choice>
              <mc:Fallback>
                <p:oleObj name="Chart" r:id="rId4" imgW="4505334" imgH="4352921" progId="Excel.Chart.8">
                  <p:embed/>
                  <p:pic>
                    <p:nvPicPr>
                      <p:cNvPr id="0" name="Content Placeholder 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75" y="1957388"/>
                        <a:ext cx="4497388" cy="434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System Delivery Improvements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413" y="1981200"/>
            <a:ext cx="2946400" cy="5762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dirty="0"/>
              <a:t>Linkage and Follow Up	</a:t>
            </a:r>
          </a:p>
        </p:txBody>
      </p:sp>
      <p:sp>
        <p:nvSpPr>
          <p:cNvPr id="8196" name="Text Placeholder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Began providing linkage and follow-up to all persons screened by the crisis line. 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Led to a bottleneck in our ability to provide services to clients in our regular programs beyond emergency services.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Developed a risk management tool to objectively assess need for linkage and follow-up activity.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025" y="1981200"/>
            <a:ext cx="2936875" cy="5762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dirty="0"/>
              <a:t>Documentation</a:t>
            </a:r>
          </a:p>
        </p:txBody>
      </p:sp>
      <p:sp>
        <p:nvSpPr>
          <p:cNvPr id="8198" name="Text Placeholder 5"/>
          <p:cNvSpPr>
            <a:spLocks noGrp="1"/>
          </p:cNvSpPr>
          <p:nvPr>
            <p:ph type="body" sz="half" idx="16"/>
          </p:nvPr>
        </p:nvSpPr>
        <p:spPr>
          <a:xfrm>
            <a:off x="3873500" y="2667000"/>
            <a:ext cx="2946400" cy="3589338"/>
          </a:xfrm>
        </p:spPr>
        <p:txBody>
          <a:bodyPr/>
          <a:lstStyle/>
          <a:p>
            <a:pPr eaLnBrk="1" hangingPunct="1"/>
            <a:r>
              <a:rPr lang="en-US" altLang="en-US" smtClean="0"/>
              <a:t>Developed a more efficient tool for capturing client information and risk assessment. </a:t>
            </a:r>
          </a:p>
          <a:p>
            <a:pPr eaLnBrk="1" hangingPunct="1"/>
            <a:r>
              <a:rPr lang="en-US" altLang="en-US" smtClean="0"/>
              <a:t>Made changes to documentation style which led to an average decrease of 15 minutes/screen without reducing quality of content.</a:t>
            </a:r>
          </a:p>
          <a:p>
            <a:pPr eaLnBrk="1" hangingPunct="1"/>
            <a:r>
              <a:rPr lang="en-US" altLang="en-US" smtClean="0"/>
              <a:t>Reducing our time 15 min/screen with an average of 100 screens per month allowed us to spend an additional 25 hours per month serving our clients.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dirty="0"/>
              <a:t>Improve Technology</a:t>
            </a:r>
          </a:p>
        </p:txBody>
      </p:sp>
      <p:sp>
        <p:nvSpPr>
          <p:cNvPr id="8200" name="Text Placeholder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pPr eaLnBrk="1" hangingPunct="1"/>
            <a:r>
              <a:rPr lang="en-US" altLang="en-US" b="1" u="sng" smtClean="0"/>
              <a:t>Phones:</a:t>
            </a:r>
          </a:p>
          <a:p>
            <a:pPr eaLnBrk="1" hangingPunct="1"/>
            <a:r>
              <a:rPr lang="en-US" altLang="en-US" smtClean="0"/>
              <a:t>Staff used personal phones</a:t>
            </a:r>
          </a:p>
          <a:p>
            <a:pPr eaLnBrk="1" hangingPunct="1"/>
            <a:r>
              <a:rPr lang="en-US" altLang="en-US" smtClean="0"/>
              <a:t>Staff exchanged 4 phones to   use to respond to crisis calls</a:t>
            </a:r>
          </a:p>
          <a:p>
            <a:pPr eaLnBrk="1" hangingPunct="1"/>
            <a:r>
              <a:rPr lang="en-US" altLang="en-US" smtClean="0"/>
              <a:t>Staff each have their own work phone to respond for crisis calls</a:t>
            </a:r>
          </a:p>
          <a:p>
            <a:pPr eaLnBrk="1" hangingPunct="1"/>
            <a:r>
              <a:rPr lang="en-US" altLang="en-US" b="1" u="sng" smtClean="0"/>
              <a:t>Remote Access:</a:t>
            </a:r>
          </a:p>
          <a:p>
            <a:pPr eaLnBrk="1" hangingPunct="1"/>
            <a:r>
              <a:rPr lang="en-US" altLang="en-US" smtClean="0"/>
              <a:t>New Laptops</a:t>
            </a:r>
          </a:p>
          <a:p>
            <a:pPr eaLnBrk="1" hangingPunct="1"/>
            <a:r>
              <a:rPr lang="en-US" altLang="en-US" smtClean="0"/>
              <a:t>Set up the One Drive</a:t>
            </a:r>
          </a:p>
          <a:p>
            <a:pPr eaLnBrk="1" hangingPunct="1"/>
            <a:r>
              <a:rPr lang="en-US" altLang="en-US" smtClean="0"/>
              <a:t>Microsoft Outlook</a:t>
            </a:r>
          </a:p>
          <a:p>
            <a:pPr eaLnBrk="1" hangingPunct="1"/>
            <a:r>
              <a:rPr lang="en-US" altLang="en-US" smtClean="0"/>
              <a:t>Sharepoint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Further System Delivery Improvements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5787" cy="576263"/>
          </a:xfrm>
        </p:spPr>
        <p:txBody>
          <a:bodyPr/>
          <a:lstStyle/>
          <a:p>
            <a:pPr>
              <a:defRPr/>
            </a:pPr>
            <a:r>
              <a:rPr lang="en-US" dirty="0"/>
              <a:t>Hired and Trained Additional Staff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103313" y="2514600"/>
            <a:ext cx="4395787" cy="37417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New CSP Service Facilitator</a:t>
            </a:r>
          </a:p>
          <a:p>
            <a:pPr eaLnBrk="1" hangingPunct="1">
              <a:defRPr/>
            </a:pPr>
            <a:r>
              <a:rPr lang="en-US" altLang="en-US" dirty="0"/>
              <a:t>New CCS Service Facilitator</a:t>
            </a:r>
          </a:p>
          <a:p>
            <a:pPr eaLnBrk="1" hangingPunct="1">
              <a:defRPr/>
            </a:pPr>
            <a:r>
              <a:rPr lang="en-US" altLang="en-US" dirty="0"/>
              <a:t>New Emergency Services Facilitators (2)</a:t>
            </a:r>
          </a:p>
          <a:p>
            <a:pPr eaLnBrk="1" hangingPunct="1">
              <a:defRPr/>
            </a:pPr>
            <a:r>
              <a:rPr lang="en-US" altLang="en-US" dirty="0"/>
              <a:t>New Emergency Services Coordinator</a:t>
            </a:r>
          </a:p>
          <a:p>
            <a:pPr eaLnBrk="1" hangingPunct="1">
              <a:defRPr/>
            </a:pPr>
            <a:r>
              <a:rPr lang="en-US" altLang="en-US" dirty="0"/>
              <a:t>New Hospital Liaison</a:t>
            </a:r>
          </a:p>
          <a:p>
            <a:pPr eaLnBrk="1" hangingPunct="1">
              <a:defRPr/>
            </a:pPr>
            <a:r>
              <a:rPr lang="en-US" altLang="en-US" dirty="0"/>
              <a:t>Increased contracted screeners to include 3 external screeners</a:t>
            </a:r>
          </a:p>
          <a:p>
            <a:pPr marL="0" indent="0">
              <a:buFont typeface="Wingdings 3" pitchFamily="18" charset="2"/>
              <a:buNone/>
              <a:defRPr/>
            </a:pP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5654675" y="1905000"/>
            <a:ext cx="4395788" cy="576263"/>
          </a:xfrm>
        </p:spPr>
        <p:txBody>
          <a:bodyPr/>
          <a:lstStyle/>
          <a:p>
            <a:pPr>
              <a:defRPr/>
            </a:pPr>
            <a:r>
              <a:rPr lang="en-US" dirty="0"/>
              <a:t>Reduced Burden on Current Staff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654675" y="2514600"/>
            <a:ext cx="4395788" cy="3741738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n-US" sz="2100" dirty="0"/>
              <a:t>Went from </a:t>
            </a:r>
            <a:r>
              <a:rPr lang="en-US" sz="2100" b="1" dirty="0"/>
              <a:t>7-12 </a:t>
            </a:r>
            <a:r>
              <a:rPr lang="en-US" sz="2100" dirty="0"/>
              <a:t>after hours shifts per month in January to</a:t>
            </a:r>
            <a:r>
              <a:rPr lang="en-US" sz="2100" b="1" dirty="0"/>
              <a:t> 2-3 </a:t>
            </a:r>
            <a:r>
              <a:rPr lang="en-US" sz="2100" dirty="0"/>
              <a:t>after hours shifts per month by July.</a:t>
            </a:r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n-US" sz="2100" dirty="0"/>
              <a:t>Reduced time spent in ESP Supervision by non-dedicated ESP staff from 5+ hours per week down to just 1.</a:t>
            </a:r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n-US" sz="2100" dirty="0"/>
              <a:t>Staff </a:t>
            </a:r>
            <a:r>
              <a:rPr lang="en-US" sz="2100"/>
              <a:t>Retention: We </a:t>
            </a:r>
            <a:r>
              <a:rPr lang="en-US" sz="2100" dirty="0"/>
              <a:t>only lost one!</a:t>
            </a:r>
          </a:p>
          <a:p>
            <a:pPr marL="0" indent="0">
              <a:buFont typeface="Wingdings 3" pitchFamily="18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Results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5787" cy="576263"/>
          </a:xfrm>
        </p:spPr>
        <p:txBody>
          <a:bodyPr/>
          <a:lstStyle/>
          <a:p>
            <a:pPr>
              <a:defRPr/>
            </a:pPr>
            <a:r>
              <a:rPr lang="en-US" dirty="0"/>
              <a:t>Diversions &amp; Dismissals</a:t>
            </a:r>
          </a:p>
        </p:txBody>
      </p:sp>
      <p:graphicFrame>
        <p:nvGraphicFramePr>
          <p:cNvPr id="10244" name="Content Placeholder 20"/>
          <p:cNvGraphicFramePr>
            <a:graphicFrameLocks noGrp="1"/>
          </p:cNvGraphicFramePr>
          <p:nvPr>
            <p:ph sz="half" idx="2"/>
          </p:nvPr>
        </p:nvGraphicFramePr>
        <p:xfrm>
          <a:off x="1052513" y="2463800"/>
          <a:ext cx="4497387" cy="384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Chart" r:id="rId4" imgW="4505334" imgH="3846909" progId="Excel.Chart.8">
                  <p:embed/>
                </p:oleObj>
              </mc:Choice>
              <mc:Fallback>
                <p:oleObj name="Chart" r:id="rId4" imgW="4505334" imgH="3846909" progId="Excel.Chart.8">
                  <p:embed/>
                  <p:pic>
                    <p:nvPicPr>
                      <p:cNvPr id="0" name="Content Placeholder 20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513" y="2463800"/>
                        <a:ext cx="4497387" cy="3843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Placeholder 16"/>
          <p:cNvSpPr>
            <a:spLocks noGrp="1"/>
          </p:cNvSpPr>
          <p:nvPr>
            <p:ph type="body" sz="quarter" idx="3"/>
          </p:nvPr>
        </p:nvSpPr>
        <p:spPr>
          <a:xfrm>
            <a:off x="5654675" y="1905000"/>
            <a:ext cx="4395788" cy="576263"/>
          </a:xfrm>
        </p:spPr>
        <p:txBody>
          <a:bodyPr/>
          <a:lstStyle/>
          <a:p>
            <a:pPr>
              <a:defRPr/>
            </a:pPr>
            <a:r>
              <a:rPr lang="en-US" dirty="0"/>
              <a:t>What does it mean?</a:t>
            </a:r>
          </a:p>
        </p:txBody>
      </p:sp>
      <p:sp>
        <p:nvSpPr>
          <p:cNvPr id="10246" name="Content Placeholder 17"/>
          <p:cNvSpPr>
            <a:spLocks noGrp="1"/>
          </p:cNvSpPr>
          <p:nvPr>
            <p:ph sz="quarter" idx="4"/>
          </p:nvPr>
        </p:nvSpPr>
        <p:spPr>
          <a:xfrm>
            <a:off x="5654675" y="2514600"/>
            <a:ext cx="4395788" cy="3741738"/>
          </a:xfrm>
        </p:spPr>
        <p:txBody>
          <a:bodyPr/>
          <a:lstStyle/>
          <a:p>
            <a:r>
              <a:rPr lang="en-US" altLang="en-US" smtClean="0"/>
              <a:t>An increase the amount of diversions from hospital stays by approximately 5% over the previous two years means that around 30 people were released with a safety plan rather then being detained in a hospital.</a:t>
            </a:r>
          </a:p>
          <a:p>
            <a:r>
              <a:rPr lang="en-US" altLang="en-US" smtClean="0"/>
              <a:t>With the cost of an average 1-day stay in the hospital being $1,456, the increase in diversions saved our three-county board $43,680 over just six months!  </a:t>
            </a:r>
          </a:p>
          <a:p>
            <a:endParaRPr lang="en-US" altLang="en-US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29383</TotalTime>
  <Words>488</Words>
  <Application>Microsoft Office PowerPoint</Application>
  <PresentationFormat>Custom</PresentationFormat>
  <Paragraphs>52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Century Gothic</vt:lpstr>
      <vt:lpstr>Arial</vt:lpstr>
      <vt:lpstr>Wingdings 3</vt:lpstr>
      <vt:lpstr>Calibri</vt:lpstr>
      <vt:lpstr>Ion</vt:lpstr>
      <vt:lpstr>Microsoft Excel Chart</vt:lpstr>
      <vt:lpstr>Emergency Services Program</vt:lpstr>
      <vt:lpstr>History and Background</vt:lpstr>
      <vt:lpstr>Role of Mobile Crisis Team</vt:lpstr>
      <vt:lpstr>System Delivery Improvements</vt:lpstr>
      <vt:lpstr>Further System Delivery Improvements</vt:lpstr>
      <vt:lpstr>Results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Emergency Services Program</dc:title>
  <dc:creator>Kirsten Carlson</dc:creator>
  <cp:lastModifiedBy>jjpulver</cp:lastModifiedBy>
  <cp:revision>37</cp:revision>
  <dcterms:created xsi:type="dcterms:W3CDTF">2016-07-01T16:24:00Z</dcterms:created>
  <dcterms:modified xsi:type="dcterms:W3CDTF">2016-10-24T15:15:27Z</dcterms:modified>
</cp:coreProperties>
</file>