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62" r:id="rId4"/>
    <p:sldId id="265" r:id="rId5"/>
    <p:sldId id="261" r:id="rId6"/>
    <p:sldId id="260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065" autoAdjust="0"/>
  </p:normalViewPr>
  <p:slideViewPr>
    <p:cSldViewPr>
      <p:cViewPr>
        <p:scale>
          <a:sx n="58" d="100"/>
          <a:sy n="58" d="100"/>
        </p:scale>
        <p:origin x="-14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Sheet1!$A$47</c:f>
              <c:strCache>
                <c:ptCount val="1"/>
                <c:pt idx="0">
                  <c:v>Daytime Chapters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Sheet1!$B$46:$F$46</c:f>
              <c:strCache>
                <c:ptCount val="5"/>
                <c:pt idx="0">
                  <c:v>May </c:v>
                </c:pt>
                <c:pt idx="1">
                  <c:v>June </c:v>
                </c:pt>
                <c:pt idx="2">
                  <c:v>July </c:v>
                </c:pt>
                <c:pt idx="3">
                  <c:v>August</c:v>
                </c:pt>
                <c:pt idx="4">
                  <c:v>Sept</c:v>
                </c:pt>
              </c:strCache>
            </c:strRef>
          </c:cat>
          <c:val>
            <c:numRef>
              <c:f>Sheet1!$B$47:$F$47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7842048"/>
        <c:axId val="47843584"/>
        <c:axId val="0"/>
      </c:bar3DChart>
      <c:catAx>
        <c:axId val="47842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843584"/>
        <c:crosses val="autoZero"/>
        <c:auto val="1"/>
        <c:lblAlgn val="ctr"/>
        <c:lblOffset val="100"/>
        <c:noMultiLvlLbl val="0"/>
      </c:catAx>
      <c:valAx>
        <c:axId val="47843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784204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Sheet1!$A$53</c:f>
              <c:strCache>
                <c:ptCount val="1"/>
                <c:pt idx="0">
                  <c:v>Daytime Diversions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Sheet1!$B$52:$F$52</c:f>
              <c:strCache>
                <c:ptCount val="5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</c:v>
                </c:pt>
              </c:strCache>
            </c:strRef>
          </c:cat>
          <c:val>
            <c:numRef>
              <c:f>Sheet1!$B$53:$F$53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7901312"/>
        <c:axId val="49480064"/>
        <c:axId val="0"/>
      </c:bar3DChart>
      <c:catAx>
        <c:axId val="47901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9480064"/>
        <c:crosses val="autoZero"/>
        <c:auto val="1"/>
        <c:lblAlgn val="ctr"/>
        <c:lblOffset val="100"/>
        <c:noMultiLvlLbl val="0"/>
      </c:catAx>
      <c:valAx>
        <c:axId val="49480064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790131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Sheet1!$A$50</c:f>
              <c:strCache>
                <c:ptCount val="1"/>
                <c:pt idx="0">
                  <c:v>Daytime Chapters 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Sheet1!$B$49:$F$49</c:f>
              <c:strCache>
                <c:ptCount val="5"/>
                <c:pt idx="0">
                  <c:v>May</c:v>
                </c:pt>
                <c:pt idx="1">
                  <c:v>June</c:v>
                </c:pt>
                <c:pt idx="2">
                  <c:v>July </c:v>
                </c:pt>
                <c:pt idx="3">
                  <c:v>August</c:v>
                </c:pt>
                <c:pt idx="4">
                  <c:v>Sept</c:v>
                </c:pt>
              </c:strCache>
            </c:strRef>
          </c:cat>
          <c:val>
            <c:numRef>
              <c:f>Sheet1!$B$50:$F$50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52499200"/>
        <c:axId val="52500736"/>
        <c:axId val="0"/>
      </c:bar3DChart>
      <c:catAx>
        <c:axId val="52499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2500736"/>
        <c:crosses val="autoZero"/>
        <c:auto val="1"/>
        <c:lblAlgn val="ctr"/>
        <c:lblOffset val="100"/>
        <c:noMultiLvlLbl val="0"/>
      </c:catAx>
      <c:valAx>
        <c:axId val="52500736"/>
        <c:scaling>
          <c:orientation val="minMax"/>
          <c:max val="4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249920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Sheet1!$A$55</c:f>
              <c:strCache>
                <c:ptCount val="1"/>
                <c:pt idx="0">
                  <c:v>Daytime Diversions 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Sheet1!$B$54:$F$54</c:f>
              <c:strCache>
                <c:ptCount val="5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</c:v>
                </c:pt>
              </c:strCache>
            </c:strRef>
          </c:cat>
          <c:val>
            <c:numRef>
              <c:f>Sheet1!$B$55:$F$55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52824704"/>
        <c:axId val="52830592"/>
        <c:axId val="0"/>
      </c:bar3DChart>
      <c:catAx>
        <c:axId val="5282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2830592"/>
        <c:crosses val="autoZero"/>
        <c:auto val="1"/>
        <c:lblAlgn val="ctr"/>
        <c:lblOffset val="100"/>
        <c:noMultiLvlLbl val="0"/>
      </c:catAx>
      <c:valAx>
        <c:axId val="52830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282470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9A3A-651B-446F-8F32-F54ADAE95DC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C76A1-8479-4709-8862-8B7468FA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8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6A1-8479-4709-8862-8B7468FA78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2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6A1-8479-4709-8862-8B7468FA78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56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6A1-8479-4709-8862-8B7468FA78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8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6A1-8479-4709-8862-8B7468FA78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9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6A1-8479-4709-8862-8B7468FA78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9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6A1-8479-4709-8862-8B7468FA78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2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C69DB0-5B3C-4F9E-B572-F217862C021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C1102E-340C-44B0-91C7-A78DCDB41EC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Scott Ethun </a:t>
            </a:r>
            <a:r>
              <a:rPr lang="en-US" sz="1050" dirty="0" smtClean="0"/>
              <a:t>director—executive sponsor</a:t>
            </a:r>
          </a:p>
          <a:p>
            <a:r>
              <a:rPr lang="en-US" dirty="0" smtClean="0"/>
              <a:t>JoAnn </a:t>
            </a:r>
            <a:r>
              <a:rPr lang="en-US" dirty="0"/>
              <a:t>Geiger, LPC </a:t>
            </a:r>
            <a:r>
              <a:rPr lang="en-US" sz="1000" dirty="0"/>
              <a:t>Behavioral health and clinic manager—change leader</a:t>
            </a:r>
          </a:p>
          <a:p>
            <a:r>
              <a:rPr lang="en-US" dirty="0" smtClean="0"/>
              <a:t>Mariah Soderling </a:t>
            </a:r>
            <a:r>
              <a:rPr lang="en-US" sz="1000" dirty="0" smtClean="0"/>
              <a:t>daytime crisis worker</a:t>
            </a:r>
          </a:p>
          <a:p>
            <a:r>
              <a:rPr lang="en-US" dirty="0" smtClean="0"/>
              <a:t>Mary Jo Onsager, LCSW </a:t>
            </a:r>
            <a:r>
              <a:rPr lang="en-US" sz="1000" dirty="0" smtClean="0"/>
              <a:t>Community Support Manager</a:t>
            </a:r>
          </a:p>
          <a:p>
            <a:r>
              <a:rPr lang="en-US" dirty="0" smtClean="0"/>
              <a:t>Colleen James, LCSW</a:t>
            </a:r>
            <a:r>
              <a:rPr lang="en-US" sz="1000" dirty="0" smtClean="0"/>
              <a:t> Afterhours crisis </a:t>
            </a:r>
          </a:p>
          <a:p>
            <a:endParaRPr lang="en-US" sz="1000" dirty="0"/>
          </a:p>
          <a:p>
            <a:r>
              <a:rPr lang="en-US" sz="1000" dirty="0" smtClean="0"/>
              <a:t>Mauston Police Department</a:t>
            </a:r>
          </a:p>
          <a:p>
            <a:r>
              <a:rPr lang="en-US" sz="1000" dirty="0" smtClean="0"/>
              <a:t>Juneau county sheriff’s office</a:t>
            </a:r>
          </a:p>
          <a:p>
            <a:r>
              <a:rPr lang="en-US" sz="1000" dirty="0" smtClean="0"/>
              <a:t>Elroy police department</a:t>
            </a:r>
          </a:p>
          <a:p>
            <a:r>
              <a:rPr lang="en-US" sz="1000" dirty="0" err="1" smtClean="0"/>
              <a:t>Wonewoc</a:t>
            </a:r>
            <a:r>
              <a:rPr lang="en-US" sz="1000" dirty="0" smtClean="0"/>
              <a:t>-center police department</a:t>
            </a:r>
          </a:p>
          <a:p>
            <a:r>
              <a:rPr lang="en-US" sz="1000" dirty="0" smtClean="0"/>
              <a:t>New </a:t>
            </a:r>
            <a:r>
              <a:rPr lang="en-US" sz="1000" dirty="0" err="1" smtClean="0"/>
              <a:t>lisbon</a:t>
            </a:r>
            <a:r>
              <a:rPr lang="en-US" sz="1000" dirty="0" smtClean="0"/>
              <a:t> police department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Increasing Communication and it’s Positive </a:t>
            </a:r>
            <a:r>
              <a:rPr lang="en-US" sz="3600" dirty="0">
                <a:solidFill>
                  <a:schemeClr val="tx1"/>
                </a:solidFill>
              </a:rPr>
              <a:t>I</a:t>
            </a:r>
            <a:r>
              <a:rPr lang="en-US" sz="3600" dirty="0" smtClean="0">
                <a:solidFill>
                  <a:schemeClr val="tx1"/>
                </a:solidFill>
              </a:rPr>
              <a:t>mpact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Juneau County Department of Human Services and Juneau County Law Enforcement Agencies	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Aim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Aim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Decrease the number of emergency detentions by doing better assessments, utilizing least restrictive means and collaborating/communicating with Law Enforcement/DHS/CRISIS</a:t>
            </a:r>
          </a:p>
          <a:p>
            <a:r>
              <a:rPr lang="en-US" dirty="0" smtClean="0"/>
              <a:t>Small Aim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Reduce the number of emergency detentions during daytime crisis hours by 50% from (baseline) 2 per month to (goal) an average of 1 per month by October 1, 2016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7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Rapid Cycles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 smtClean="0"/>
              <a:t>RATIONALE:</a:t>
            </a:r>
          </a:p>
          <a:p>
            <a:endParaRPr lang="en-US" sz="2600" dirty="0"/>
          </a:p>
          <a:p>
            <a:r>
              <a:rPr lang="en-US" dirty="0" smtClean="0"/>
              <a:t>Original process: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Law Enforcement would call our general number and be triaged through our phone tree and get to our intake workers who would take a message and get it to the daytime crisis worker.  </a:t>
            </a:r>
            <a:endParaRPr lang="en-US" sz="2500" dirty="0">
              <a:solidFill>
                <a:schemeClr val="tx1"/>
              </a:solidFill>
            </a:endParaRPr>
          </a:p>
          <a:p>
            <a:pPr lvl="1"/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Hypothesis developed by Change Team: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More direct access to Crisis worker will provide for better communication.</a:t>
            </a:r>
          </a:p>
          <a:p>
            <a:endParaRPr lang="en-US" dirty="0" smtClean="0"/>
          </a:p>
          <a:p>
            <a:r>
              <a:rPr lang="en-US" dirty="0" smtClean="0"/>
              <a:t>Walk Through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Phone tree issues discovered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Repetition of relaying of information</a:t>
            </a:r>
            <a:endParaRPr lang="en-US" sz="2500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 smtClean="0"/>
              <a:t>ACTIONS:</a:t>
            </a:r>
          </a:p>
          <a:p>
            <a:pPr marL="0" indent="0">
              <a:buNone/>
            </a:pPr>
            <a:endParaRPr lang="en-US" sz="2900" b="1" dirty="0" smtClean="0"/>
          </a:p>
          <a:p>
            <a:pPr marL="0" indent="0" algn="ctr">
              <a:buNone/>
            </a:pPr>
            <a:r>
              <a:rPr lang="en-US" b="1" dirty="0" smtClean="0"/>
              <a:t>LAW ENFORCEMENT DIRECT LINE TO CRISIS WORKER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From May 9 through May 20 we had Mauston PD call directly to daytime crisis worker.</a:t>
            </a:r>
          </a:p>
          <a:p>
            <a:pPr lvl="1"/>
            <a:r>
              <a:rPr lang="en-US" b="1" dirty="0" smtClean="0"/>
              <a:t>ADAPTED</a:t>
            </a:r>
            <a:r>
              <a:rPr lang="en-US" dirty="0" smtClean="0"/>
              <a:t> as we struggled to get the direct phone number to all officers </a:t>
            </a:r>
          </a:p>
          <a:p>
            <a:pPr lvl="2"/>
            <a:r>
              <a:rPr lang="en-US" dirty="0" smtClean="0"/>
              <a:t>Some forgot to put number in their phones</a:t>
            </a:r>
          </a:p>
          <a:p>
            <a:pPr lvl="2"/>
            <a:r>
              <a:rPr lang="en-US" dirty="0" smtClean="0"/>
              <a:t>Directed LE who called JoAnn to correct individual	</a:t>
            </a:r>
          </a:p>
          <a:p>
            <a:r>
              <a:rPr lang="en-US" dirty="0" smtClean="0"/>
              <a:t>From June </a:t>
            </a:r>
            <a:r>
              <a:rPr lang="en-US" smtClean="0"/>
              <a:t>6 to </a:t>
            </a:r>
            <a:r>
              <a:rPr lang="en-US" dirty="0" smtClean="0"/>
              <a:t>June 30 we added Elroy PD, </a:t>
            </a:r>
            <a:r>
              <a:rPr lang="en-US" dirty="0" err="1" smtClean="0"/>
              <a:t>Wonewoc</a:t>
            </a:r>
            <a:r>
              <a:rPr lang="en-US" dirty="0" smtClean="0"/>
              <a:t>-Center PD and New Lisbon PD call directly to daytime crisis worker.</a:t>
            </a:r>
          </a:p>
          <a:p>
            <a:pPr lvl="1"/>
            <a:r>
              <a:rPr lang="en-US" b="1" dirty="0" smtClean="0"/>
              <a:t>ADAPTED</a:t>
            </a:r>
          </a:p>
          <a:p>
            <a:pPr lvl="2"/>
            <a:r>
              <a:rPr lang="en-US" dirty="0" smtClean="0"/>
              <a:t>Same issues as above</a:t>
            </a:r>
          </a:p>
          <a:p>
            <a:r>
              <a:rPr lang="en-US" dirty="0" smtClean="0"/>
              <a:t>From July 18 to August 5 all Law Enforcement, including now Juneau County Sheriff’s Office were to call directly to daytime crisis worker.</a:t>
            </a:r>
          </a:p>
          <a:p>
            <a:pPr lvl="1"/>
            <a:r>
              <a:rPr lang="en-US" b="1" dirty="0" smtClean="0"/>
              <a:t>ADOPTED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63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1003969"/>
              </p:ext>
            </p:extLst>
          </p:nvPr>
        </p:nvGraphicFramePr>
        <p:xfrm>
          <a:off x="304800" y="1600200"/>
          <a:ext cx="3584575" cy="220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990193"/>
              </p:ext>
            </p:extLst>
          </p:nvPr>
        </p:nvGraphicFramePr>
        <p:xfrm>
          <a:off x="4572000" y="1600200"/>
          <a:ext cx="4267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333275"/>
              </p:ext>
            </p:extLst>
          </p:nvPr>
        </p:nvGraphicFramePr>
        <p:xfrm>
          <a:off x="228600" y="3962400"/>
          <a:ext cx="4038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721114"/>
              </p:ext>
            </p:extLst>
          </p:nvPr>
        </p:nvGraphicFramePr>
        <p:xfrm>
          <a:off x="4419600" y="4038600"/>
          <a:ext cx="4572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320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Impacts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Shared interest in utilizing least restrictive means for individuals in crisis</a:t>
            </a:r>
          </a:p>
          <a:p>
            <a:r>
              <a:rPr lang="en-US" dirty="0" smtClean="0"/>
              <a:t>Increased communication on all levels with all jurisdictions and crisis</a:t>
            </a:r>
            <a:endParaRPr lang="en-US" dirty="0"/>
          </a:p>
          <a:p>
            <a:r>
              <a:rPr lang="en-US" dirty="0" smtClean="0"/>
              <a:t>Improved relationships between JCDHS and LE</a:t>
            </a:r>
          </a:p>
          <a:p>
            <a:r>
              <a:rPr lang="en-US" dirty="0" smtClean="0"/>
              <a:t>If LE and Crisis are on the same page it is easier to work with the other systems (e.g. Physicians)</a:t>
            </a:r>
          </a:p>
          <a:p>
            <a:r>
              <a:rPr lang="en-US" dirty="0" smtClean="0"/>
              <a:t>Better collaboration between Crisis and LE</a:t>
            </a:r>
          </a:p>
          <a:p>
            <a:r>
              <a:rPr lang="en-US" dirty="0" smtClean="0"/>
              <a:t>Positive financial impact for all partners</a:t>
            </a:r>
          </a:p>
          <a:p>
            <a:r>
              <a:rPr lang="en-US" dirty="0" smtClean="0"/>
              <a:t>Positive consumer impact</a:t>
            </a:r>
          </a:p>
        </p:txBody>
      </p:sp>
    </p:spTree>
    <p:extLst>
      <p:ext uri="{BB962C8B-B14F-4D97-AF65-F5344CB8AC3E}">
        <p14:creationId xmlns:p14="http://schemas.microsoft.com/office/powerpoint/2010/main" val="6884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CELEBRATE </a:t>
            </a:r>
            <a:r>
              <a:rPr lang="en-US" smtClean="0"/>
              <a:t>successful project!</a:t>
            </a:r>
            <a:endParaRPr lang="en-US" dirty="0" smtClean="0"/>
          </a:p>
          <a:p>
            <a:r>
              <a:rPr lang="en-US" dirty="0" smtClean="0"/>
              <a:t>Look at Afterhours and how we can change that process for LE contact.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SUSTAINABILITY PLAN: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Policy and procedure of the process</a:t>
            </a:r>
          </a:p>
          <a:p>
            <a:r>
              <a:rPr lang="en-US" dirty="0" smtClean="0"/>
              <a:t>Future thinking—new hires for all systems involved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do we communicate to new hires in all departments/contracts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Identification of a sustain leader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1466</TotalTime>
  <Words>379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Increasing Communication and it’s Positive Impact Juneau County Department of Human Services and Juneau County Law Enforcement Agencies </vt:lpstr>
      <vt:lpstr>Project Aim</vt:lpstr>
      <vt:lpstr>Rapid Cycles</vt:lpstr>
      <vt:lpstr>Results</vt:lpstr>
      <vt:lpstr>Impacts</vt:lpstr>
      <vt:lpstr>Next Steps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Services</dc:title>
  <dc:creator>JoAnn Geiger</dc:creator>
  <cp:lastModifiedBy>jjpulver</cp:lastModifiedBy>
  <cp:revision>55</cp:revision>
  <cp:lastPrinted>2016-08-22T12:58:13Z</cp:lastPrinted>
  <dcterms:created xsi:type="dcterms:W3CDTF">2015-09-22T13:19:57Z</dcterms:created>
  <dcterms:modified xsi:type="dcterms:W3CDTF">2016-10-14T18:52:04Z</dcterms:modified>
</cp:coreProperties>
</file>