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79846" autoAdjust="0"/>
  </p:normalViewPr>
  <p:slideViewPr>
    <p:cSldViewPr snapToGrid="0">
      <p:cViewPr>
        <p:scale>
          <a:sx n="68" d="100"/>
          <a:sy n="68" d="100"/>
        </p:scale>
        <p:origin x="-52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69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laxnas1\users\RRoss\Workgroups\NIATx\CCS%20QA%20Outcomes\Objective%20Outcomes%20-%20graph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laxnas1\users\RRoss\Workgroups\NIATx\CCS%20QA%20Outcomes\Objective%20Outcomes%20-%20graph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laxnas1\users\RRoss\Workgroups\NIATx\CCS%20QA%20Outcomes\Objective%20Outcomes%20-%20grap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CCS Client Treatment Objectives Successfully Met (per Quarter)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Baseline!$C$4</c:f>
              <c:strCache>
                <c:ptCount val="1"/>
                <c:pt idx="0">
                  <c:v>% Objectives Met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Baseline!$B$5:$B$21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</c:numCache>
            </c:numRef>
          </c:xVal>
          <c:yVal>
            <c:numRef>
              <c:f>Baseline!$C$5:$C$20</c:f>
              <c:numCache>
                <c:formatCode>General</c:formatCode>
                <c:ptCount val="15"/>
                <c:pt idx="0">
                  <c:v>43</c:v>
                </c:pt>
                <c:pt idx="1">
                  <c:v>38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</c:v>
                </c:pt>
                <c:pt idx="6">
                  <c:v>60</c:v>
                </c:pt>
                <c:pt idx="7">
                  <c:v>53</c:v>
                </c:pt>
                <c:pt idx="8">
                  <c:v>43</c:v>
                </c:pt>
                <c:pt idx="9">
                  <c:v>29</c:v>
                </c:pt>
                <c:pt idx="10">
                  <c:v>53</c:v>
                </c:pt>
                <c:pt idx="11">
                  <c:v>45</c:v>
                </c:pt>
                <c:pt idx="12">
                  <c:v>46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Baseline!$D$4</c:f>
              <c:strCache>
                <c:ptCount val="1"/>
                <c:pt idx="0">
                  <c:v>Target Goal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2"/>
            <c:bubble3D val="0"/>
          </c:dPt>
          <c:xVal>
            <c:numRef>
              <c:f>Baseline!$B$5:$B$21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</c:numCache>
            </c:numRef>
          </c:xVal>
          <c:yVal>
            <c:numRef>
              <c:f>Baseline!$D$5:$D$21</c:f>
              <c:numCache>
                <c:formatCode>General</c:formatCode>
                <c:ptCount val="1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Current!$F$4</c:f>
              <c:strCache>
                <c:ptCount val="1"/>
                <c:pt idx="0">
                  <c:v>Trend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Current!$F$5:$F$20</c:f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72288"/>
        <c:axId val="37374592"/>
      </c:scatterChart>
      <c:valAx>
        <c:axId val="37372288"/>
        <c:scaling>
          <c:orientation val="minMax"/>
          <c:max val="42500"/>
          <c:min val="411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9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[$-409]mmm\-yy;@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74592"/>
        <c:crosses val="autoZero"/>
        <c:crossBetween val="midCat"/>
        <c:majorUnit val="100"/>
      </c:valAx>
      <c:valAx>
        <c:axId val="3737459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722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CCS Client Treatment Objectives Successfully Met (per Quarter)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Baseline!$C$4</c:f>
              <c:strCache>
                <c:ptCount val="1"/>
                <c:pt idx="0">
                  <c:v>% Objectives Met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Baseline!$B$5:$B$21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</c:numCache>
            </c:numRef>
          </c:xVal>
          <c:yVal>
            <c:numRef>
              <c:f>Baseline!$C$5:$C$20</c:f>
              <c:numCache>
                <c:formatCode>General</c:formatCode>
                <c:ptCount val="15"/>
                <c:pt idx="0">
                  <c:v>43</c:v>
                </c:pt>
                <c:pt idx="1">
                  <c:v>38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</c:v>
                </c:pt>
                <c:pt idx="6">
                  <c:v>60</c:v>
                </c:pt>
                <c:pt idx="7">
                  <c:v>53</c:v>
                </c:pt>
                <c:pt idx="8">
                  <c:v>43</c:v>
                </c:pt>
                <c:pt idx="9">
                  <c:v>29</c:v>
                </c:pt>
                <c:pt idx="10">
                  <c:v>53</c:v>
                </c:pt>
                <c:pt idx="11">
                  <c:v>45</c:v>
                </c:pt>
                <c:pt idx="12">
                  <c:v>46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Baseline!$D$4</c:f>
              <c:strCache>
                <c:ptCount val="1"/>
                <c:pt idx="0">
                  <c:v>Target Goal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2"/>
            <c:bubble3D val="0"/>
          </c:dPt>
          <c:xVal>
            <c:numRef>
              <c:f>Baseline!$B$5:$B$21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</c:numCache>
            </c:numRef>
          </c:xVal>
          <c:yVal>
            <c:numRef>
              <c:f>Baseline!$D$5:$D$21</c:f>
              <c:numCache>
                <c:formatCode>General</c:formatCode>
                <c:ptCount val="1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Current!$F$4</c:f>
              <c:strCache>
                <c:ptCount val="1"/>
                <c:pt idx="0">
                  <c:v>Trend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Current!$F$5:$F$20</c:f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143680"/>
        <c:axId val="39146240"/>
      </c:scatterChart>
      <c:valAx>
        <c:axId val="39143680"/>
        <c:scaling>
          <c:orientation val="minMax"/>
          <c:max val="42500"/>
          <c:min val="411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[$-409]mmm\-yy;@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46240"/>
        <c:crosses val="autoZero"/>
        <c:crossBetween val="midCat"/>
        <c:majorUnit val="100"/>
      </c:valAx>
      <c:valAx>
        <c:axId val="3914624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43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CCS Client Treatment Objectives Successfully Met (per Quarter)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Current!$C$4</c:f>
              <c:strCache>
                <c:ptCount val="1"/>
                <c:pt idx="0">
                  <c:v>% Objectives Met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 cmpd="sng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Current!$C$5:$C$20</c:f>
              <c:numCache>
                <c:formatCode>General</c:formatCode>
                <c:ptCount val="16"/>
                <c:pt idx="0">
                  <c:v>43</c:v>
                </c:pt>
                <c:pt idx="1">
                  <c:v>38</c:v>
                </c:pt>
                <c:pt idx="2">
                  <c:v>49</c:v>
                </c:pt>
                <c:pt idx="3">
                  <c:v>41</c:v>
                </c:pt>
                <c:pt idx="4">
                  <c:v>36</c:v>
                </c:pt>
                <c:pt idx="5">
                  <c:v>40</c:v>
                </c:pt>
                <c:pt idx="6">
                  <c:v>60</c:v>
                </c:pt>
                <c:pt idx="7">
                  <c:v>53</c:v>
                </c:pt>
                <c:pt idx="8">
                  <c:v>43</c:v>
                </c:pt>
                <c:pt idx="9">
                  <c:v>29</c:v>
                </c:pt>
                <c:pt idx="10">
                  <c:v>53</c:v>
                </c:pt>
                <c:pt idx="11">
                  <c:v>45</c:v>
                </c:pt>
                <c:pt idx="12">
                  <c:v>46</c:v>
                </c:pt>
                <c:pt idx="13">
                  <c:v>41</c:v>
                </c:pt>
                <c:pt idx="14">
                  <c:v>51</c:v>
                </c:pt>
                <c:pt idx="15">
                  <c:v>54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Current!$D$4</c:f>
              <c:strCache>
                <c:ptCount val="1"/>
                <c:pt idx="0">
                  <c:v>Target Goal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Pt>
            <c:idx val="12"/>
            <c:bubble3D val="0"/>
          </c:dPt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Current!$D$5:$D$20</c:f>
              <c:numCache>
                <c:formatCode>General</c:formatCode>
                <c:ptCount val="1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Current!$F$4</c:f>
              <c:strCache>
                <c:ptCount val="1"/>
                <c:pt idx="0">
                  <c:v>Trend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Current!$B$5:$B$20</c:f>
              <c:numCache>
                <c:formatCode>[$-409]mmm\-yy;@</c:formatCode>
                <c:ptCount val="16"/>
                <c:pt idx="0">
                  <c:v>41273</c:v>
                </c:pt>
                <c:pt idx="1">
                  <c:v>41363</c:v>
                </c:pt>
                <c:pt idx="2">
                  <c:v>41455</c:v>
                </c:pt>
                <c:pt idx="3">
                  <c:v>41547</c:v>
                </c:pt>
                <c:pt idx="4">
                  <c:v>41638</c:v>
                </c:pt>
                <c:pt idx="5">
                  <c:v>41728</c:v>
                </c:pt>
                <c:pt idx="6">
                  <c:v>41820</c:v>
                </c:pt>
                <c:pt idx="7">
                  <c:v>41912</c:v>
                </c:pt>
                <c:pt idx="8">
                  <c:v>42003</c:v>
                </c:pt>
                <c:pt idx="9">
                  <c:v>42093</c:v>
                </c:pt>
                <c:pt idx="10">
                  <c:v>42185</c:v>
                </c:pt>
                <c:pt idx="11">
                  <c:v>42277</c:v>
                </c:pt>
                <c:pt idx="12">
                  <c:v>42368</c:v>
                </c:pt>
                <c:pt idx="13">
                  <c:v>42459</c:v>
                </c:pt>
                <c:pt idx="14">
                  <c:v>42551</c:v>
                </c:pt>
                <c:pt idx="15">
                  <c:v>42643</c:v>
                </c:pt>
              </c:numCache>
            </c:numRef>
          </c:xVal>
          <c:yVal>
            <c:numRef>
              <c:f>Current!$F$5:$F$20</c:f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059840"/>
        <c:axId val="39061376"/>
      </c:scatterChart>
      <c:valAx>
        <c:axId val="39059840"/>
        <c:scaling>
          <c:orientation val="minMax"/>
          <c:max val="42700"/>
          <c:min val="4119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9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Year/Quarter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[$-409]mmm\-yy;@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61376"/>
        <c:crosses val="autoZero"/>
        <c:crossBetween val="midCat"/>
        <c:majorUnit val="100"/>
      </c:valAx>
      <c:valAx>
        <c:axId val="39061376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9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tx1"/>
    </a:solidFill>
    <a:ln>
      <a:noFill/>
    </a:ln>
    <a:effectLst/>
  </c:spPr>
  <c:txPr>
    <a:bodyPr/>
    <a:lstStyle/>
    <a:p>
      <a:pPr>
        <a:defRPr baseline="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7A87AF-29E0-482E-A15C-697F6228F96D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16B56B-A9BE-4435-86EE-0CE3BB94E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1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106360"/>
            <a:ext cx="5608320" cy="3660458"/>
          </a:xfrm>
        </p:spPr>
        <p:txBody>
          <a:bodyPr/>
          <a:lstStyle/>
          <a:p>
            <a:r>
              <a:rPr lang="en-US" u="sng" dirty="0" smtClean="0"/>
              <a:t>Comprehensive Community Services (CCS)</a:t>
            </a:r>
          </a:p>
          <a:p>
            <a:r>
              <a:rPr lang="en-US" dirty="0"/>
              <a:t> </a:t>
            </a:r>
            <a:r>
              <a:rPr lang="en-US" dirty="0" smtClean="0"/>
              <a:t>- community mental health program that seeks to support adults and children with their families in manage mental health or substance use in their natural community setting</a:t>
            </a:r>
          </a:p>
          <a:p>
            <a:endParaRPr lang="en-US" u="sng" dirty="0"/>
          </a:p>
          <a:p>
            <a:r>
              <a:rPr lang="en-US" u="sng" dirty="0" smtClean="0"/>
              <a:t>Diverse Team</a:t>
            </a:r>
          </a:p>
          <a:p>
            <a:r>
              <a:rPr lang="en-US" dirty="0" smtClean="0"/>
              <a:t>CCS Service Facilitators</a:t>
            </a:r>
          </a:p>
          <a:p>
            <a:r>
              <a:rPr lang="en-US" dirty="0" smtClean="0"/>
              <a:t>CCS Mental Health Professionals</a:t>
            </a:r>
          </a:p>
          <a:p>
            <a:r>
              <a:rPr lang="en-US" dirty="0" smtClean="0"/>
              <a:t>Community</a:t>
            </a:r>
            <a:r>
              <a:rPr lang="en-US" baseline="0" dirty="0" smtClean="0"/>
              <a:t> Agencies (contracted)</a:t>
            </a:r>
          </a:p>
          <a:p>
            <a:r>
              <a:rPr lang="en-US" baseline="0" dirty="0" smtClean="0"/>
              <a:t>QA Staff</a:t>
            </a:r>
          </a:p>
          <a:p>
            <a:r>
              <a:rPr lang="en-US" baseline="0" dirty="0" smtClean="0"/>
              <a:t>Business Analyst</a:t>
            </a:r>
          </a:p>
          <a:p>
            <a:r>
              <a:rPr lang="en-US" baseline="0" dirty="0" smtClean="0"/>
              <a:t>Consumer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0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25268"/>
            <a:ext cx="5608320" cy="3660458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At the start of 2016,</a:t>
            </a:r>
            <a:r>
              <a:rPr lang="en-US" baseline="0" dirty="0" smtClean="0"/>
              <a:t> we were reviewing our program outcomes. 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O</a:t>
            </a:r>
            <a:r>
              <a:rPr lang="en-US" baseline="0" dirty="0" smtClean="0"/>
              <a:t>ver the past 4 years our statistics showed that successful consumer outcomes on treatment objectives was averaging out to 44%.  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Surprising, we felt that our success rate was much higher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At one point the program was able to support consumers in the program achieve 60% of their treatment objectives – set as our target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2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3900974"/>
            <a:ext cx="5722443" cy="4519834"/>
          </a:xfrm>
        </p:spPr>
        <p:txBody>
          <a:bodyPr/>
          <a:lstStyle/>
          <a:p>
            <a:r>
              <a:rPr lang="en-US" dirty="0" smtClean="0"/>
              <a:t>Walkthroughs</a:t>
            </a:r>
            <a:r>
              <a:rPr lang="en-US" baseline="0" dirty="0" smtClean="0"/>
              <a:t> &amp; Personal experiences (shared by consumer, service facilitators, vendors)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How are service plans developed?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How is progress tracked?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How are outcomes reported?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Language Barrier </a:t>
            </a:r>
            <a:r>
              <a:rPr lang="en-US" baseline="0" dirty="0" smtClean="0"/>
              <a:t>– defining shared</a:t>
            </a:r>
            <a:r>
              <a:rPr lang="en-US" dirty="0" smtClean="0"/>
              <a:t> terms differently – goal v objective. Agencies tracking long-term goal</a:t>
            </a:r>
            <a:r>
              <a:rPr lang="en-US" baseline="0" dirty="0" smtClean="0"/>
              <a:t>; CCS tracking objectives. confusion if outcome met/not met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Simplifying Service Plans</a:t>
            </a:r>
            <a:r>
              <a:rPr lang="en-US" baseline="0" dirty="0" smtClean="0"/>
              <a:t> – a general review showed plans as </a:t>
            </a:r>
            <a:r>
              <a:rPr lang="en-US" dirty="0"/>
              <a:t>complex as 5 goals/8 </a:t>
            </a:r>
            <a:r>
              <a:rPr lang="en-US" dirty="0" smtClean="0"/>
              <a:t>objectives to </a:t>
            </a:r>
            <a:r>
              <a:rPr lang="en-US" baseline="0" dirty="0" smtClean="0"/>
              <a:t>simple as 1 goal/1 objective 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SMART</a:t>
            </a:r>
            <a:r>
              <a:rPr lang="en-US" baseline="0" dirty="0" smtClean="0"/>
              <a:t> – to help staff in developing plans and clearly answer if progress is made, the first step was to make objectives more specific and measurable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Progress Notes</a:t>
            </a:r>
            <a:r>
              <a:rPr lang="en-US" u="sng" dirty="0" smtClean="0"/>
              <a:t> training </a:t>
            </a:r>
            <a:r>
              <a:rPr lang="en-US" baseline="0" dirty="0" smtClean="0"/>
              <a:t>– review of service notes from agencies demonstrated more emphasis on process of sessions not progress in sessions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CST </a:t>
            </a:r>
            <a:r>
              <a:rPr lang="en-US" baseline="0" dirty="0" smtClean="0"/>
              <a:t>– occurred during the NIATx process (and was not a decided intervention) but promoted the ideal that all systems working with a consumer are meeting regularly to review the service plan and collaboratively supporting consumer with the same objective in </a:t>
            </a:r>
            <a:r>
              <a:rPr lang="en-US" dirty="0" smtClean="0"/>
              <a:t>each area of influence</a:t>
            </a:r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u="sng" baseline="0" dirty="0" smtClean="0"/>
              <a:t>Stat Reporting </a:t>
            </a:r>
            <a:r>
              <a:rPr lang="en-US" baseline="0" dirty="0" smtClean="0"/>
              <a:t>– again language differences in that contracting department required agencies to report if consumers were making progress towards any one long-term goal, whereas CCS was reporting on number of objectives met each review period. </a:t>
            </a:r>
            <a:r>
              <a:rPr lang="en-US" dirty="0"/>
              <a:t>P</a:t>
            </a:r>
            <a:r>
              <a:rPr lang="en-US" baseline="0" dirty="0" smtClean="0"/>
              <a:t>rocess of changing the reporting requirements outlined in agency contracts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13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 the broad scope of intervention,</a:t>
            </a:r>
            <a:r>
              <a:rPr lang="en-US" baseline="0" dirty="0" smtClean="0"/>
              <a:t> it was curious for us all how it would turn out.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Baseline graph from before – demonstrating trend of 44% of treatment objectives being met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After – 3</a:t>
            </a:r>
            <a:r>
              <a:rPr lang="en-US" baseline="30000" dirty="0" smtClean="0"/>
              <a:t>rd</a:t>
            </a:r>
            <a:r>
              <a:rPr lang="en-US" baseline="0" dirty="0" smtClean="0"/>
              <a:t> quarter this year we did not meet our target coming in at 54%. Our overall average for this time frame increased 1.5% to 45.5%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Noteworthy: general trend from charting the data indicates a low 1</a:t>
            </a:r>
            <a:r>
              <a:rPr lang="en-US" baseline="30000" dirty="0" smtClean="0"/>
              <a:t>st</a:t>
            </a:r>
            <a:r>
              <a:rPr lang="en-US" baseline="0" dirty="0" smtClean="0"/>
              <a:t> qtr, strong 2</a:t>
            </a:r>
            <a:r>
              <a:rPr lang="en-US" baseline="30000" dirty="0" smtClean="0"/>
              <a:t>nd</a:t>
            </a:r>
            <a:r>
              <a:rPr lang="en-US" baseline="0" dirty="0" smtClean="0"/>
              <a:t> qtr, with reducing 3</a:t>
            </a:r>
            <a:r>
              <a:rPr lang="en-US" baseline="30000" dirty="0" smtClean="0"/>
              <a:t>rd</a:t>
            </a:r>
            <a:r>
              <a:rPr lang="en-US" baseline="0" dirty="0" smtClean="0"/>
              <a:t> and 4</a:t>
            </a:r>
            <a:r>
              <a:rPr lang="en-US" baseline="30000" dirty="0" smtClean="0"/>
              <a:t>th</a:t>
            </a:r>
            <a:r>
              <a:rPr lang="en-US" baseline="0" dirty="0" smtClean="0"/>
              <a:t> quarters. </a:t>
            </a:r>
          </a:p>
          <a:p>
            <a:pPr marL="640594" lvl="1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This year we were able to maintain a positive gains through 3</a:t>
            </a:r>
            <a:r>
              <a:rPr lang="en-US" baseline="30000" dirty="0" smtClean="0"/>
              <a:t>rd</a:t>
            </a:r>
            <a:r>
              <a:rPr lang="en-US" baseline="0" dirty="0" smtClean="0"/>
              <a:t> qtr opposed to the pattern of a 15% decline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26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661988"/>
            <a:ext cx="5578475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84702"/>
            <a:ext cx="5608320" cy="3660458"/>
          </a:xfrm>
        </p:spPr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Given the scope of our interventions, it is hard to determine the full</a:t>
            </a:r>
            <a:r>
              <a:rPr lang="en-US" baseline="0" dirty="0" smtClean="0"/>
              <a:t> extent of effectiveness at this time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Our group has determined to create a sub-committee of members interested in continuing to meet quarterly to review outcomes of these interventions 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One goal is to expand the SMART training to our collaborative counties to standardize service plans given the shared system of services</a:t>
            </a:r>
          </a:p>
          <a:p>
            <a:endParaRPr lang="en-US" baseline="0" dirty="0" smtClean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We also are developing a plan to be able to take the progress note training to the other contracted vendors within our service region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81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512763"/>
            <a:ext cx="5578475" cy="31384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3965832"/>
            <a:ext cx="5608320" cy="4163113"/>
          </a:xfrm>
        </p:spPr>
        <p:txBody>
          <a:bodyPr/>
          <a:lstStyle/>
          <a:p>
            <a:r>
              <a:rPr lang="en-US" dirty="0" smtClean="0"/>
              <a:t>This process has been more of a fact finding mission.</a:t>
            </a:r>
            <a:r>
              <a:rPr lang="en-US" baseline="0" dirty="0" smtClean="0"/>
              <a:t> We are coming to understand the bigger issues at hand and have a place to start making improvements. </a:t>
            </a:r>
          </a:p>
          <a:p>
            <a:r>
              <a:rPr lang="en-US" baseline="0" dirty="0" smtClean="0"/>
              <a:t>The most obvious item that came up within the first 20 minutes of our first team meeting was the importance of shared meaning/definitions. This field has so much jargon that is similar and it means something different to each person, entity, and agency.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Anecdotal evidence has revealed with some of the changes, consumers are realizing they can accomplish something. They can meet a measureable goal, celebrate that, and feel better about themselves. Motivating them to the next task.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Anecdotal evidence has also shared staff feel more competent too. In developing plans, in having a better sense of treatment direction as opposed to chasing an elusive white rabbit. Vendors have reported their staff feel more focused in their work and have a better sense of mission when working with consumers.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 time the hope is by refining and sharpening our clinical service plans, treatment will become more effective thus reducing the amount of overall length and intensity of treatment supports</a:t>
            </a:r>
          </a:p>
          <a:p>
            <a:endParaRPr lang="en-US" dirty="0"/>
          </a:p>
          <a:p>
            <a:r>
              <a:rPr lang="en-US" dirty="0" smtClean="0"/>
              <a:t>Thank you –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53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6413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 -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6B56B-A9BE-4435-86EE-0CE3BB94EB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3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376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559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4788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2511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610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6698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96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F0FD78B-DB02-4362-BCDC-98A55456977C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1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67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0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4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2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1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6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89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Crosse County</a:t>
            </a:r>
            <a:br>
              <a:rPr lang="en-US" dirty="0" smtClean="0"/>
            </a:br>
            <a:r>
              <a:rPr lang="en-US" sz="3600" dirty="0" smtClean="0"/>
              <a:t>Comprehensive Community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2016 NIATx Project</a:t>
            </a:r>
            <a:endParaRPr lang="en-US" sz="2400" dirty="0"/>
          </a:p>
        </p:txBody>
      </p:sp>
      <p:pic>
        <p:nvPicPr>
          <p:cNvPr id="4" name="Picture 2" descr="CoLogoBW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96559" y="2595670"/>
            <a:ext cx="1581066" cy="164694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6046" y="5198821"/>
            <a:ext cx="8852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Change Team</a:t>
            </a:r>
          </a:p>
          <a:p>
            <a:r>
              <a:rPr lang="en-US" dirty="0" smtClean="0"/>
              <a:t>Emily McGonigle – Sponsor			David Bockrath			Jenny Meyers</a:t>
            </a:r>
          </a:p>
          <a:p>
            <a:r>
              <a:rPr lang="en-US" dirty="0" smtClean="0"/>
              <a:t>Ryan Ross – Change Leader			Steve Burnette			Christina Neumeister</a:t>
            </a:r>
          </a:p>
          <a:p>
            <a:r>
              <a:rPr lang="en-US" dirty="0" smtClean="0"/>
              <a:t>Samina Grimes					Ingrid Herkin				Emily (consumer)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CCS consumers’ successful outcomes on treatment plan objectives to 60%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423290"/>
              </p:ext>
            </p:extLst>
          </p:nvPr>
        </p:nvGraphicFramePr>
        <p:xfrm>
          <a:off x="3629024" y="2790824"/>
          <a:ext cx="7286626" cy="3943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823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1095367" cy="4041625"/>
          </a:xfrm>
        </p:spPr>
        <p:txBody>
          <a:bodyPr>
            <a:normAutofit/>
          </a:bodyPr>
          <a:lstStyle/>
          <a:p>
            <a:r>
              <a:rPr lang="en-US" dirty="0" smtClean="0"/>
              <a:t>Walkthroughs of the CCS Service Planning, Adapting, and Tracking Processes</a:t>
            </a:r>
          </a:p>
          <a:p>
            <a:r>
              <a:rPr lang="en-US" dirty="0" smtClean="0"/>
              <a:t>Clarify Definitions and Standards for CCS and Contracted Service Providers</a:t>
            </a:r>
          </a:p>
          <a:p>
            <a:r>
              <a:rPr lang="en-US" dirty="0" smtClean="0"/>
              <a:t>Simplify Consumer Service Plans to 1 Goal &amp; 1 Objective</a:t>
            </a:r>
          </a:p>
          <a:p>
            <a:r>
              <a:rPr lang="en-US" dirty="0" smtClean="0"/>
              <a:t>Training for CCS Staff on Developing SMART Objectives </a:t>
            </a:r>
          </a:p>
          <a:p>
            <a:pPr lvl="1"/>
            <a:r>
              <a:rPr lang="en-US" dirty="0" smtClean="0"/>
              <a:t>(Specific, Measurable, Attainable, Relevant, Time Bound)</a:t>
            </a:r>
          </a:p>
          <a:p>
            <a:r>
              <a:rPr lang="en-US" dirty="0" smtClean="0"/>
              <a:t>Training for Contracted Vendor Agency on Writing Progress Notes to Reflect Consumer Progress on Objectives</a:t>
            </a:r>
          </a:p>
          <a:p>
            <a:r>
              <a:rPr lang="en-US" dirty="0" smtClean="0"/>
              <a:t>Training </a:t>
            </a:r>
            <a:r>
              <a:rPr lang="en-US" dirty="0"/>
              <a:t>for CCS Staff on Coordinated Services Team </a:t>
            </a:r>
            <a:r>
              <a:rPr lang="en-US" dirty="0" smtClean="0"/>
              <a:t>approach*</a:t>
            </a:r>
            <a:endParaRPr lang="en-US" dirty="0"/>
          </a:p>
          <a:p>
            <a:r>
              <a:rPr lang="en-US" dirty="0" smtClean="0"/>
              <a:t>Changing Contract Requirements for Vendor Data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5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653462"/>
              </p:ext>
            </p:extLst>
          </p:nvPr>
        </p:nvGraphicFramePr>
        <p:xfrm>
          <a:off x="680319" y="2230243"/>
          <a:ext cx="7750001" cy="423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003921"/>
              </p:ext>
            </p:extLst>
          </p:nvPr>
        </p:nvGraphicFramePr>
        <p:xfrm>
          <a:off x="680318" y="2230243"/>
          <a:ext cx="8768482" cy="4237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7515225" y="2676525"/>
            <a:ext cx="2839" cy="3214384"/>
          </a:xfrm>
          <a:prstGeom prst="line">
            <a:avLst/>
          </a:prstGeom>
          <a:ln w="19050">
            <a:solidFill>
              <a:sysClr val="windowText" lastClr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0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Sustaining Committee </a:t>
            </a:r>
            <a:r>
              <a:rPr lang="en-US" dirty="0" smtClean="0"/>
              <a:t>to </a:t>
            </a:r>
            <a:r>
              <a:rPr lang="en-US" dirty="0"/>
              <a:t>continue to track progress on overall consumer outcomes and </a:t>
            </a:r>
            <a:r>
              <a:rPr lang="en-US" dirty="0" smtClean="0"/>
              <a:t>professional </a:t>
            </a:r>
            <a:r>
              <a:rPr lang="en-US" dirty="0"/>
              <a:t>development training</a:t>
            </a:r>
          </a:p>
          <a:p>
            <a:r>
              <a:rPr lang="en-US" dirty="0"/>
              <a:t>Sharing SMART training with Western Region Integrative Care Consortium (WRIC) Counties (Monroe &amp; Jackson)</a:t>
            </a:r>
          </a:p>
          <a:p>
            <a:r>
              <a:rPr lang="en-US" dirty="0" smtClean="0"/>
              <a:t>Developing </a:t>
            </a:r>
            <a:r>
              <a:rPr lang="en-US" dirty="0"/>
              <a:t>a strategic plan to provide progress note training to all contract service vendors within </a:t>
            </a:r>
            <a:r>
              <a:rPr lang="en-US" dirty="0" smtClean="0"/>
              <a:t>the WRIC service array</a:t>
            </a:r>
          </a:p>
          <a:p>
            <a:r>
              <a:rPr lang="en-US" dirty="0" smtClean="0"/>
              <a:t>Implementation of Coordinated Services Teams (CST) within the CCS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 on the importance of communication and having a shared understanding of definitions</a:t>
            </a:r>
          </a:p>
          <a:p>
            <a:r>
              <a:rPr lang="en-US" dirty="0" smtClean="0"/>
              <a:t>Increase to number of consumers’ empowerment and well-being as they celebrate achievements </a:t>
            </a:r>
          </a:p>
          <a:p>
            <a:r>
              <a:rPr lang="en-US" dirty="0" smtClean="0"/>
              <a:t>Professional staff feeling more competent in their service delivery</a:t>
            </a:r>
          </a:p>
          <a:p>
            <a:r>
              <a:rPr lang="en-US" dirty="0" smtClean="0"/>
              <a:t>Anticipated to reduce costs by providing more targeted and efficient services to meet consumer needs reducing length and intensity of treatment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1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Crosse County</a:t>
            </a:r>
            <a:br>
              <a:rPr lang="en-US" dirty="0" smtClean="0"/>
            </a:br>
            <a:r>
              <a:rPr lang="en-US" sz="3600" dirty="0" smtClean="0"/>
              <a:t>Comprehensive Community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Ryan Ross, MSW, CISW</a:t>
            </a:r>
          </a:p>
          <a:p>
            <a:r>
              <a:rPr lang="en-US" sz="2400" dirty="0" smtClean="0"/>
              <a:t>(608) 785-6048</a:t>
            </a:r>
          </a:p>
          <a:p>
            <a:r>
              <a:rPr lang="en-US" sz="2400" dirty="0" smtClean="0"/>
              <a:t>rross@lacrossecounty.org</a:t>
            </a:r>
            <a:endParaRPr lang="en-US" sz="2400" dirty="0"/>
          </a:p>
        </p:txBody>
      </p:sp>
      <p:pic>
        <p:nvPicPr>
          <p:cNvPr id="4" name="Picture 2" descr="CoLogoBW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96559" y="2595670"/>
            <a:ext cx="1590591" cy="165686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033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1842</TotalTime>
  <Words>1056</Words>
  <Application>Microsoft Office PowerPoint</Application>
  <PresentationFormat>Custom</PresentationFormat>
  <Paragraphs>101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Berlin</vt:lpstr>
      <vt:lpstr>La Crosse County Comprehensive Community Services</vt:lpstr>
      <vt:lpstr>Project Aim</vt:lpstr>
      <vt:lpstr>Change Process</vt:lpstr>
      <vt:lpstr>Results</vt:lpstr>
      <vt:lpstr>Next Steps</vt:lpstr>
      <vt:lpstr>Impact</vt:lpstr>
      <vt:lpstr>La Crosse County Comprehensive Community Services</vt:lpstr>
    </vt:vector>
  </TitlesOfParts>
  <Company>County of 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Crosse County Comprehensive Community Services</dc:title>
  <dc:creator>Ryan Ross</dc:creator>
  <cp:lastModifiedBy>jjpulver</cp:lastModifiedBy>
  <cp:revision>36</cp:revision>
  <cp:lastPrinted>2016-10-17T13:43:34Z</cp:lastPrinted>
  <dcterms:created xsi:type="dcterms:W3CDTF">2016-09-21T15:32:24Z</dcterms:created>
  <dcterms:modified xsi:type="dcterms:W3CDTF">2016-10-24T15:17:34Z</dcterms:modified>
</cp:coreProperties>
</file>