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8" d="100"/>
          <a:sy n="68" d="100"/>
        </p:scale>
        <p:origin x="168" y="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F365CF6-9396-4E68-9561-60DA90921E4B}"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7F356-4C4B-4A2E-BD3B-AC201FA51162}"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42658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7F365CF6-9396-4E68-9561-60DA90921E4B}" type="datetimeFigureOut">
              <a:rPr lang="en-US" smtClean="0"/>
              <a:t>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37F356-4C4B-4A2E-BD3B-AC201FA51162}" type="slidenum">
              <a:rPr lang="en-US" smtClean="0"/>
              <a:t>‹#›</a:t>
            </a:fld>
            <a:endParaRPr lang="en-US"/>
          </a:p>
        </p:txBody>
      </p:sp>
    </p:spTree>
    <p:extLst>
      <p:ext uri="{BB962C8B-B14F-4D97-AF65-F5344CB8AC3E}">
        <p14:creationId xmlns:p14="http://schemas.microsoft.com/office/powerpoint/2010/main" val="939272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F365CF6-9396-4E68-9561-60DA90921E4B}"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7F356-4C4B-4A2E-BD3B-AC201FA51162}" type="slidenum">
              <a:rPr lang="en-US" smtClean="0"/>
              <a:t>‹#›</a:t>
            </a:fld>
            <a:endParaRPr lang="en-US"/>
          </a:p>
        </p:txBody>
      </p:sp>
    </p:spTree>
    <p:extLst>
      <p:ext uri="{BB962C8B-B14F-4D97-AF65-F5344CB8AC3E}">
        <p14:creationId xmlns:p14="http://schemas.microsoft.com/office/powerpoint/2010/main" val="18846837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F365CF6-9396-4E68-9561-60DA90921E4B}"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7F356-4C4B-4A2E-BD3B-AC201FA51162}"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1663433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F365CF6-9396-4E68-9561-60DA90921E4B}"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7F356-4C4B-4A2E-BD3B-AC201FA51162}" type="slidenum">
              <a:rPr lang="en-US" smtClean="0"/>
              <a:t>‹#›</a:t>
            </a:fld>
            <a:endParaRPr lang="en-US"/>
          </a:p>
        </p:txBody>
      </p:sp>
    </p:spTree>
    <p:extLst>
      <p:ext uri="{BB962C8B-B14F-4D97-AF65-F5344CB8AC3E}">
        <p14:creationId xmlns:p14="http://schemas.microsoft.com/office/powerpoint/2010/main" val="19451729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F365CF6-9396-4E68-9561-60DA90921E4B}"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7F356-4C4B-4A2E-BD3B-AC201FA51162}"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6721814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F365CF6-9396-4E68-9561-60DA90921E4B}"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7F356-4C4B-4A2E-BD3B-AC201FA51162}" type="slidenum">
              <a:rPr lang="en-US" smtClean="0"/>
              <a:t>‹#›</a:t>
            </a:fld>
            <a:endParaRPr lang="en-US"/>
          </a:p>
        </p:txBody>
      </p:sp>
    </p:spTree>
    <p:extLst>
      <p:ext uri="{BB962C8B-B14F-4D97-AF65-F5344CB8AC3E}">
        <p14:creationId xmlns:p14="http://schemas.microsoft.com/office/powerpoint/2010/main" val="7671773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365CF6-9396-4E68-9561-60DA90921E4B}"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7F356-4C4B-4A2E-BD3B-AC201FA51162}" type="slidenum">
              <a:rPr lang="en-US" smtClean="0"/>
              <a:t>‹#›</a:t>
            </a:fld>
            <a:endParaRPr lang="en-US"/>
          </a:p>
        </p:txBody>
      </p:sp>
    </p:spTree>
    <p:extLst>
      <p:ext uri="{BB962C8B-B14F-4D97-AF65-F5344CB8AC3E}">
        <p14:creationId xmlns:p14="http://schemas.microsoft.com/office/powerpoint/2010/main" val="42009090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365CF6-9396-4E68-9561-60DA90921E4B}"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7F356-4C4B-4A2E-BD3B-AC201FA51162}" type="slidenum">
              <a:rPr lang="en-US" smtClean="0"/>
              <a:t>‹#›</a:t>
            </a:fld>
            <a:endParaRPr lang="en-US"/>
          </a:p>
        </p:txBody>
      </p:sp>
    </p:spTree>
    <p:extLst>
      <p:ext uri="{BB962C8B-B14F-4D97-AF65-F5344CB8AC3E}">
        <p14:creationId xmlns:p14="http://schemas.microsoft.com/office/powerpoint/2010/main" val="1984164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365CF6-9396-4E68-9561-60DA90921E4B}"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7F356-4C4B-4A2E-BD3B-AC201FA51162}" type="slidenum">
              <a:rPr lang="en-US" smtClean="0"/>
              <a:t>‹#›</a:t>
            </a:fld>
            <a:endParaRPr lang="en-US"/>
          </a:p>
        </p:txBody>
      </p:sp>
    </p:spTree>
    <p:extLst>
      <p:ext uri="{BB962C8B-B14F-4D97-AF65-F5344CB8AC3E}">
        <p14:creationId xmlns:p14="http://schemas.microsoft.com/office/powerpoint/2010/main" val="397344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F365CF6-9396-4E68-9561-60DA90921E4B}"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7F356-4C4B-4A2E-BD3B-AC201FA51162}" type="slidenum">
              <a:rPr lang="en-US" smtClean="0"/>
              <a:t>‹#›</a:t>
            </a:fld>
            <a:endParaRPr lang="en-US"/>
          </a:p>
        </p:txBody>
      </p:sp>
    </p:spTree>
    <p:extLst>
      <p:ext uri="{BB962C8B-B14F-4D97-AF65-F5344CB8AC3E}">
        <p14:creationId xmlns:p14="http://schemas.microsoft.com/office/powerpoint/2010/main" val="3388973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F365CF6-9396-4E68-9561-60DA90921E4B}"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37F356-4C4B-4A2E-BD3B-AC201FA51162}" type="slidenum">
              <a:rPr lang="en-US" smtClean="0"/>
              <a:t>‹#›</a:t>
            </a:fld>
            <a:endParaRPr lang="en-US"/>
          </a:p>
        </p:txBody>
      </p:sp>
    </p:spTree>
    <p:extLst>
      <p:ext uri="{BB962C8B-B14F-4D97-AF65-F5344CB8AC3E}">
        <p14:creationId xmlns:p14="http://schemas.microsoft.com/office/powerpoint/2010/main" val="1780933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F365CF6-9396-4E68-9561-60DA90921E4B}" type="datetimeFigureOut">
              <a:rPr lang="en-US" smtClean="0"/>
              <a:t>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37F356-4C4B-4A2E-BD3B-AC201FA51162}" type="slidenum">
              <a:rPr lang="en-US" smtClean="0"/>
              <a:t>‹#›</a:t>
            </a:fld>
            <a:endParaRPr lang="en-US"/>
          </a:p>
        </p:txBody>
      </p:sp>
    </p:spTree>
    <p:extLst>
      <p:ext uri="{BB962C8B-B14F-4D97-AF65-F5344CB8AC3E}">
        <p14:creationId xmlns:p14="http://schemas.microsoft.com/office/powerpoint/2010/main" val="3121065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F365CF6-9396-4E68-9561-60DA90921E4B}" type="datetimeFigureOut">
              <a:rPr lang="en-US" smtClean="0"/>
              <a:t>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37F356-4C4B-4A2E-BD3B-AC201FA51162}" type="slidenum">
              <a:rPr lang="en-US" smtClean="0"/>
              <a:t>‹#›</a:t>
            </a:fld>
            <a:endParaRPr lang="en-US"/>
          </a:p>
        </p:txBody>
      </p:sp>
    </p:spTree>
    <p:extLst>
      <p:ext uri="{BB962C8B-B14F-4D97-AF65-F5344CB8AC3E}">
        <p14:creationId xmlns:p14="http://schemas.microsoft.com/office/powerpoint/2010/main" val="256890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365CF6-9396-4E68-9561-60DA90921E4B}" type="datetimeFigureOut">
              <a:rPr lang="en-US" smtClean="0"/>
              <a:t>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37F356-4C4B-4A2E-BD3B-AC201FA51162}" type="slidenum">
              <a:rPr lang="en-US" smtClean="0"/>
              <a:t>‹#›</a:t>
            </a:fld>
            <a:endParaRPr lang="en-US"/>
          </a:p>
        </p:txBody>
      </p:sp>
    </p:spTree>
    <p:extLst>
      <p:ext uri="{BB962C8B-B14F-4D97-AF65-F5344CB8AC3E}">
        <p14:creationId xmlns:p14="http://schemas.microsoft.com/office/powerpoint/2010/main" val="4094239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F365CF6-9396-4E68-9561-60DA90921E4B}"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37F356-4C4B-4A2E-BD3B-AC201FA51162}" type="slidenum">
              <a:rPr lang="en-US" smtClean="0"/>
              <a:t>‹#›</a:t>
            </a:fld>
            <a:endParaRPr lang="en-US"/>
          </a:p>
        </p:txBody>
      </p:sp>
    </p:spTree>
    <p:extLst>
      <p:ext uri="{BB962C8B-B14F-4D97-AF65-F5344CB8AC3E}">
        <p14:creationId xmlns:p14="http://schemas.microsoft.com/office/powerpoint/2010/main" val="641680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F365CF6-9396-4E68-9561-60DA90921E4B}"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37F356-4C4B-4A2E-BD3B-AC201FA51162}" type="slidenum">
              <a:rPr lang="en-US" smtClean="0"/>
              <a:t>‹#›</a:t>
            </a:fld>
            <a:endParaRPr lang="en-US"/>
          </a:p>
        </p:txBody>
      </p:sp>
    </p:spTree>
    <p:extLst>
      <p:ext uri="{BB962C8B-B14F-4D97-AF65-F5344CB8AC3E}">
        <p14:creationId xmlns:p14="http://schemas.microsoft.com/office/powerpoint/2010/main" val="1833622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F365CF6-9396-4E68-9561-60DA90921E4B}" type="datetimeFigureOut">
              <a:rPr lang="en-US" smtClean="0"/>
              <a:t>11/2/2016</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0937F356-4C4B-4A2E-BD3B-AC201FA51162}" type="slidenum">
              <a:rPr lang="en-US" smtClean="0"/>
              <a:t>‹#›</a:t>
            </a:fld>
            <a:endParaRPr lang="en-US"/>
          </a:p>
        </p:txBody>
      </p:sp>
    </p:spTree>
    <p:extLst>
      <p:ext uri="{BB962C8B-B14F-4D97-AF65-F5344CB8AC3E}">
        <p14:creationId xmlns:p14="http://schemas.microsoft.com/office/powerpoint/2010/main" val="128452414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			</a:t>
            </a:r>
            <a:r>
              <a:rPr lang="en-US" dirty="0" err="1"/>
              <a:t>NIATx</a:t>
            </a:r>
            <a:r>
              <a:rPr lang="en-US" dirty="0"/>
              <a:t> Project 2016</a:t>
            </a:r>
          </a:p>
        </p:txBody>
      </p:sp>
      <p:sp>
        <p:nvSpPr>
          <p:cNvPr id="3" name="Subtitle 2"/>
          <p:cNvSpPr>
            <a:spLocks noGrp="1"/>
          </p:cNvSpPr>
          <p:nvPr>
            <p:ph type="subTitle" idx="1"/>
          </p:nvPr>
        </p:nvSpPr>
        <p:spPr>
          <a:xfrm>
            <a:off x="684212" y="3782125"/>
            <a:ext cx="6400800" cy="2009076"/>
          </a:xfrm>
        </p:spPr>
        <p:txBody>
          <a:bodyPr/>
          <a:lstStyle/>
          <a:p>
            <a:r>
              <a:rPr lang="en-US" dirty="0"/>
              <a:t>Jan Clemens- Change Leader</a:t>
            </a:r>
          </a:p>
          <a:p>
            <a:r>
              <a:rPr lang="en-US" dirty="0"/>
              <a:t>Carol Carlson- Executive Sponsor</a:t>
            </a:r>
          </a:p>
          <a:p>
            <a:r>
              <a:rPr lang="en-US" dirty="0"/>
              <a:t>Sheryl Smith, Deb Reak, </a:t>
            </a:r>
          </a:p>
          <a:p>
            <a:r>
              <a:rPr lang="en-US" dirty="0"/>
              <a:t>Sarah Follett- Team Members</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17691" y="788138"/>
            <a:ext cx="8878824" cy="1036320"/>
          </a:xfrm>
          <a:prstGeom prst="rect">
            <a:avLst/>
          </a:prstGeom>
        </p:spPr>
      </p:pic>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17691" y="788138"/>
            <a:ext cx="8878824" cy="1036320"/>
          </a:xfrm>
          <a:prstGeom prst="rect">
            <a:avLst/>
          </a:prstGeom>
        </p:spPr>
      </p:pic>
    </p:spTree>
    <p:extLst>
      <p:ext uri="{BB962C8B-B14F-4D97-AF65-F5344CB8AC3E}">
        <p14:creationId xmlns:p14="http://schemas.microsoft.com/office/powerpoint/2010/main" val="706646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rot="10800000" flipV="1">
            <a:off x="335666" y="237281"/>
            <a:ext cx="10822329" cy="594360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4400" dirty="0"/>
              <a:t>BIG AIM </a:t>
            </a:r>
            <a:r>
              <a:rPr lang="en-US" sz="2800" dirty="0"/>
              <a:t>Increase participation in programming, support groups and in NAMI membership and volunteers</a:t>
            </a:r>
          </a:p>
          <a:p>
            <a:endParaRPr lang="en-US" sz="3200" dirty="0"/>
          </a:p>
          <a:p>
            <a:endParaRPr lang="en-US" sz="4400" dirty="0"/>
          </a:p>
          <a:p>
            <a:r>
              <a:rPr lang="en-US" sz="4400" dirty="0"/>
              <a:t>Small Aim  </a:t>
            </a:r>
            <a:r>
              <a:rPr lang="en-US" sz="2800" dirty="0"/>
              <a:t>Improve communication of information to individuals who call NAMI Washington seeking assistance and information</a:t>
            </a:r>
          </a:p>
          <a:p>
            <a:endParaRPr lang="en-US" sz="4000" dirty="0"/>
          </a:p>
          <a:p>
            <a:r>
              <a:rPr lang="en-US" sz="4000" dirty="0"/>
              <a:t>Expected Outcome</a:t>
            </a:r>
          </a:p>
          <a:p>
            <a:r>
              <a:rPr lang="en-US" sz="2800" dirty="0"/>
              <a:t>50% increase in logged calls</a:t>
            </a:r>
          </a:p>
          <a:p>
            <a:r>
              <a:rPr lang="en-US" sz="2800" dirty="0"/>
              <a:t>All calls answered or returned</a:t>
            </a:r>
          </a:p>
          <a:p>
            <a:endParaRPr lang="en-US" sz="2800" dirty="0"/>
          </a:p>
          <a:p>
            <a:endParaRPr lang="en-US" sz="2800" dirty="0"/>
          </a:p>
        </p:txBody>
      </p:sp>
    </p:spTree>
    <p:extLst>
      <p:ext uri="{BB962C8B-B14F-4D97-AF65-F5344CB8AC3E}">
        <p14:creationId xmlns:p14="http://schemas.microsoft.com/office/powerpoint/2010/main" val="2743730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06631" y="1489435"/>
            <a:ext cx="9172281" cy="857839"/>
          </a:xfrm>
        </p:spPr>
        <p:txBody>
          <a:bodyPr>
            <a:normAutofit fontScale="90000"/>
          </a:bodyPr>
          <a:lstStyle/>
          <a:p>
            <a:pPr algn="ctr"/>
            <a:r>
              <a:rPr lang="en-US" sz="4400" dirty="0"/>
              <a:t>PLAN, DO, ACT </a:t>
            </a:r>
            <a:r>
              <a:rPr lang="en-US" dirty="0"/>
              <a:t/>
            </a:r>
            <a:br>
              <a:rPr lang="en-US" dirty="0"/>
            </a:br>
            <a:r>
              <a:rPr lang="en-US" dirty="0"/>
              <a:t/>
            </a:r>
            <a:br>
              <a:rPr lang="en-US" dirty="0"/>
            </a:br>
            <a:r>
              <a:rPr lang="en-US" dirty="0"/>
              <a:t/>
            </a:r>
            <a:br>
              <a:rPr lang="en-US" dirty="0"/>
            </a:br>
            <a:endParaRPr lang="en-US" sz="2400" dirty="0"/>
          </a:p>
        </p:txBody>
      </p:sp>
      <p:sp>
        <p:nvSpPr>
          <p:cNvPr id="6" name="Text Placeholder 5"/>
          <p:cNvSpPr>
            <a:spLocks noGrp="1"/>
          </p:cNvSpPr>
          <p:nvPr>
            <p:ph type="body" idx="1"/>
          </p:nvPr>
        </p:nvSpPr>
        <p:spPr>
          <a:xfrm>
            <a:off x="783019" y="962525"/>
            <a:ext cx="10748046" cy="5532741"/>
          </a:xfrm>
        </p:spPr>
        <p:txBody>
          <a:bodyPr>
            <a:normAutofit fontScale="92500"/>
          </a:bodyPr>
          <a:lstStyle/>
          <a:p>
            <a:pPr marL="342900" lvl="0" indent="-342900">
              <a:buFont typeface="+mj-lt"/>
              <a:buAutoNum type="arabicPeriod"/>
            </a:pPr>
            <a:r>
              <a:rPr lang="en-US" sz="3600" b="1" dirty="0"/>
              <a:t>Consolidate phone numbers to one main number</a:t>
            </a:r>
          </a:p>
          <a:p>
            <a:pPr marL="342900" lvl="0" indent="-342900">
              <a:buFont typeface="+mj-lt"/>
              <a:buAutoNum type="arabicPeriod"/>
            </a:pPr>
            <a:r>
              <a:rPr lang="en-US" sz="3600" b="1" dirty="0"/>
              <a:t>Develop system to answer and return phone calls</a:t>
            </a:r>
          </a:p>
          <a:p>
            <a:pPr marL="342900" lvl="0" indent="-342900">
              <a:buFont typeface="+mj-lt"/>
              <a:buAutoNum type="arabicPeriod"/>
            </a:pPr>
            <a:r>
              <a:rPr lang="en-US" sz="3600" b="1" dirty="0"/>
              <a:t>Log all calls – collect data </a:t>
            </a:r>
          </a:p>
          <a:p>
            <a:pPr marL="342900" lvl="0" indent="-342900">
              <a:buFont typeface="+mj-lt"/>
              <a:buAutoNum type="arabicPeriod"/>
            </a:pPr>
            <a:r>
              <a:rPr lang="en-US" sz="3600" b="1" dirty="0"/>
              <a:t>Train staff and volunteers </a:t>
            </a:r>
          </a:p>
          <a:p>
            <a:pPr marL="342900" lvl="0" indent="-342900">
              <a:buFont typeface="+mj-lt"/>
              <a:buAutoNum type="arabicPeriod"/>
            </a:pPr>
            <a:r>
              <a:rPr lang="en-US" sz="3600" b="1" dirty="0"/>
              <a:t>Study the results</a:t>
            </a:r>
          </a:p>
          <a:p>
            <a:pPr marL="342900" lvl="0" indent="-342900">
              <a:buFont typeface="+mj-lt"/>
              <a:buAutoNum type="arabicPeriod"/>
            </a:pPr>
            <a:r>
              <a:rPr lang="en-US" sz="3600" b="1" dirty="0"/>
              <a:t>ACT- Results were successful!       </a:t>
            </a:r>
          </a:p>
          <a:p>
            <a:pPr lvl="0"/>
            <a:r>
              <a:rPr lang="en-US" sz="3600" b="1" dirty="0">
                <a:solidFill>
                  <a:srgbClr val="FF0000"/>
                </a:solidFill>
              </a:rPr>
              <a:t>																	</a:t>
            </a:r>
            <a:r>
              <a:rPr lang="en-US" sz="3600" dirty="0">
                <a:solidFill>
                  <a:srgbClr val="FF0000"/>
                </a:solidFill>
              </a:rPr>
              <a:t>ADOPT</a:t>
            </a:r>
          </a:p>
          <a:p>
            <a:pPr lvl="0"/>
            <a:endParaRPr lang="en-US" sz="3600" dirty="0"/>
          </a:p>
          <a:p>
            <a:pPr marL="342900" lvl="0" indent="-342900">
              <a:buFont typeface="+mj-lt"/>
              <a:buAutoNum type="arabicPeriod"/>
            </a:pPr>
            <a:endParaRPr lang="en-US" sz="3600" dirty="0"/>
          </a:p>
          <a:p>
            <a:pPr marL="342900" lvl="0" indent="-342900">
              <a:buFont typeface="+mj-lt"/>
              <a:buAutoNum type="arabicPeriod"/>
            </a:pPr>
            <a:endParaRPr lang="en-US" sz="3600" dirty="0"/>
          </a:p>
          <a:p>
            <a:endParaRPr lang="en-US" dirty="0"/>
          </a:p>
        </p:txBody>
      </p:sp>
    </p:spTree>
    <p:extLst>
      <p:ext uri="{BB962C8B-B14F-4D97-AF65-F5344CB8AC3E}">
        <p14:creationId xmlns:p14="http://schemas.microsoft.com/office/powerpoint/2010/main" val="2490311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04967" y="549322"/>
            <a:ext cx="11384058" cy="1265830"/>
          </a:xfrm>
        </p:spPr>
        <p:txBody>
          <a:bodyPr/>
          <a:lstStyle/>
          <a:p>
            <a:r>
              <a:rPr lang="en-US" dirty="0"/>
              <a:t>										  Impact</a:t>
            </a:r>
          </a:p>
        </p:txBody>
      </p:sp>
      <p:sp>
        <p:nvSpPr>
          <p:cNvPr id="9" name="Text Placeholder 8"/>
          <p:cNvSpPr>
            <a:spLocks noGrp="1"/>
          </p:cNvSpPr>
          <p:nvPr>
            <p:ph type="body" idx="1"/>
          </p:nvPr>
        </p:nvSpPr>
        <p:spPr>
          <a:xfrm>
            <a:off x="684211" y="1640264"/>
            <a:ext cx="11099294" cy="5071621"/>
          </a:xfrm>
        </p:spPr>
        <p:txBody>
          <a:bodyPr>
            <a:normAutofit fontScale="92500" lnSpcReduction="20000"/>
          </a:bodyPr>
          <a:lstStyle/>
          <a:p>
            <a:endParaRPr lang="en-US" b="1" dirty="0"/>
          </a:p>
          <a:p>
            <a:r>
              <a:rPr lang="en-US" b="1" dirty="0"/>
              <a:t>Staff/Volunteer Perspective: </a:t>
            </a:r>
            <a:r>
              <a:rPr lang="en-US" dirty="0"/>
              <a:t>There is confidence that all calls are routed to one number &amp; being answered in a prompt time frame. The staff and volunteers who answer have been trained about current programs, support groups and activities being offered, calls are directed to correct persons and appropriate referrals are being made. </a:t>
            </a:r>
          </a:p>
          <a:p>
            <a:r>
              <a:rPr lang="en-US" dirty="0"/>
              <a:t>Baseline data: January- July there were 67 total calls logged for 7 months AVG 9/per mo.</a:t>
            </a:r>
          </a:p>
          <a:p>
            <a:r>
              <a:rPr lang="en-US" dirty="0"/>
              <a:t>Rapid Cycle Results: August – September there were 34 calls for 2 months AVG 17/per mo.</a:t>
            </a:r>
          </a:p>
          <a:p>
            <a:endParaRPr lang="en-US" b="1" dirty="0"/>
          </a:p>
          <a:p>
            <a:r>
              <a:rPr lang="en-US" b="1" dirty="0"/>
              <a:t>Consumer Perspective:  </a:t>
            </a:r>
            <a:r>
              <a:rPr lang="en-US" dirty="0"/>
              <a:t>There is less frustration and confusion because their call is answered or returned in a timely manner.  They are given information &amp; provided with NAMI resources and other community mental health resources. </a:t>
            </a:r>
          </a:p>
          <a:p>
            <a:endParaRPr lang="en-US" b="1" dirty="0"/>
          </a:p>
          <a:p>
            <a:endParaRPr lang="en-US" b="1" dirty="0"/>
          </a:p>
          <a:p>
            <a:r>
              <a:rPr lang="en-US" b="1" dirty="0"/>
              <a:t>Business perspective:  </a:t>
            </a:r>
            <a:r>
              <a:rPr lang="en-US" dirty="0"/>
              <a:t>There is an approximate increase of calls by approx. 50%; groups and activities are well attended.  Consumers have a positive impression of the organization and a clear understanding of what NAMI Washington County offers. </a:t>
            </a:r>
          </a:p>
          <a:p>
            <a:endParaRPr lang="en-US" b="1" dirty="0"/>
          </a:p>
          <a:p>
            <a:endParaRPr lang="en-US" dirty="0"/>
          </a:p>
        </p:txBody>
      </p:sp>
    </p:spTree>
    <p:extLst>
      <p:ext uri="{BB962C8B-B14F-4D97-AF65-F5344CB8AC3E}">
        <p14:creationId xmlns:p14="http://schemas.microsoft.com/office/powerpoint/2010/main" val="2166566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14650" y="259309"/>
            <a:ext cx="10235821" cy="1351127"/>
          </a:xfrm>
        </p:spPr>
        <p:txBody>
          <a:bodyPr>
            <a:normAutofit/>
          </a:bodyPr>
          <a:lstStyle/>
          <a:p>
            <a:pPr algn="ctr"/>
            <a:r>
              <a:rPr lang="en-US" dirty="0"/>
              <a:t>Lessons Learned</a:t>
            </a:r>
            <a:br>
              <a:rPr lang="en-US" dirty="0"/>
            </a:br>
            <a:endParaRPr lang="en-US" dirty="0"/>
          </a:p>
        </p:txBody>
      </p:sp>
      <p:sp>
        <p:nvSpPr>
          <p:cNvPr id="6" name="Text Placeholder 5"/>
          <p:cNvSpPr>
            <a:spLocks noGrp="1"/>
          </p:cNvSpPr>
          <p:nvPr>
            <p:ph type="body" idx="1"/>
          </p:nvPr>
        </p:nvSpPr>
        <p:spPr>
          <a:xfrm>
            <a:off x="2074459" y="1364776"/>
            <a:ext cx="8525301" cy="4411260"/>
          </a:xfrm>
        </p:spPr>
        <p:txBody>
          <a:bodyPr/>
          <a:lstStyle/>
          <a:p>
            <a:pPr marL="342900" indent="-342900">
              <a:buAutoNum type="arabicPeriod"/>
            </a:pPr>
            <a:r>
              <a:rPr lang="en-US" dirty="0"/>
              <a:t>Consumers have a better impression of the organization if they can easily access a person to answer their questions.</a:t>
            </a:r>
          </a:p>
          <a:p>
            <a:pPr marL="342900" indent="-342900">
              <a:buAutoNum type="arabicPeriod"/>
            </a:pPr>
            <a:r>
              <a:rPr lang="en-US" dirty="0"/>
              <a:t>A simple phone discussion is often the beginning of building a relationship with a consumer.  A friendly person on the other end of the phone builds a sense of trust and safety.  The organization is viewed as a safe and friendly place. This first step helps reduce anxiety and apprehension about visiting a new place. </a:t>
            </a:r>
          </a:p>
          <a:p>
            <a:pPr marL="342900" indent="-342900">
              <a:buFont typeface="Wingdings 3" panose="05040102010807070707" pitchFamily="18" charset="2"/>
              <a:buAutoNum type="arabicPeriod"/>
            </a:pPr>
            <a:r>
              <a:rPr lang="en-US" dirty="0">
                <a:cs typeface="Calibri" pitchFamily="34" charset="0"/>
              </a:rPr>
              <a:t>Changes that improve communication and build relationships are as important as the outcomes.</a:t>
            </a:r>
          </a:p>
          <a:p>
            <a:pPr marL="342900" indent="-342900">
              <a:buFont typeface="Wingdings 3" panose="05040102010807070707" pitchFamily="18" charset="2"/>
              <a:buAutoNum type="arabicPeriod"/>
            </a:pPr>
            <a:r>
              <a:rPr lang="en-US" dirty="0"/>
              <a:t>Small changes can have a big impact!</a:t>
            </a:r>
          </a:p>
          <a:p>
            <a:pPr marL="342900" indent="-342900">
              <a:buFont typeface="Wingdings 3" panose="05040102010807070707" pitchFamily="18" charset="2"/>
              <a:buAutoNum type="arabicPeriod"/>
            </a:pPr>
            <a:r>
              <a:rPr lang="en-US" dirty="0">
                <a:cs typeface="Calibri" pitchFamily="34" charset="0"/>
              </a:rPr>
              <a:t>The more the change comes from the change team, the better the cooperation. </a:t>
            </a:r>
          </a:p>
          <a:p>
            <a:pPr marL="342900" indent="-342900">
              <a:buFont typeface="Wingdings 3" panose="05040102010807070707" pitchFamily="18" charset="2"/>
              <a:buAutoNum type="arabicPeriod"/>
            </a:pPr>
            <a:endParaRPr lang="en-US" dirty="0"/>
          </a:p>
          <a:p>
            <a:pPr marL="342900" indent="-342900">
              <a:buAutoNum type="arabicPeriod"/>
            </a:pPr>
            <a:endParaRPr lang="en-US" dirty="0"/>
          </a:p>
          <a:p>
            <a:endParaRPr lang="en-US" dirty="0"/>
          </a:p>
          <a:p>
            <a:pPr marL="342900" indent="-342900">
              <a:buAutoNum type="arabicPeriod"/>
            </a:pP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08942" y="5497974"/>
            <a:ext cx="8878824" cy="960699"/>
          </a:xfrm>
          <a:prstGeom prst="rect">
            <a:avLst/>
          </a:prstGeom>
        </p:spPr>
      </p:pic>
    </p:spTree>
    <p:extLst>
      <p:ext uri="{BB962C8B-B14F-4D97-AF65-F5344CB8AC3E}">
        <p14:creationId xmlns:p14="http://schemas.microsoft.com/office/powerpoint/2010/main" val="3091550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286</TotalTime>
  <Words>388</Words>
  <Application>Microsoft Office PowerPoint</Application>
  <PresentationFormat>Widescreen</PresentationFormat>
  <Paragraphs>41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Calibri</vt:lpstr>
      <vt:lpstr>Century Gothic</vt:lpstr>
      <vt:lpstr>Wingdings 3</vt:lpstr>
      <vt:lpstr>Slice</vt:lpstr>
      <vt:lpstr>   NIATx Project 2016</vt:lpstr>
      <vt:lpstr>PowerPoint Presentation</vt:lpstr>
      <vt:lpstr>PLAN, DO, ACT    </vt:lpstr>
      <vt:lpstr>            Impact</vt:lpstr>
      <vt:lpstr>Lessons Learned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dc:creator>
  <cp:lastModifiedBy>davidg</cp:lastModifiedBy>
  <cp:revision>39</cp:revision>
  <dcterms:created xsi:type="dcterms:W3CDTF">2016-10-03T21:47:23Z</dcterms:created>
  <dcterms:modified xsi:type="dcterms:W3CDTF">2016-11-02T19:19:07Z</dcterms:modified>
</cp:coreProperties>
</file>