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233139335843888E-2"/>
          <c:y val="7.5245098039215683E-2"/>
          <c:w val="0.6228427764464225"/>
          <c:h val="0.510719082908754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 Ave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May</c:v>
                </c:pt>
                <c:pt idx="1">
                  <c:v>June</c:v>
                </c:pt>
                <c:pt idx="2">
                  <c:v>July</c:v>
                </c:pt>
                <c:pt idx="3">
                  <c:v>Aug (after 1st change)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75</c:v>
                </c:pt>
                <c:pt idx="1">
                  <c:v>75</c:v>
                </c:pt>
                <c:pt idx="2">
                  <c:v>75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% of successful 2nd contacts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May</c:v>
                </c:pt>
                <c:pt idx="1">
                  <c:v>June</c:v>
                </c:pt>
                <c:pt idx="2">
                  <c:v>July</c:v>
                </c:pt>
                <c:pt idx="3">
                  <c:v>Aug (after 1st change)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3">
                  <c:v>82.5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295808"/>
        <c:axId val="36297344"/>
      </c:barChart>
      <c:catAx>
        <c:axId val="36295808"/>
        <c:scaling>
          <c:orientation val="minMax"/>
        </c:scaling>
        <c:delete val="0"/>
        <c:axPos val="b"/>
        <c:majorTickMark val="none"/>
        <c:minorTickMark val="none"/>
        <c:tickLblPos val="nextTo"/>
        <c:crossAx val="36297344"/>
        <c:crosses val="autoZero"/>
        <c:auto val="1"/>
        <c:lblAlgn val="ctr"/>
        <c:lblOffset val="100"/>
        <c:noMultiLvlLbl val="0"/>
      </c:catAx>
      <c:valAx>
        <c:axId val="3629734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6295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881504621704897"/>
          <c:y val="8.9128454531418877E-2"/>
          <c:w val="0.25031538856555974"/>
          <c:h val="0.54723328701559359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3020B50-FF79-423B-BA42-23ABAA857225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5368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15369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0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1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2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3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4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5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6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7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8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9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0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1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2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3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4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5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6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7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8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9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0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1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2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3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4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5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6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7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8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9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400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288CB-0504-4B48-B1E3-BA2F0B3E877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B7949-5E2D-4031-9F66-3E587843F4B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E4A9031-F6E2-420C-959D-6CCB87593AE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16D24-E626-4B3F-8B57-A2F919CA35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0859C-4C89-4FE8-90CC-D80EEA50AA1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9DAA3-AAF9-4FF9-B443-59592A8E580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3E8AF2-5DD2-4BA0-8F09-21D6144D0FC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B44F2-783C-4A19-B036-5D044D90293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9116E-D5D5-4D04-ABBF-7AA4DDDBC88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BA1D1-7AAA-4737-8C9D-14409C3697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7C46B-6E65-4582-9A7D-F1DE2D9862B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EE98C0CE-FFAC-49E3-B63D-355E7D3BCA23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434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43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38200"/>
            <a:ext cx="6858000" cy="1295400"/>
          </a:xfrm>
        </p:spPr>
        <p:txBody>
          <a:bodyPr/>
          <a:lstStyle/>
          <a:p>
            <a:pPr algn="ctr"/>
            <a:r>
              <a:rPr lang="en-US" sz="3800" dirty="0" smtClean="0">
                <a:solidFill>
                  <a:srgbClr val="002060"/>
                </a:solidFill>
              </a:rPr>
              <a:t>Behavioral Health Services of Racine County</a:t>
            </a:r>
            <a:endParaRPr lang="en-US" sz="3800" dirty="0">
              <a:solidFill>
                <a:srgbClr val="00206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438400"/>
            <a:ext cx="6400800" cy="320040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Improving Follow-Up Response Time</a:t>
            </a:r>
            <a:endParaRPr lang="en-US" sz="2400" dirty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</a:pPr>
            <a:endParaRPr lang="en-US" sz="1800" i="1" dirty="0"/>
          </a:p>
          <a:p>
            <a:pPr algn="l">
              <a:lnSpc>
                <a:spcPct val="80000"/>
              </a:lnSpc>
            </a:pPr>
            <a:endParaRPr lang="en-US" sz="1400" dirty="0" smtClean="0"/>
          </a:p>
          <a:p>
            <a:pPr algn="l">
              <a:lnSpc>
                <a:spcPct val="80000"/>
              </a:lnSpc>
            </a:pPr>
            <a:r>
              <a:rPr lang="en-US" sz="1400" dirty="0" smtClean="0"/>
              <a:t>Executive Sponsor : Michelle Goggins</a:t>
            </a:r>
          </a:p>
          <a:p>
            <a:pPr algn="l">
              <a:lnSpc>
                <a:spcPct val="80000"/>
              </a:lnSpc>
            </a:pPr>
            <a:r>
              <a:rPr lang="en-US" sz="1400" dirty="0"/>
              <a:t>	 </a:t>
            </a:r>
            <a:r>
              <a:rPr lang="en-US" sz="1400" dirty="0" smtClean="0"/>
              <a:t>             Division Manager</a:t>
            </a:r>
          </a:p>
          <a:p>
            <a:pPr algn="l">
              <a:lnSpc>
                <a:spcPct val="80000"/>
              </a:lnSpc>
            </a:pPr>
            <a:r>
              <a:rPr lang="en-US" sz="1400" dirty="0" smtClean="0"/>
              <a:t>Change Leader : Mary Jane Whitmore, LCSW, CSAC</a:t>
            </a:r>
          </a:p>
          <a:p>
            <a:pPr algn="l">
              <a:lnSpc>
                <a:spcPct val="80000"/>
              </a:lnSpc>
            </a:pPr>
            <a:r>
              <a:rPr lang="en-US" sz="1400" dirty="0" smtClean="0"/>
              <a:t>	          Clinical Director</a:t>
            </a:r>
          </a:p>
          <a:p>
            <a:pPr algn="l">
              <a:lnSpc>
                <a:spcPct val="80000"/>
              </a:lnSpc>
            </a:pPr>
            <a:endParaRPr lang="en-US" sz="1400" dirty="0" smtClean="0"/>
          </a:p>
          <a:p>
            <a:pPr algn="l">
              <a:lnSpc>
                <a:spcPct val="80000"/>
              </a:lnSpc>
            </a:pPr>
            <a:r>
              <a:rPr lang="en-US" sz="1400" dirty="0" smtClean="0"/>
              <a:t>Natalie Meinert, LCSW – Crisis/APS Supervisor</a:t>
            </a:r>
          </a:p>
          <a:p>
            <a:pPr algn="l">
              <a:lnSpc>
                <a:spcPct val="80000"/>
              </a:lnSpc>
            </a:pPr>
            <a:r>
              <a:rPr lang="en-US" sz="1400" dirty="0" smtClean="0"/>
              <a:t>Nicole Cremona – Mobile Response Worker</a:t>
            </a:r>
          </a:p>
          <a:p>
            <a:pPr algn="l">
              <a:lnSpc>
                <a:spcPct val="80000"/>
              </a:lnSpc>
            </a:pPr>
            <a:r>
              <a:rPr lang="en-US" sz="1400" dirty="0" smtClean="0"/>
              <a:t>Javier Luna – Mobile Response Worker</a:t>
            </a:r>
          </a:p>
          <a:p>
            <a:pPr algn="l">
              <a:lnSpc>
                <a:spcPct val="80000"/>
              </a:lnSpc>
            </a:pPr>
            <a:endParaRPr lang="en-US" sz="1400" dirty="0" smtClean="0"/>
          </a:p>
          <a:p>
            <a:pPr algn="l">
              <a:lnSpc>
                <a:spcPct val="80000"/>
              </a:lnSpc>
            </a:pPr>
            <a:endParaRPr lang="en-US" sz="1400" dirty="0"/>
          </a:p>
          <a:p>
            <a:pPr algn="l">
              <a:lnSpc>
                <a:spcPct val="80000"/>
              </a:lnSpc>
            </a:pPr>
            <a:r>
              <a:rPr lang="en-US" sz="1400" dirty="0" smtClean="0"/>
              <a:t>Boyd Schwartz and Christina Dudzinski, LPC left during the project.</a:t>
            </a:r>
          </a:p>
          <a:p>
            <a:pPr algn="l">
              <a:lnSpc>
                <a:spcPct val="80000"/>
              </a:lnSpc>
            </a:pPr>
            <a:endParaRPr lang="en-US" sz="1400" dirty="0"/>
          </a:p>
          <a:p>
            <a:pPr algn="l">
              <a:lnSpc>
                <a:spcPct val="80000"/>
              </a:lnSpc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300538"/>
          </a:xfrm>
        </p:spPr>
        <p:txBody>
          <a:bodyPr/>
          <a:lstStyle/>
          <a:p>
            <a:r>
              <a:rPr lang="en-US" sz="2600" b="1" dirty="0" smtClean="0"/>
              <a:t>Big </a:t>
            </a:r>
            <a:r>
              <a:rPr lang="en-US" sz="2600" b="1" dirty="0"/>
              <a:t>Aim:</a:t>
            </a:r>
            <a:r>
              <a:rPr lang="en-US" sz="2600" dirty="0"/>
              <a:t> Decrease </a:t>
            </a:r>
            <a:r>
              <a:rPr lang="en-US" sz="2600" dirty="0" smtClean="0"/>
              <a:t>Racine County’s readmission </a:t>
            </a:r>
            <a:r>
              <a:rPr lang="en-US" sz="2600" dirty="0"/>
              <a:t>rate</a:t>
            </a:r>
            <a:r>
              <a:rPr lang="en-US" sz="2600" dirty="0" smtClean="0"/>
              <a:t>.</a:t>
            </a:r>
          </a:p>
          <a:p>
            <a:r>
              <a:rPr lang="en-US" sz="2600" b="1" dirty="0" smtClean="0"/>
              <a:t>Small </a:t>
            </a:r>
            <a:r>
              <a:rPr lang="en-US" sz="2600" b="1" dirty="0"/>
              <a:t>Aim:</a:t>
            </a:r>
            <a:r>
              <a:rPr lang="en-US" sz="2600" dirty="0"/>
              <a:t> </a:t>
            </a:r>
            <a:endParaRPr lang="en-US" sz="2600" dirty="0" smtClean="0"/>
          </a:p>
          <a:p>
            <a:pPr lvl="1"/>
            <a:r>
              <a:rPr lang="en-US" sz="2200" dirty="0" smtClean="0"/>
              <a:t>+/- 90% for contacts within 24 – 48 hrs</a:t>
            </a:r>
          </a:p>
          <a:p>
            <a:pPr lvl="1"/>
            <a:r>
              <a:rPr lang="en-US" sz="2200" dirty="0" smtClean="0"/>
              <a:t>Focused on 2</a:t>
            </a:r>
            <a:r>
              <a:rPr lang="en-US" sz="2200" baseline="30000" dirty="0" smtClean="0"/>
              <a:t>nd</a:t>
            </a:r>
            <a:r>
              <a:rPr lang="en-US" sz="2200" dirty="0" smtClean="0"/>
              <a:t> contacts during 48 hrs – 30 day window. </a:t>
            </a:r>
          </a:p>
          <a:p>
            <a:pPr lvl="1"/>
            <a:r>
              <a:rPr lang="en-US" sz="2200" dirty="0" smtClean="0"/>
              <a:t>Improve the timeliness and quality of follow up contact by the Mobile Response Unit.  Will improve contact with consumers after the initial 24-48 hour window by 10%.  </a:t>
            </a:r>
          </a:p>
          <a:p>
            <a:r>
              <a:rPr lang="en-US" sz="2600" dirty="0" smtClean="0"/>
              <a:t>Base Line – average 75% </a:t>
            </a:r>
          </a:p>
          <a:p>
            <a:r>
              <a:rPr lang="en-US" sz="2600" dirty="0" smtClean="0"/>
              <a:t>Goal – 85% </a:t>
            </a:r>
          </a:p>
          <a:p>
            <a:pPr>
              <a:buNone/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1"/>
            <a:ext cx="8229600" cy="4876800"/>
          </a:xfrm>
        </p:spPr>
        <p:txBody>
          <a:bodyPr/>
          <a:lstStyle/>
          <a:p>
            <a:r>
              <a:rPr lang="en-US" sz="2400" dirty="0" smtClean="0"/>
              <a:t>Define what constitutes a meaningful contact. </a:t>
            </a:r>
          </a:p>
          <a:p>
            <a:pPr lvl="1"/>
            <a:r>
              <a:rPr lang="en-US" sz="2000" u="sng" dirty="0" smtClean="0"/>
              <a:t>Meaningful Contact</a:t>
            </a:r>
            <a:r>
              <a:rPr lang="en-US" sz="2000" dirty="0" smtClean="0"/>
              <a:t> – actual phone conversation, completed home visit or meeting with the consumer, or admission into the SAIL program.</a:t>
            </a:r>
          </a:p>
          <a:p>
            <a:pPr lvl="1"/>
            <a:r>
              <a:rPr lang="en-US" sz="2000" dirty="0" smtClean="0"/>
              <a:t>Some overlap between cycle 1 and 2 because “meaningful contact” needed further explanation.  Confusing for some workers. </a:t>
            </a:r>
          </a:p>
          <a:p>
            <a:r>
              <a:rPr lang="en-US" sz="2400" dirty="0" smtClean="0"/>
              <a:t>Add additional white board for Mobile Responders to clearly identify consumers in need of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contact and date of last contact.</a:t>
            </a:r>
          </a:p>
          <a:p>
            <a:pPr lvl="1"/>
            <a:r>
              <a:rPr lang="en-US" sz="2000" dirty="0" smtClean="0"/>
              <a:t>Adaption - Have the board closer to the Mobile Response work area so that it remains in their line of sight and more difficult to overlook.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229600" cy="205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Improved 2</a:t>
            </a:r>
            <a:r>
              <a:rPr lang="en-US" baseline="30000" dirty="0" smtClean="0"/>
              <a:t>nd</a:t>
            </a:r>
            <a:r>
              <a:rPr lang="en-US" dirty="0" smtClean="0"/>
              <a:t> contacts to 82.5%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Unable to determine September results due to a change in our reporting system.</a:t>
            </a:r>
          </a:p>
          <a:p>
            <a:pPr>
              <a:lnSpc>
                <a:spcPct val="90000"/>
              </a:lnSpc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990600" y="3810000"/>
          <a:ext cx="70104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</a:t>
            </a:r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 smtClean="0"/>
              <a:t>Sustaining the first cycle.</a:t>
            </a:r>
          </a:p>
          <a:p>
            <a:pPr lvl="1"/>
            <a:r>
              <a:rPr lang="en-US" sz="2200" dirty="0" smtClean="0"/>
              <a:t>The adopted definition was told to staff; working on formalizing.  </a:t>
            </a:r>
          </a:p>
          <a:p>
            <a:pPr lvl="1"/>
            <a:r>
              <a:rPr lang="en-US" sz="2200" dirty="0" smtClean="0"/>
              <a:t>Incorporating the standard while training new staff.   </a:t>
            </a:r>
          </a:p>
          <a:p>
            <a:r>
              <a:rPr lang="en-US" sz="2600" dirty="0" smtClean="0"/>
              <a:t>Adapting the white board from the 2</a:t>
            </a:r>
            <a:r>
              <a:rPr lang="en-US" sz="2600" baseline="30000" dirty="0" smtClean="0"/>
              <a:t>nd</a:t>
            </a:r>
            <a:r>
              <a:rPr lang="en-US" sz="2600" dirty="0" smtClean="0"/>
              <a:t> cycle.  </a:t>
            </a:r>
          </a:p>
          <a:p>
            <a:r>
              <a:rPr lang="en-US" sz="2600" dirty="0" smtClean="0"/>
              <a:t>Future cycles being considered:</a:t>
            </a:r>
          </a:p>
          <a:p>
            <a:pPr lvl="1"/>
            <a:r>
              <a:rPr lang="en-US" sz="2200" dirty="0" smtClean="0"/>
              <a:t>Improved communication with shareholders.</a:t>
            </a:r>
          </a:p>
          <a:p>
            <a:pPr lvl="1"/>
            <a:r>
              <a:rPr lang="en-US" sz="2200" dirty="0" smtClean="0"/>
              <a:t>Assigning consumers to each worker to follow up with.</a:t>
            </a:r>
          </a:p>
          <a:p>
            <a:pPr lvl="1"/>
            <a:r>
              <a:rPr lang="en-US" sz="2200" dirty="0" smtClean="0"/>
              <a:t>Re-organizing staffing patterns.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7620000" cy="838200"/>
          </a:xfrm>
        </p:spPr>
        <p:txBody>
          <a:bodyPr/>
          <a:lstStyle/>
          <a:p>
            <a:r>
              <a:rPr lang="en-US" sz="3500" dirty="0"/>
              <a:t>IMPACT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905000"/>
            <a:ext cx="7848600" cy="4300538"/>
          </a:xfrm>
        </p:spPr>
        <p:txBody>
          <a:bodyPr/>
          <a:lstStyle/>
          <a:p>
            <a:r>
              <a:rPr lang="en-US" sz="1800" dirty="0" smtClean="0"/>
              <a:t>With cost savings due to hospitalizations, it will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ensure that </a:t>
            </a:r>
            <a:r>
              <a:rPr lang="en-US" sz="1800" dirty="0" smtClean="0"/>
              <a:t>Racine County’s limited resources are effectively utilized which could mean hiring additional workers or upgrading technology/facilities.  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will also </a:t>
            </a:r>
            <a:r>
              <a:rPr lang="en-US" sz="1800" dirty="0" smtClean="0"/>
              <a:t>has a trickle down effect with other units and with consumers.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Case </a:t>
            </a:r>
            <a:r>
              <a:rPr lang="en-US" sz="1800" dirty="0" smtClean="0">
                <a:ea typeface="+mn-ea"/>
              </a:rPr>
              <a:t>load size in Ongoing Crisis, CCS, and CSP are manageable and effective. 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SAIL </a:t>
            </a:r>
            <a:r>
              <a:rPr lang="en-US" sz="1800" dirty="0" smtClean="0">
                <a:ea typeface="+mn-ea"/>
              </a:rPr>
              <a:t>consumers will be appropriate for that level of care. </a:t>
            </a:r>
          </a:p>
          <a:p>
            <a:r>
              <a:rPr lang="en-US" sz="1800" dirty="0" smtClean="0"/>
              <a:t>Lessons Learned</a:t>
            </a:r>
          </a:p>
          <a:p>
            <a:pPr lvl="1"/>
            <a:r>
              <a:rPr lang="en-US" sz="1800" dirty="0" smtClean="0"/>
              <a:t>Be sure that changes are well communicated to all staff and shareholders.</a:t>
            </a:r>
          </a:p>
          <a:p>
            <a:pPr lvl="1"/>
            <a:r>
              <a:rPr lang="en-US" sz="1800" dirty="0" smtClean="0"/>
              <a:t>Keep ideas for change concise.  Don’t over think the change project or rapid cycles. </a:t>
            </a:r>
          </a:p>
          <a:p>
            <a:pPr lvl="1"/>
            <a:r>
              <a:rPr lang="en-US" sz="1800" dirty="0" smtClean="0"/>
              <a:t>Some community influences are out of your control, i.e. change in admission policies at local hospitals, floods, etc.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670</TotalTime>
  <Words>396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Network</vt:lpstr>
      <vt:lpstr>Behavioral Health Services of Racine County</vt:lpstr>
      <vt:lpstr>Aim</vt:lpstr>
      <vt:lpstr>Change</vt:lpstr>
      <vt:lpstr>Results</vt:lpstr>
      <vt:lpstr>Next Steps</vt:lpstr>
      <vt:lpstr>IMPACT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Dudzinski, Christina</dc:creator>
  <cp:lastModifiedBy>jjpulver</cp:lastModifiedBy>
  <cp:revision>62</cp:revision>
  <dcterms:created xsi:type="dcterms:W3CDTF">2016-03-24T09:06:56Z</dcterms:created>
  <dcterms:modified xsi:type="dcterms:W3CDTF">2016-10-24T15:16:40Z</dcterms:modified>
</cp:coreProperties>
</file>