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Lst>
  <p:notesMasterIdLst>
    <p:notesMasterId r:id="rId9"/>
  </p:notesMasterIdLst>
  <p:sldIdLst>
    <p:sldId id="272" r:id="rId3"/>
    <p:sldId id="273" r:id="rId4"/>
    <p:sldId id="274" r:id="rId5"/>
    <p:sldId id="275" r:id="rId6"/>
    <p:sldId id="276" r:id="rId7"/>
    <p:sldId id="27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1" d="100"/>
          <a:sy n="81" d="100"/>
        </p:scale>
        <p:origin x="-78" y="-12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194761450965633"/>
          <c:y val="0.13483110934448736"/>
          <c:w val="0.72637785252728437"/>
          <c:h val="0.6998923273666201"/>
        </c:manualLayout>
      </c:layout>
      <c:lineChart>
        <c:grouping val="stacked"/>
        <c:varyColors val="0"/>
        <c:ser>
          <c:idx val="0"/>
          <c:order val="0"/>
          <c:tx>
            <c:strRef>
              <c:f>Sheet1!$B$1</c:f>
              <c:strCache>
                <c:ptCount val="1"/>
                <c:pt idx="0">
                  <c:v>Days to Complete</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m/d/yy;@</c:formatCode>
                <c:ptCount val="7"/>
                <c:pt idx="0">
                  <c:v>42323</c:v>
                </c:pt>
                <c:pt idx="1">
                  <c:v>42374</c:v>
                </c:pt>
                <c:pt idx="2">
                  <c:v>42377</c:v>
                </c:pt>
                <c:pt idx="3">
                  <c:v>42384</c:v>
                </c:pt>
                <c:pt idx="4">
                  <c:v>42416</c:v>
                </c:pt>
                <c:pt idx="5">
                  <c:v>42629</c:v>
                </c:pt>
                <c:pt idx="6">
                  <c:v>42659</c:v>
                </c:pt>
              </c:numCache>
            </c:numRef>
          </c:cat>
          <c:val>
            <c:numRef>
              <c:f>Sheet1!$B$2:$B$8</c:f>
              <c:numCache>
                <c:formatCode>General</c:formatCode>
                <c:ptCount val="7"/>
                <c:pt idx="0">
                  <c:v>99</c:v>
                </c:pt>
                <c:pt idx="1">
                  <c:v>85</c:v>
                </c:pt>
                <c:pt idx="2">
                  <c:v>81</c:v>
                </c:pt>
                <c:pt idx="3">
                  <c:v>94</c:v>
                </c:pt>
                <c:pt idx="4">
                  <c:v>91</c:v>
                </c:pt>
                <c:pt idx="5">
                  <c:v>6</c:v>
                </c:pt>
                <c:pt idx="6">
                  <c:v>25</c:v>
                </c:pt>
              </c:numCache>
            </c:numRef>
          </c:val>
          <c:smooth val="0"/>
        </c:ser>
        <c:dLbls>
          <c:showLegendKey val="0"/>
          <c:showVal val="1"/>
          <c:showCatName val="0"/>
          <c:showSerName val="0"/>
          <c:showPercent val="0"/>
          <c:showBubbleSize val="0"/>
        </c:dLbls>
        <c:marker val="1"/>
        <c:smooth val="0"/>
        <c:axId val="37634432"/>
        <c:axId val="37637120"/>
      </c:lineChart>
      <c:dateAx>
        <c:axId val="37634432"/>
        <c:scaling>
          <c:orientation val="minMax"/>
        </c:scaling>
        <c:delete val="0"/>
        <c:axPos val="b"/>
        <c:numFmt formatCode="m/d/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37637120"/>
        <c:crosses val="autoZero"/>
        <c:auto val="1"/>
        <c:lblOffset val="100"/>
        <c:baseTimeUnit val="days"/>
      </c:dateAx>
      <c:valAx>
        <c:axId val="376371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10" b="1" i="0" u="none" strike="noStrike" kern="1200" baseline="0">
                <a:solidFill>
                  <a:schemeClr val="tx1">
                    <a:lumMod val="65000"/>
                    <a:lumOff val="35000"/>
                  </a:schemeClr>
                </a:solidFill>
                <a:latin typeface="+mn-lt"/>
                <a:ea typeface="+mn-ea"/>
                <a:cs typeface="+mn-cs"/>
              </a:defRPr>
            </a:pPr>
            <a:endParaRPr lang="en-US"/>
          </a:p>
        </c:txPr>
        <c:crossAx val="37634432"/>
        <c:crosses val="autoZero"/>
        <c:crossBetween val="between"/>
      </c:valAx>
      <c:spPr>
        <a:noFill/>
        <a:ln>
          <a:noFill/>
        </a:ln>
        <a:effectLst/>
      </c:spPr>
    </c:plotArea>
    <c:legend>
      <c:legendPos val="b"/>
      <c:layout>
        <c:manualLayout>
          <c:xMode val="edge"/>
          <c:yMode val="edge"/>
          <c:x val="0.68577251082803037"/>
          <c:y val="0.93718122882779042"/>
          <c:w val="0.18231527853162127"/>
          <c:h val="6.2679928659254563E-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D4573-58E7-4156-A133-2731F5F8D1A6}" type="datetimeFigureOut">
              <a:rPr lang="en-US" smtClean="0"/>
              <a:t>10/18/2016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30" name="Date Placeholder 29"/>
          <p:cNvSpPr>
            <a:spLocks noGrp="1"/>
          </p:cNvSpPr>
          <p:nvPr>
            <p:ph type="dt" sz="half" idx="10"/>
          </p:nvPr>
        </p:nvSpPr>
        <p:spPr/>
        <p:txBody>
          <a:bodyPr/>
          <a:lstStyle/>
          <a:p>
            <a:fld id="{021A1D30-C0A0-4124-A783-34D9F15FA0FE}" type="datetime1">
              <a:rPr lang="en-US" smtClean="0"/>
              <a:t>10/18/2016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smtClean="0"/>
              <a:t>Click to edit Master title style</a:t>
            </a:r>
            <a:endParaRPr kumimoji="0" lang="en-US" dirty="0"/>
          </a:p>
        </p:txBody>
      </p:sp>
      <p:cxnSp>
        <p:nvCxnSpPr>
          <p:cNvPr id="5" name="Straight Connector 4"/>
          <p:cNvCxnSpPr/>
          <p:nvPr/>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D2D5871-AB0F-4B3D-8861-97E78CB7B47E}" type="datetime1">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4418406-4C3F-4F3E-80BD-A22568EA37EB}" type="datetime1">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5F28077-7188-48C5-8679-2287FAC952E9}" type="datetime1">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2DCB740-6776-4EE9-99FD-96D592FA5A23}" type="datetime1">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5F6BD99-6FFD-46C5-B5E2-43A34BDA2566}" type="datetime1">
              <a:rPr lang="en-US" smtClean="0"/>
              <a:t>10/18/2016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E022678E-214C-4CF8-97C7-95015FB02960}" type="datetime1">
              <a:rPr lang="en-US" smtClean="0"/>
              <a:t>10/18/2016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55660E0-FA77-4473-A859-74127B089143}" type="datetime1">
              <a:rPr lang="en-US" smtClean="0"/>
              <a:t>10/18/2016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10/18/2016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5197C5C-1CD1-417D-A89C-14747F5222C7}" type="datetime1">
              <a:rPr lang="en-US" smtClean="0"/>
              <a:t>10/18/2016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5" name="Date Placeholder 4"/>
          <p:cNvSpPr>
            <a:spLocks noGrp="1"/>
          </p:cNvSpPr>
          <p:nvPr>
            <p:ph type="dt" sz="half" idx="10"/>
          </p:nvPr>
        </p:nvSpPr>
        <p:spPr/>
        <p:txBody>
          <a:bodyPr/>
          <a:lstStyle/>
          <a:p>
            <a:fld id="{1359EFBB-CFA1-4AA8-9123-F0B52DBD84FE}" type="datetime1">
              <a:rPr lang="en-US" smtClean="0"/>
              <a:t>10/18/2016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9028" y="-7144"/>
            <a:ext cx="12240731"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grpSp>
      </p:gr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1"/>
                </a:solidFill>
              </a:defRPr>
            </a:lvl1pPr>
          </a:lstStyle>
          <a:p>
            <a:fld id="{61146459-E3C3-4969-9224-5ED50B492D17}" type="datetime1">
              <a:rPr lang="en-US" smtClean="0"/>
              <a:t>10/18/2016</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1"/>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1"/>
                </a:solidFill>
              </a:defRPr>
            </a:lvl1pPr>
          </a:lstStyle>
          <a:p>
            <a:fld id="{401CF334-2D5C-4859-84A6-CA7E6E43FAEB}" type="slidenum">
              <a:rPr lang="en-US" smtClean="0"/>
              <a:pPr/>
              <a:t>‹#›</a:t>
            </a:fld>
            <a:endParaRPr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683065" y="3404380"/>
            <a:ext cx="11010951" cy="2082020"/>
          </a:xfrm>
        </p:spPr>
        <p:txBody>
          <a:bodyPr>
            <a:normAutofit/>
          </a:bodyPr>
          <a:lstStyle/>
          <a:p>
            <a:r>
              <a:rPr lang="en-US" sz="2400" dirty="0" smtClean="0">
                <a:latin typeface="+mj-lt"/>
                <a:cs typeface="Aharoni" panose="02010803020104030203" pitchFamily="2" charset="-79"/>
              </a:rPr>
              <a:t>Rock County CSP Change Team</a:t>
            </a:r>
          </a:p>
          <a:p>
            <a:r>
              <a:rPr lang="en-US" sz="1800" dirty="0" smtClean="0"/>
              <a:t>Heidi </a:t>
            </a:r>
            <a:r>
              <a:rPr lang="en-US" sz="1800" dirty="0" err="1"/>
              <a:t>Lammon</a:t>
            </a:r>
            <a:r>
              <a:rPr lang="en-US" sz="1800" dirty="0"/>
              <a:t>, Shawna Mills, Karol </a:t>
            </a:r>
            <a:r>
              <a:rPr lang="en-US" sz="1800" dirty="0" err="1"/>
              <a:t>Rosman</a:t>
            </a:r>
            <a:r>
              <a:rPr lang="en-US" sz="1800" dirty="0"/>
              <a:t>, Nancy Story, Lindsey </a:t>
            </a:r>
            <a:r>
              <a:rPr lang="en-US" sz="1800" dirty="0" err="1"/>
              <a:t>Scianna</a:t>
            </a:r>
            <a:r>
              <a:rPr lang="en-US" sz="1800" dirty="0"/>
              <a:t>, Amy Gustafson, Patrick Bailey</a:t>
            </a:r>
          </a:p>
          <a:p>
            <a:r>
              <a:rPr lang="en-US" sz="1800" dirty="0" smtClean="0"/>
              <a:t>Nadine Westby-Risley, Change Leader</a:t>
            </a:r>
          </a:p>
          <a:p>
            <a:r>
              <a:rPr lang="en-US" sz="1800" dirty="0" smtClean="0"/>
              <a:t>Kate Luster, Executive Sponsor</a:t>
            </a:r>
          </a:p>
          <a:p>
            <a:endParaRPr lang="en-US" sz="1600" dirty="0" smtClean="0"/>
          </a:p>
        </p:txBody>
      </p:sp>
      <p:sp>
        <p:nvSpPr>
          <p:cNvPr id="4" name="Title 3"/>
          <p:cNvSpPr>
            <a:spLocks noGrp="1"/>
          </p:cNvSpPr>
          <p:nvPr>
            <p:ph type="ctrTitle"/>
          </p:nvPr>
        </p:nvSpPr>
        <p:spPr>
          <a:xfrm>
            <a:off x="43902" y="1399736"/>
            <a:ext cx="11650115" cy="1828800"/>
          </a:xfrm>
        </p:spPr>
        <p:txBody>
          <a:bodyPr>
            <a:normAutofit/>
          </a:bodyPr>
          <a:lstStyle/>
          <a:p>
            <a:r>
              <a:rPr lang="en-US" sz="4400" dirty="0" smtClean="0"/>
              <a:t>Streamline CSP Comprehensive </a:t>
            </a:r>
            <a:br>
              <a:rPr lang="en-US" sz="4400" dirty="0" smtClean="0"/>
            </a:br>
            <a:r>
              <a:rPr lang="en-US" sz="4400" dirty="0" smtClean="0"/>
              <a:t>Assessment Process</a:t>
            </a:r>
            <a:endParaRPr lang="en-US" sz="4400" dirty="0"/>
          </a:p>
        </p:txBody>
      </p:sp>
      <p:sp>
        <p:nvSpPr>
          <p:cNvPr id="2" name="5-Point Star 1"/>
          <p:cNvSpPr/>
          <p:nvPr/>
        </p:nvSpPr>
        <p:spPr>
          <a:xfrm>
            <a:off x="1463040" y="1716258"/>
            <a:ext cx="914400" cy="914400"/>
          </a:xfrm>
          <a:prstGeom prst="star5">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50498" y="2025748"/>
            <a:ext cx="9762980" cy="4135902"/>
          </a:xfrm>
        </p:spPr>
        <p:txBody>
          <a:bodyPr>
            <a:normAutofit lnSpcReduction="10000"/>
          </a:bodyPr>
          <a:lstStyle/>
          <a:p>
            <a:pPr marL="0" indent="0">
              <a:buNone/>
            </a:pPr>
            <a:r>
              <a:rPr lang="en-US" sz="2400" b="1" dirty="0" smtClean="0"/>
              <a:t>Big Aim</a:t>
            </a:r>
          </a:p>
          <a:p>
            <a:r>
              <a:rPr lang="en-US" dirty="0" smtClean="0"/>
              <a:t> </a:t>
            </a:r>
            <a:r>
              <a:rPr lang="en-US" sz="2400" dirty="0" smtClean="0"/>
              <a:t>Decrease Rock County hospital readmission rates</a:t>
            </a:r>
          </a:p>
          <a:p>
            <a:endParaRPr lang="en-US" sz="2000" dirty="0" smtClean="0"/>
          </a:p>
          <a:p>
            <a:pPr marL="0" indent="0">
              <a:buNone/>
            </a:pPr>
            <a:r>
              <a:rPr lang="en-US" sz="2400" b="1" dirty="0" smtClean="0"/>
              <a:t>Small Aim </a:t>
            </a:r>
          </a:p>
          <a:p>
            <a:r>
              <a:rPr lang="en-US" sz="2400" dirty="0" smtClean="0"/>
              <a:t>Streamline and create a more relevant assessment process for new CSP clients. To accomplish this, we will reduce the time between admission to CSP and the time it takes to complete the assessment and enter it in to Avatar’s Comprehensive Assessment form.</a:t>
            </a:r>
          </a:p>
          <a:p>
            <a:pPr marL="0" indent="0">
              <a:buNone/>
            </a:pPr>
            <a:endParaRPr lang="en-US" sz="2000" dirty="0" smtClean="0"/>
          </a:p>
          <a:p>
            <a:r>
              <a:rPr lang="en-US" sz="2400" b="1" dirty="0" smtClean="0"/>
              <a:t>Baseline:</a:t>
            </a:r>
            <a:r>
              <a:rPr lang="en-US" sz="2400" dirty="0" smtClean="0"/>
              <a:t> Start of project on average 90 days to complete. Our goal is to reduce this to 30 days.</a:t>
            </a:r>
            <a:endParaRPr lang="en-US" sz="2400" dirty="0"/>
          </a:p>
        </p:txBody>
      </p:sp>
      <p:sp>
        <p:nvSpPr>
          <p:cNvPr id="3" name="Title 2"/>
          <p:cNvSpPr>
            <a:spLocks noGrp="1"/>
          </p:cNvSpPr>
          <p:nvPr>
            <p:ph type="title"/>
          </p:nvPr>
        </p:nvSpPr>
        <p:spPr>
          <a:xfrm>
            <a:off x="609600" y="704088"/>
            <a:ext cx="10972800" cy="1012170"/>
          </a:xfrm>
        </p:spPr>
        <p:txBody>
          <a:bodyPr/>
          <a:lstStyle/>
          <a:p>
            <a:r>
              <a:rPr lang="en-US" dirty="0" smtClean="0"/>
              <a:t>AIM</a:t>
            </a:r>
            <a:endParaRPr lang="en-US" dirty="0"/>
          </a:p>
        </p:txBody>
      </p:sp>
      <p:sp>
        <p:nvSpPr>
          <p:cNvPr id="4" name="5-Point Star 3"/>
          <p:cNvSpPr/>
          <p:nvPr/>
        </p:nvSpPr>
        <p:spPr>
          <a:xfrm>
            <a:off x="2307101" y="801858"/>
            <a:ext cx="914400" cy="914400"/>
          </a:xfrm>
          <a:prstGeom prst="star5">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50891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56603" y="1856935"/>
            <a:ext cx="10855569" cy="4867422"/>
          </a:xfrm>
        </p:spPr>
        <p:txBody>
          <a:bodyPr>
            <a:noAutofit/>
          </a:bodyPr>
          <a:lstStyle/>
          <a:p>
            <a:pPr marL="0" indent="0">
              <a:buNone/>
            </a:pPr>
            <a:r>
              <a:rPr lang="en-US" sz="3200" dirty="0" smtClean="0"/>
              <a:t>Redesigned forms and changed the procedure for completing the assessment</a:t>
            </a:r>
            <a:r>
              <a:rPr lang="en-US" sz="2800" dirty="0" smtClean="0"/>
              <a:t>.</a:t>
            </a:r>
          </a:p>
          <a:p>
            <a:pPr marL="0" indent="0">
              <a:buNone/>
            </a:pPr>
            <a:r>
              <a:rPr lang="en-US" sz="2000" dirty="0" smtClean="0"/>
              <a:t>1.) March 1,  </a:t>
            </a:r>
            <a:r>
              <a:rPr lang="en-US" sz="2000" dirty="0"/>
              <a:t>c</a:t>
            </a:r>
            <a:r>
              <a:rPr lang="en-US" sz="2000" dirty="0" smtClean="0"/>
              <a:t>ase managers start putting assessment narrative directly into Avatar.</a:t>
            </a:r>
          </a:p>
          <a:p>
            <a:pPr marL="0" lvl="1" indent="0">
              <a:buClr>
                <a:schemeClr val="accent3"/>
              </a:buClr>
              <a:buSzPct val="95000"/>
              <a:buNone/>
            </a:pPr>
            <a:r>
              <a:rPr lang="en-US" sz="2000" dirty="0"/>
              <a:t>	</a:t>
            </a:r>
            <a:r>
              <a:rPr lang="en-US" sz="2000" dirty="0" smtClean="0"/>
              <a:t>-</a:t>
            </a:r>
            <a:r>
              <a:rPr lang="en-US" sz="2000" dirty="0"/>
              <a:t>Narrative assessment is typed into Avatar, directly tied to billing, successfully reduces </a:t>
            </a:r>
            <a:r>
              <a:rPr lang="en-US" sz="2000" dirty="0" smtClean="0"/>
              <a:t>	 the </a:t>
            </a:r>
            <a:r>
              <a:rPr lang="en-US" sz="2000" dirty="0"/>
              <a:t>number of days to complete each </a:t>
            </a:r>
            <a:r>
              <a:rPr lang="en-US" sz="2000" dirty="0" smtClean="0"/>
              <a:t>section</a:t>
            </a:r>
            <a:endParaRPr lang="en-US" sz="2000" dirty="0"/>
          </a:p>
          <a:p>
            <a:pPr marL="0" indent="0">
              <a:buNone/>
            </a:pPr>
            <a:r>
              <a:rPr lang="en-US" sz="2000" dirty="0" smtClean="0"/>
              <a:t>2.) May1,  present information about the new client as we get it, not waiting 30 days for the            case review.</a:t>
            </a:r>
          </a:p>
          <a:p>
            <a:pPr marL="0" indent="0">
              <a:buNone/>
            </a:pPr>
            <a:r>
              <a:rPr lang="en-US" sz="2000" dirty="0"/>
              <a:t>	-</a:t>
            </a:r>
            <a:r>
              <a:rPr lang="en-US" sz="2000" dirty="0" smtClean="0"/>
              <a:t>presenting known information about the client prior to starting the assessments</a:t>
            </a:r>
          </a:p>
          <a:p>
            <a:pPr marL="0" indent="0">
              <a:buNone/>
            </a:pPr>
            <a:r>
              <a:rPr lang="en-US" sz="2000" dirty="0" smtClean="0"/>
              <a:t>	-present information gained after each assessment area is complete at next morning 	 meeting</a:t>
            </a:r>
          </a:p>
          <a:p>
            <a:pPr marL="0" indent="0">
              <a:buNone/>
            </a:pPr>
            <a:r>
              <a:rPr lang="en-US" sz="2000" dirty="0" smtClean="0"/>
              <a:t>3.) September 1, began using new assessment forms in different stages of revision.</a:t>
            </a:r>
          </a:p>
          <a:p>
            <a:pPr marL="0" indent="0">
              <a:buNone/>
            </a:pPr>
            <a:r>
              <a:rPr lang="en-US" sz="2000" dirty="0" smtClean="0"/>
              <a:t>4.) October 1,  </a:t>
            </a:r>
            <a:r>
              <a:rPr lang="en-US" sz="2000" dirty="0"/>
              <a:t>p</a:t>
            </a:r>
            <a:r>
              <a:rPr lang="en-US" sz="2000" dirty="0" smtClean="0"/>
              <a:t>ut all changes into a formalized  procedure.</a:t>
            </a:r>
            <a:endParaRPr lang="en-US" sz="2000" dirty="0"/>
          </a:p>
        </p:txBody>
      </p:sp>
      <p:sp>
        <p:nvSpPr>
          <p:cNvPr id="3" name="Title 2"/>
          <p:cNvSpPr>
            <a:spLocks noGrp="1"/>
          </p:cNvSpPr>
          <p:nvPr>
            <p:ph type="title"/>
          </p:nvPr>
        </p:nvSpPr>
        <p:spPr>
          <a:xfrm>
            <a:off x="609600" y="704088"/>
            <a:ext cx="10972800" cy="857426"/>
          </a:xfrm>
        </p:spPr>
        <p:txBody>
          <a:bodyPr/>
          <a:lstStyle/>
          <a:p>
            <a:r>
              <a:rPr lang="en-US" dirty="0" smtClean="0"/>
              <a:t>Change</a:t>
            </a:r>
            <a:endParaRPr lang="en-US" dirty="0"/>
          </a:p>
        </p:txBody>
      </p:sp>
      <p:sp>
        <p:nvSpPr>
          <p:cNvPr id="4" name="5-Point Star 3"/>
          <p:cNvSpPr/>
          <p:nvPr/>
        </p:nvSpPr>
        <p:spPr>
          <a:xfrm>
            <a:off x="3474720" y="647114"/>
            <a:ext cx="914400" cy="914400"/>
          </a:xfrm>
          <a:prstGeom prst="star5">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33955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Results</a:t>
            </a:r>
            <a:endParaRPr lang="en-US" dirty="0"/>
          </a:p>
        </p:txBody>
      </p:sp>
      <p:graphicFrame>
        <p:nvGraphicFramePr>
          <p:cNvPr id="37" name="Content Placeholder 36"/>
          <p:cNvGraphicFramePr>
            <a:graphicFrameLocks noGrp="1"/>
          </p:cNvGraphicFramePr>
          <p:nvPr>
            <p:ph idx="1"/>
            <p:extLst>
              <p:ext uri="{D42A27DB-BD31-4B8C-83A1-F6EECF244321}">
                <p14:modId xmlns:p14="http://schemas.microsoft.com/office/powerpoint/2010/main" val="2449767743"/>
              </p:ext>
            </p:extLst>
          </p:nvPr>
        </p:nvGraphicFramePr>
        <p:xfrm>
          <a:off x="1167619" y="1847088"/>
          <a:ext cx="10175631" cy="4455238"/>
        </p:xfrm>
        <a:graphic>
          <a:graphicData uri="http://schemas.openxmlformats.org/drawingml/2006/chart">
            <c:chart xmlns:c="http://schemas.openxmlformats.org/drawingml/2006/chart" xmlns:r="http://schemas.openxmlformats.org/officeDocument/2006/relationships" r:id="rId2"/>
          </a:graphicData>
        </a:graphic>
      </p:graphicFrame>
      <p:sp>
        <p:nvSpPr>
          <p:cNvPr id="2" name="5-Point Star 1"/>
          <p:cNvSpPr/>
          <p:nvPr/>
        </p:nvSpPr>
        <p:spPr>
          <a:xfrm>
            <a:off x="2827606" y="932688"/>
            <a:ext cx="914400" cy="914400"/>
          </a:xfrm>
          <a:prstGeom prst="star5">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15085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44062" y="1814732"/>
            <a:ext cx="10738338" cy="4839286"/>
          </a:xfrm>
        </p:spPr>
        <p:txBody>
          <a:bodyPr>
            <a:noAutofit/>
          </a:bodyPr>
          <a:lstStyle/>
          <a:p>
            <a:pPr marL="0" indent="0">
              <a:buNone/>
            </a:pPr>
            <a:endParaRPr lang="en-US" sz="2400" dirty="0"/>
          </a:p>
          <a:p>
            <a:r>
              <a:rPr lang="en-US" sz="2400" b="1" dirty="0" smtClean="0"/>
              <a:t>Each CSP team’s supervisor will continue to monitor average days to complete the assessment.  If exceeding 30 days,  staff will review and analyze the procedure, defining potential changes to return to, and sustain, the 30 day baseline. </a:t>
            </a:r>
          </a:p>
          <a:p>
            <a:endParaRPr lang="en-US" sz="2400" b="1" dirty="0" smtClean="0"/>
          </a:p>
          <a:p>
            <a:r>
              <a:rPr lang="en-US" sz="2400" b="1" dirty="0" smtClean="0"/>
              <a:t>Continue to obtain feedback from staff and clients regarding the relevance and user friendliness of the forms, and continue to change them as appropriate. </a:t>
            </a:r>
            <a:endParaRPr lang="en-US" sz="2400" b="1" dirty="0"/>
          </a:p>
        </p:txBody>
      </p:sp>
      <p:sp>
        <p:nvSpPr>
          <p:cNvPr id="3" name="Title 2"/>
          <p:cNvSpPr>
            <a:spLocks noGrp="1"/>
          </p:cNvSpPr>
          <p:nvPr>
            <p:ph type="title"/>
          </p:nvPr>
        </p:nvSpPr>
        <p:spPr>
          <a:xfrm>
            <a:off x="609600" y="704088"/>
            <a:ext cx="10972800" cy="716749"/>
          </a:xfrm>
        </p:spPr>
        <p:txBody>
          <a:bodyPr>
            <a:normAutofit fontScale="90000"/>
          </a:bodyPr>
          <a:lstStyle/>
          <a:p>
            <a:r>
              <a:rPr lang="en-US" dirty="0" smtClean="0"/>
              <a:t>Next Steps-Sustain Plan</a:t>
            </a:r>
            <a:endParaRPr lang="en-US" dirty="0"/>
          </a:p>
        </p:txBody>
      </p:sp>
      <p:sp>
        <p:nvSpPr>
          <p:cNvPr id="4" name="5-Point Star 3"/>
          <p:cNvSpPr/>
          <p:nvPr/>
        </p:nvSpPr>
        <p:spPr>
          <a:xfrm>
            <a:off x="7090116" y="506437"/>
            <a:ext cx="914400" cy="914400"/>
          </a:xfrm>
          <a:prstGeom prst="star5">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252008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00332" y="1997613"/>
            <a:ext cx="10682068" cy="4614202"/>
          </a:xfrm>
        </p:spPr>
        <p:txBody>
          <a:bodyPr>
            <a:normAutofit fontScale="85000" lnSpcReduction="20000"/>
          </a:bodyPr>
          <a:lstStyle/>
          <a:p>
            <a:pPr marL="0" indent="0">
              <a:buNone/>
            </a:pPr>
            <a:r>
              <a:rPr lang="en-US" sz="2400" b="1" u="sng" dirty="0" smtClean="0"/>
              <a:t>Impact to clients</a:t>
            </a:r>
          </a:p>
          <a:p>
            <a:r>
              <a:rPr lang="en-US" dirty="0" smtClean="0"/>
              <a:t>Less intrusive and intimidating to new clients</a:t>
            </a:r>
          </a:p>
          <a:p>
            <a:r>
              <a:rPr lang="en-US" dirty="0" smtClean="0"/>
              <a:t>Decrease repetition of questions, one less section of the assessment</a:t>
            </a:r>
          </a:p>
          <a:p>
            <a:r>
              <a:rPr lang="en-US" dirty="0" smtClean="0"/>
              <a:t>Culturally relevant and trauma informed questions</a:t>
            </a:r>
          </a:p>
          <a:p>
            <a:r>
              <a:rPr lang="en-US" dirty="0" smtClean="0"/>
              <a:t>Better initial 6 month Person Centered Plan</a:t>
            </a:r>
          </a:p>
          <a:p>
            <a:r>
              <a:rPr lang="en-US" dirty="0" smtClean="0"/>
              <a:t>Since January, no re-hospitalizations for new clients at JSCP</a:t>
            </a:r>
          </a:p>
          <a:p>
            <a:pPr marL="0" indent="0">
              <a:buNone/>
            </a:pPr>
            <a:endParaRPr lang="en-US" sz="2400" b="1" u="sng" dirty="0" smtClean="0"/>
          </a:p>
          <a:p>
            <a:pPr marL="0" indent="0">
              <a:buNone/>
            </a:pPr>
            <a:r>
              <a:rPr lang="en-US" sz="2400" b="1" u="sng" dirty="0" smtClean="0"/>
              <a:t>Impact to Treatment </a:t>
            </a:r>
            <a:r>
              <a:rPr lang="en-US" sz="2400" b="1" u="sng" dirty="0"/>
              <a:t>T</a:t>
            </a:r>
            <a:r>
              <a:rPr lang="en-US" sz="2400" b="1" u="sng" dirty="0" smtClean="0"/>
              <a:t>eam/Rock County</a:t>
            </a:r>
          </a:p>
          <a:p>
            <a:r>
              <a:rPr lang="en-US" dirty="0" smtClean="0"/>
              <a:t>Decrease in repetitive documentation</a:t>
            </a:r>
          </a:p>
          <a:p>
            <a:r>
              <a:rPr lang="en-US" dirty="0" smtClean="0"/>
              <a:t>Aids to identify clients stage of change for treatment planning/interventions</a:t>
            </a:r>
          </a:p>
          <a:p>
            <a:r>
              <a:rPr lang="en-US" dirty="0" smtClean="0"/>
              <a:t>Easier for engagement of new clients, which can prevent early hospitalizations. </a:t>
            </a:r>
          </a:p>
          <a:p>
            <a:r>
              <a:rPr lang="en-US" dirty="0" smtClean="0"/>
              <a:t>Gives the psychiatrist a better 30 day case review</a:t>
            </a:r>
          </a:p>
          <a:p>
            <a:r>
              <a:rPr lang="en-US" dirty="0" smtClean="0"/>
              <a:t>Decreases hospitalizations reduces financial burden to the county</a:t>
            </a:r>
            <a:endParaRPr lang="en-US" dirty="0"/>
          </a:p>
        </p:txBody>
      </p:sp>
      <p:sp>
        <p:nvSpPr>
          <p:cNvPr id="3" name="Title 2"/>
          <p:cNvSpPr>
            <a:spLocks noGrp="1"/>
          </p:cNvSpPr>
          <p:nvPr>
            <p:ph type="title"/>
          </p:nvPr>
        </p:nvSpPr>
        <p:spPr>
          <a:xfrm>
            <a:off x="609600" y="563411"/>
            <a:ext cx="10972800" cy="955900"/>
          </a:xfrm>
        </p:spPr>
        <p:txBody>
          <a:bodyPr/>
          <a:lstStyle/>
          <a:p>
            <a:r>
              <a:rPr lang="en-US" dirty="0" smtClean="0"/>
              <a:t>Impact</a:t>
            </a:r>
            <a:endParaRPr lang="en-US" dirty="0"/>
          </a:p>
        </p:txBody>
      </p:sp>
      <p:sp>
        <p:nvSpPr>
          <p:cNvPr id="4" name="5-Point Star 3"/>
          <p:cNvSpPr/>
          <p:nvPr/>
        </p:nvSpPr>
        <p:spPr>
          <a:xfrm>
            <a:off x="3108960" y="604911"/>
            <a:ext cx="914400" cy="914400"/>
          </a:xfrm>
          <a:prstGeom prst="star5">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419453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xmlns="" name="Presentation on brainstorming" id="{C229246F-E851-40FB-8E1D-535DCA6AFD71}" vid="{8D346C02-FE09-4A8E-BC58-EB73E373F09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3BE57A2-D666-4652-B423-3EEF5C79D9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brainstorming presentation</Template>
  <TotalTime>0</TotalTime>
  <Words>315</Words>
  <Application>Microsoft Office PowerPoint</Application>
  <PresentationFormat>Custom</PresentationFormat>
  <Paragraphs>44</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Presentation on brainstorming</vt:lpstr>
      <vt:lpstr>Streamline CSP Comprehensive  Assessment Process</vt:lpstr>
      <vt:lpstr>AIM</vt:lpstr>
      <vt:lpstr>Change</vt:lpstr>
      <vt:lpstr>Results</vt:lpstr>
      <vt:lpstr>Next Steps-Sustain Plan</vt:lpstr>
      <vt:lpstr>Impact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2016-10-05T20:48:27Z</dcterms:created>
  <dcterms:modified xsi:type="dcterms:W3CDTF">2016-10-18T22:08:06Z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TC034606379991</vt:lpwstr>
  </property>
</Properties>
</file>