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6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Admissions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 DHS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Admissions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57-4C8D-AF5A-87F41222D2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Existing Client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Admissions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57-4C8D-AF5A-87F41222D23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 Provider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Admissions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57-4C8D-AF5A-87F41222D2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91190400"/>
        <c:axId val="91191936"/>
      </c:barChart>
      <c:catAx>
        <c:axId val="9119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91936"/>
        <c:crosses val="autoZero"/>
        <c:auto val="1"/>
        <c:lblAlgn val="ctr"/>
        <c:lblOffset val="100"/>
        <c:noMultiLvlLbl val="0"/>
      </c:catAx>
      <c:valAx>
        <c:axId val="91191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9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New to DHS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Within 7 days</c:v>
                </c:pt>
                <c:pt idx="1">
                  <c:v>More than 7 days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81-4D4A-9D88-5DF17273B7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Intake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Within 7 days</c:v>
                </c:pt>
                <c:pt idx="1">
                  <c:v>More than 7 days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11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81-4D4A-9D88-5DF17273B78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Crisis Plan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Within 7 days</c:v>
                </c:pt>
                <c:pt idx="1">
                  <c:v>More than 7 days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11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81-4D4A-9D88-5DF17273B7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93582848"/>
        <c:axId val="93584384"/>
      </c:barChart>
      <c:catAx>
        <c:axId val="93582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84384"/>
        <c:crosses val="autoZero"/>
        <c:auto val="1"/>
        <c:lblAlgn val="ctr"/>
        <c:lblOffset val="100"/>
        <c:noMultiLvlLbl val="0"/>
      </c:catAx>
      <c:valAx>
        <c:axId val="93584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3582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70CCB2-D4F1-476D-86FB-B1DC0017AE43}" type="doc">
      <dgm:prSet loTypeId="urn:microsoft.com/office/officeart/2009/3/layout/RandomtoResult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57C0AA-16CB-45CE-BFF0-99CE219CAF6C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Follow up to ensure linkage to services</a:t>
          </a:r>
          <a:endParaRPr lang="en-US" dirty="0">
            <a:solidFill>
              <a:schemeClr val="tx1"/>
            </a:solidFill>
          </a:endParaRPr>
        </a:p>
      </dgm:t>
    </dgm:pt>
    <dgm:pt modelId="{78A99290-0D69-4223-878D-0050B61D1FE3}" type="parTrans" cxnId="{67347213-FB52-435F-A52C-442834A0846B}">
      <dgm:prSet/>
      <dgm:spPr/>
      <dgm:t>
        <a:bodyPr/>
        <a:lstStyle/>
        <a:p>
          <a:endParaRPr lang="en-US"/>
        </a:p>
      </dgm:t>
    </dgm:pt>
    <dgm:pt modelId="{4484F32E-A907-4A1C-A959-21C934BA6091}" type="sibTrans" cxnId="{67347213-FB52-435F-A52C-442834A0846B}">
      <dgm:prSet/>
      <dgm:spPr/>
      <dgm:t>
        <a:bodyPr/>
        <a:lstStyle/>
        <a:p>
          <a:endParaRPr lang="en-US"/>
        </a:p>
      </dgm:t>
    </dgm:pt>
    <dgm:pt modelId="{7A18BDAD-94D4-46E3-A417-BB8BFE35ABAC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2700" dirty="0" smtClean="0"/>
            <a:t>Intake and crisis</a:t>
          </a:r>
          <a:r>
            <a:rPr lang="en-US" sz="2700" baseline="0" dirty="0" smtClean="0"/>
            <a:t> plan completed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US" sz="2700" baseline="0" dirty="0" smtClean="0"/>
            <a:t>within 7 business days</a:t>
          </a:r>
          <a:endParaRPr lang="en-US" sz="2700" dirty="0"/>
        </a:p>
      </dgm:t>
    </dgm:pt>
    <dgm:pt modelId="{70B80C1C-CA3B-4ADB-BB80-1A45270FD2E3}" type="sibTrans" cxnId="{A618D377-3061-4912-B3BF-D2D64A32C0AD}">
      <dgm:prSet/>
      <dgm:spPr/>
      <dgm:t>
        <a:bodyPr/>
        <a:lstStyle/>
        <a:p>
          <a:endParaRPr lang="en-US"/>
        </a:p>
      </dgm:t>
    </dgm:pt>
    <dgm:pt modelId="{2069FD2F-6F62-470C-9779-7DA6E16482FD}" type="parTrans" cxnId="{A618D377-3061-4912-B3BF-D2D64A32C0AD}">
      <dgm:prSet/>
      <dgm:spPr/>
      <dgm:t>
        <a:bodyPr/>
        <a:lstStyle/>
        <a:p>
          <a:endParaRPr lang="en-US"/>
        </a:p>
      </dgm:t>
    </dgm:pt>
    <dgm:pt modelId="{67EDED26-8C48-4587-9C8D-E66E4C4ACCB4}">
      <dgm:prSet/>
      <dgm:spPr/>
      <dgm:t>
        <a:bodyPr/>
        <a:lstStyle/>
        <a:p>
          <a:pPr rtl="0"/>
          <a:r>
            <a:rPr lang="en-US" dirty="0" smtClean="0"/>
            <a:t>Intake and Crisis Plan appt. scheduled PRIOR to discharge</a:t>
          </a:r>
          <a:endParaRPr lang="en-US" dirty="0"/>
        </a:p>
      </dgm:t>
    </dgm:pt>
    <dgm:pt modelId="{1CBCCA12-C2D5-4426-8E8A-277DCFDFC563}" type="sibTrans" cxnId="{682BC940-C522-4515-8F27-0A1859665655}">
      <dgm:prSet/>
      <dgm:spPr/>
      <dgm:t>
        <a:bodyPr/>
        <a:lstStyle/>
        <a:p>
          <a:endParaRPr lang="en-US"/>
        </a:p>
      </dgm:t>
    </dgm:pt>
    <dgm:pt modelId="{8A2018B7-834E-4412-B3B1-66F47F9CD09A}" type="parTrans" cxnId="{682BC940-C522-4515-8F27-0A1859665655}">
      <dgm:prSet/>
      <dgm:spPr/>
      <dgm:t>
        <a:bodyPr/>
        <a:lstStyle/>
        <a:p>
          <a:endParaRPr lang="en-US"/>
        </a:p>
      </dgm:t>
    </dgm:pt>
    <dgm:pt modelId="{CB0E8F48-1B39-44D2-8467-079E88D5D6F2}">
      <dgm:prSet/>
      <dgm:spPr/>
      <dgm:t>
        <a:bodyPr/>
        <a:lstStyle/>
        <a:p>
          <a:pPr rtl="0"/>
          <a:r>
            <a:rPr lang="en-US" dirty="0" smtClean="0"/>
            <a:t>Inpatient Admission</a:t>
          </a:r>
          <a:endParaRPr lang="en-US" dirty="0"/>
        </a:p>
      </dgm:t>
    </dgm:pt>
    <dgm:pt modelId="{F2A8ADF5-797A-497D-B5DF-E3CFF0E1D790}" type="sibTrans" cxnId="{98C25104-D10C-45EE-B952-D2EE6F26ACCC}">
      <dgm:prSet/>
      <dgm:spPr/>
      <dgm:t>
        <a:bodyPr/>
        <a:lstStyle/>
        <a:p>
          <a:endParaRPr lang="en-US"/>
        </a:p>
      </dgm:t>
    </dgm:pt>
    <dgm:pt modelId="{2AB6C85C-D887-4E4F-AA97-36BA5DD659A1}" type="parTrans" cxnId="{98C25104-D10C-45EE-B952-D2EE6F26ACCC}">
      <dgm:prSet/>
      <dgm:spPr/>
      <dgm:t>
        <a:bodyPr/>
        <a:lstStyle/>
        <a:p>
          <a:endParaRPr lang="en-US"/>
        </a:p>
      </dgm:t>
    </dgm:pt>
    <dgm:pt modelId="{F4A03E56-7FA2-47D1-882F-7FE92013E505}" type="pres">
      <dgm:prSet presAssocID="{A670CCB2-D4F1-476D-86FB-B1DC0017AE43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3E345D1-B932-4620-BD03-DD99E8A154A0}" type="pres">
      <dgm:prSet presAssocID="{CB0E8F48-1B39-44D2-8467-079E88D5D6F2}" presName="chaos" presStyleCnt="0"/>
      <dgm:spPr/>
    </dgm:pt>
    <dgm:pt modelId="{B3EDBB26-2F48-4023-B7BB-CFE2F820C24A}" type="pres">
      <dgm:prSet presAssocID="{CB0E8F48-1B39-44D2-8467-079E88D5D6F2}" presName="parTx1" presStyleLbl="revTx" presStyleIdx="0" presStyleCnt="3" custScaleY="181851"/>
      <dgm:spPr/>
      <dgm:t>
        <a:bodyPr/>
        <a:lstStyle/>
        <a:p>
          <a:endParaRPr lang="en-US"/>
        </a:p>
      </dgm:t>
    </dgm:pt>
    <dgm:pt modelId="{A66E3BD1-6C0B-4382-A8D1-47F3AE8AE4A2}" type="pres">
      <dgm:prSet presAssocID="{CB0E8F48-1B39-44D2-8467-079E88D5D6F2}" presName="c1" presStyleLbl="node1" presStyleIdx="0" presStyleCnt="19"/>
      <dgm:spPr/>
    </dgm:pt>
    <dgm:pt modelId="{AECB82E3-EDF8-450D-8F43-F5B5E4104CA9}" type="pres">
      <dgm:prSet presAssocID="{CB0E8F48-1B39-44D2-8467-079E88D5D6F2}" presName="c2" presStyleLbl="node1" presStyleIdx="1" presStyleCnt="19"/>
      <dgm:spPr/>
    </dgm:pt>
    <dgm:pt modelId="{D9CE46DA-D50B-4F8A-BD87-322403883D47}" type="pres">
      <dgm:prSet presAssocID="{CB0E8F48-1B39-44D2-8467-079E88D5D6F2}" presName="c3" presStyleLbl="node1" presStyleIdx="2" presStyleCnt="19"/>
      <dgm:spPr/>
    </dgm:pt>
    <dgm:pt modelId="{F7F324F5-34E7-4368-AF56-CF2AB03BE4CC}" type="pres">
      <dgm:prSet presAssocID="{CB0E8F48-1B39-44D2-8467-079E88D5D6F2}" presName="c4" presStyleLbl="node1" presStyleIdx="3" presStyleCnt="19"/>
      <dgm:spPr/>
    </dgm:pt>
    <dgm:pt modelId="{54405C96-7209-406E-AFA3-AFBD4C332D38}" type="pres">
      <dgm:prSet presAssocID="{CB0E8F48-1B39-44D2-8467-079E88D5D6F2}" presName="c5" presStyleLbl="node1" presStyleIdx="4" presStyleCnt="19"/>
      <dgm:spPr/>
    </dgm:pt>
    <dgm:pt modelId="{F2F39EBC-A8D2-49BF-8639-537485EC07EC}" type="pres">
      <dgm:prSet presAssocID="{CB0E8F48-1B39-44D2-8467-079E88D5D6F2}" presName="c6" presStyleLbl="node1" presStyleIdx="5" presStyleCnt="19"/>
      <dgm:spPr/>
    </dgm:pt>
    <dgm:pt modelId="{70B11245-03C5-4030-A5E8-4DE02975569E}" type="pres">
      <dgm:prSet presAssocID="{CB0E8F48-1B39-44D2-8467-079E88D5D6F2}" presName="c7" presStyleLbl="node1" presStyleIdx="6" presStyleCnt="19"/>
      <dgm:spPr/>
    </dgm:pt>
    <dgm:pt modelId="{8A8376C0-00B0-4C98-9897-6841042C4A9D}" type="pres">
      <dgm:prSet presAssocID="{CB0E8F48-1B39-44D2-8467-079E88D5D6F2}" presName="c8" presStyleLbl="node1" presStyleIdx="7" presStyleCnt="19"/>
      <dgm:spPr/>
    </dgm:pt>
    <dgm:pt modelId="{90D0C20F-A861-4DD1-BC04-206247277716}" type="pres">
      <dgm:prSet presAssocID="{CB0E8F48-1B39-44D2-8467-079E88D5D6F2}" presName="c9" presStyleLbl="node1" presStyleIdx="8" presStyleCnt="19"/>
      <dgm:spPr/>
    </dgm:pt>
    <dgm:pt modelId="{B3FD97C6-908E-4D79-BB43-3EA3DA8D3C85}" type="pres">
      <dgm:prSet presAssocID="{CB0E8F48-1B39-44D2-8467-079E88D5D6F2}" presName="c10" presStyleLbl="node1" presStyleIdx="9" presStyleCnt="19"/>
      <dgm:spPr/>
    </dgm:pt>
    <dgm:pt modelId="{254F0D75-727D-4D20-B600-7A8BA8A7FEC3}" type="pres">
      <dgm:prSet presAssocID="{CB0E8F48-1B39-44D2-8467-079E88D5D6F2}" presName="c11" presStyleLbl="node1" presStyleIdx="10" presStyleCnt="19"/>
      <dgm:spPr/>
    </dgm:pt>
    <dgm:pt modelId="{4F3DC751-4231-4905-9E06-FB437C9AD293}" type="pres">
      <dgm:prSet presAssocID="{CB0E8F48-1B39-44D2-8467-079E88D5D6F2}" presName="c12" presStyleLbl="node1" presStyleIdx="11" presStyleCnt="19"/>
      <dgm:spPr/>
    </dgm:pt>
    <dgm:pt modelId="{E8709724-548A-4D88-8FB9-954DA7F14993}" type="pres">
      <dgm:prSet presAssocID="{CB0E8F48-1B39-44D2-8467-079E88D5D6F2}" presName="c13" presStyleLbl="node1" presStyleIdx="12" presStyleCnt="19"/>
      <dgm:spPr/>
    </dgm:pt>
    <dgm:pt modelId="{15D91039-04D6-452A-8275-73A91454A1CD}" type="pres">
      <dgm:prSet presAssocID="{CB0E8F48-1B39-44D2-8467-079E88D5D6F2}" presName="c14" presStyleLbl="node1" presStyleIdx="13" presStyleCnt="19"/>
      <dgm:spPr/>
    </dgm:pt>
    <dgm:pt modelId="{4BC694FE-3365-45A1-B813-2F5FE6B9CFC7}" type="pres">
      <dgm:prSet presAssocID="{CB0E8F48-1B39-44D2-8467-079E88D5D6F2}" presName="c15" presStyleLbl="node1" presStyleIdx="14" presStyleCnt="19"/>
      <dgm:spPr/>
    </dgm:pt>
    <dgm:pt modelId="{1E8209B6-44AE-4CE7-AF38-F17E176CD257}" type="pres">
      <dgm:prSet presAssocID="{CB0E8F48-1B39-44D2-8467-079E88D5D6F2}" presName="c16" presStyleLbl="node1" presStyleIdx="15" presStyleCnt="19"/>
      <dgm:spPr/>
    </dgm:pt>
    <dgm:pt modelId="{089348E6-0A9C-4EDF-BF7E-246D6435B495}" type="pres">
      <dgm:prSet presAssocID="{CB0E8F48-1B39-44D2-8467-079E88D5D6F2}" presName="c17" presStyleLbl="node1" presStyleIdx="16" presStyleCnt="19"/>
      <dgm:spPr/>
    </dgm:pt>
    <dgm:pt modelId="{8A1243D1-1880-48DB-A7D6-90EE09ACF02C}" type="pres">
      <dgm:prSet presAssocID="{CB0E8F48-1B39-44D2-8467-079E88D5D6F2}" presName="c18" presStyleLbl="node1" presStyleIdx="17" presStyleCnt="19"/>
      <dgm:spPr/>
    </dgm:pt>
    <dgm:pt modelId="{D1E0E685-9844-41B9-BF32-494A21D21963}" type="pres">
      <dgm:prSet presAssocID="{F2A8ADF5-797A-497D-B5DF-E3CFF0E1D790}" presName="chevronComposite1" presStyleCnt="0"/>
      <dgm:spPr/>
    </dgm:pt>
    <dgm:pt modelId="{F3587F1A-F56A-4944-B2A0-B9A7F6414DAA}" type="pres">
      <dgm:prSet presAssocID="{F2A8ADF5-797A-497D-B5DF-E3CFF0E1D790}" presName="chevron1" presStyleLbl="sibTrans2D1" presStyleIdx="0" presStyleCnt="3"/>
      <dgm:spPr/>
    </dgm:pt>
    <dgm:pt modelId="{876EECC1-8D16-4202-A3E6-A626E5E4677A}" type="pres">
      <dgm:prSet presAssocID="{F2A8ADF5-797A-497D-B5DF-E3CFF0E1D790}" presName="spChevron1" presStyleCnt="0"/>
      <dgm:spPr/>
    </dgm:pt>
    <dgm:pt modelId="{D09A3741-F2FF-4848-94A9-689B519D6729}" type="pres">
      <dgm:prSet presAssocID="{67EDED26-8C48-4587-9C8D-E66E4C4ACCB4}" presName="middle" presStyleCnt="0"/>
      <dgm:spPr/>
    </dgm:pt>
    <dgm:pt modelId="{B097B641-2350-4EFD-8A93-783CE18FF23F}" type="pres">
      <dgm:prSet presAssocID="{67EDED26-8C48-4587-9C8D-E66E4C4ACCB4}" presName="parTxMid" presStyleLbl="revTx" presStyleIdx="1" presStyleCnt="3" custScaleY="149858"/>
      <dgm:spPr/>
      <dgm:t>
        <a:bodyPr/>
        <a:lstStyle/>
        <a:p>
          <a:endParaRPr lang="en-US"/>
        </a:p>
      </dgm:t>
    </dgm:pt>
    <dgm:pt modelId="{634EB9A0-96AB-40B5-8EAF-29B9D410634E}" type="pres">
      <dgm:prSet presAssocID="{67EDED26-8C48-4587-9C8D-E66E4C4ACCB4}" presName="spMid" presStyleCnt="0"/>
      <dgm:spPr/>
    </dgm:pt>
    <dgm:pt modelId="{2521AF6D-D4F1-404B-8C36-BC784F9D1F8D}" type="pres">
      <dgm:prSet presAssocID="{1CBCCA12-C2D5-4426-8E8A-277DCFDFC563}" presName="chevronComposite1" presStyleCnt="0"/>
      <dgm:spPr/>
    </dgm:pt>
    <dgm:pt modelId="{1BAB0915-26BB-40F1-B55D-3E36CBC1B052}" type="pres">
      <dgm:prSet presAssocID="{1CBCCA12-C2D5-4426-8E8A-277DCFDFC563}" presName="chevron1" presStyleLbl="sibTrans2D1" presStyleIdx="1" presStyleCnt="3"/>
      <dgm:spPr/>
    </dgm:pt>
    <dgm:pt modelId="{ED8662E7-F847-4071-A7FE-ED4CDB764D25}" type="pres">
      <dgm:prSet presAssocID="{1CBCCA12-C2D5-4426-8E8A-277DCFDFC563}" presName="spChevron1" presStyleCnt="0"/>
      <dgm:spPr/>
    </dgm:pt>
    <dgm:pt modelId="{77AC5054-9FF5-4303-9F98-5FCA9A9D0478}" type="pres">
      <dgm:prSet presAssocID="{7A18BDAD-94D4-46E3-A417-BB8BFE35ABAC}" presName="middle" presStyleCnt="0"/>
      <dgm:spPr/>
    </dgm:pt>
    <dgm:pt modelId="{C1704F8B-5F82-42CA-96D9-77C08BA49454}" type="pres">
      <dgm:prSet presAssocID="{7A18BDAD-94D4-46E3-A417-BB8BFE35ABAC}" presName="parTxMid" presStyleLbl="revTx" presStyleIdx="2" presStyleCnt="3" custScaleY="173164"/>
      <dgm:spPr/>
      <dgm:t>
        <a:bodyPr/>
        <a:lstStyle/>
        <a:p>
          <a:endParaRPr lang="en-US"/>
        </a:p>
      </dgm:t>
    </dgm:pt>
    <dgm:pt modelId="{8EC55EF9-04D4-4D70-BC16-610109685444}" type="pres">
      <dgm:prSet presAssocID="{7A18BDAD-94D4-46E3-A417-BB8BFE35ABAC}" presName="spMid" presStyleCnt="0"/>
      <dgm:spPr/>
    </dgm:pt>
    <dgm:pt modelId="{15DBC6FA-7D75-4303-9E84-B46D60ED0D00}" type="pres">
      <dgm:prSet presAssocID="{70B80C1C-CA3B-4ADB-BB80-1A45270FD2E3}" presName="chevronComposite1" presStyleCnt="0"/>
      <dgm:spPr/>
    </dgm:pt>
    <dgm:pt modelId="{02360D1F-BA13-43B4-AF09-7DA310795422}" type="pres">
      <dgm:prSet presAssocID="{70B80C1C-CA3B-4ADB-BB80-1A45270FD2E3}" presName="chevron1" presStyleLbl="sibTrans2D1" presStyleIdx="2" presStyleCnt="3"/>
      <dgm:spPr/>
    </dgm:pt>
    <dgm:pt modelId="{8992B87C-BB81-4946-BDB4-F45880653CB2}" type="pres">
      <dgm:prSet presAssocID="{70B80C1C-CA3B-4ADB-BB80-1A45270FD2E3}" presName="spChevron1" presStyleCnt="0"/>
      <dgm:spPr/>
    </dgm:pt>
    <dgm:pt modelId="{15F1BA6D-BEAA-41FD-94AA-7B906E1EF575}" type="pres">
      <dgm:prSet presAssocID="{0E57C0AA-16CB-45CE-BFF0-99CE219CAF6C}" presName="last" presStyleCnt="0"/>
      <dgm:spPr/>
    </dgm:pt>
    <dgm:pt modelId="{7B658456-A2E8-42CE-A1DC-1B8C2F0C7861}" type="pres">
      <dgm:prSet presAssocID="{0E57C0AA-16CB-45CE-BFF0-99CE219CAF6C}" presName="circleTx" presStyleLbl="node1" presStyleIdx="18" presStyleCnt="19"/>
      <dgm:spPr/>
      <dgm:t>
        <a:bodyPr/>
        <a:lstStyle/>
        <a:p>
          <a:endParaRPr lang="en-US"/>
        </a:p>
      </dgm:t>
    </dgm:pt>
    <dgm:pt modelId="{929A3C23-CB03-4F60-A446-59A2D12D7710}" type="pres">
      <dgm:prSet presAssocID="{0E57C0AA-16CB-45CE-BFF0-99CE219CAF6C}" presName="spN" presStyleCnt="0"/>
      <dgm:spPr/>
    </dgm:pt>
  </dgm:ptLst>
  <dgm:cxnLst>
    <dgm:cxn modelId="{A618D377-3061-4912-B3BF-D2D64A32C0AD}" srcId="{A670CCB2-D4F1-476D-86FB-B1DC0017AE43}" destId="{7A18BDAD-94D4-46E3-A417-BB8BFE35ABAC}" srcOrd="2" destOrd="0" parTransId="{2069FD2F-6F62-470C-9779-7DA6E16482FD}" sibTransId="{70B80C1C-CA3B-4ADB-BB80-1A45270FD2E3}"/>
    <dgm:cxn modelId="{78FD1775-E62F-4B1C-B70A-941EE19A1074}" type="presOf" srcId="{67EDED26-8C48-4587-9C8D-E66E4C4ACCB4}" destId="{B097B641-2350-4EFD-8A93-783CE18FF23F}" srcOrd="0" destOrd="0" presId="urn:microsoft.com/office/officeart/2009/3/layout/RandomtoResultProcess"/>
    <dgm:cxn modelId="{3794C583-9840-48F1-AE5D-3EC2FDFBE1C9}" type="presOf" srcId="{A670CCB2-D4F1-476D-86FB-B1DC0017AE43}" destId="{F4A03E56-7FA2-47D1-882F-7FE92013E505}" srcOrd="0" destOrd="0" presId="urn:microsoft.com/office/officeart/2009/3/layout/RandomtoResultProcess"/>
    <dgm:cxn modelId="{1BAB0477-D2B5-4FC7-8319-C112C60D4D8D}" type="presOf" srcId="{0E57C0AA-16CB-45CE-BFF0-99CE219CAF6C}" destId="{7B658456-A2E8-42CE-A1DC-1B8C2F0C7861}" srcOrd="0" destOrd="0" presId="urn:microsoft.com/office/officeart/2009/3/layout/RandomtoResultProcess"/>
    <dgm:cxn modelId="{682BC940-C522-4515-8F27-0A1859665655}" srcId="{A670CCB2-D4F1-476D-86FB-B1DC0017AE43}" destId="{67EDED26-8C48-4587-9C8D-E66E4C4ACCB4}" srcOrd="1" destOrd="0" parTransId="{8A2018B7-834E-4412-B3B1-66F47F9CD09A}" sibTransId="{1CBCCA12-C2D5-4426-8E8A-277DCFDFC563}"/>
    <dgm:cxn modelId="{98C25104-D10C-45EE-B952-D2EE6F26ACCC}" srcId="{A670CCB2-D4F1-476D-86FB-B1DC0017AE43}" destId="{CB0E8F48-1B39-44D2-8467-079E88D5D6F2}" srcOrd="0" destOrd="0" parTransId="{2AB6C85C-D887-4E4F-AA97-36BA5DD659A1}" sibTransId="{F2A8ADF5-797A-497D-B5DF-E3CFF0E1D790}"/>
    <dgm:cxn modelId="{67347213-FB52-435F-A52C-442834A0846B}" srcId="{A670CCB2-D4F1-476D-86FB-B1DC0017AE43}" destId="{0E57C0AA-16CB-45CE-BFF0-99CE219CAF6C}" srcOrd="3" destOrd="0" parTransId="{78A99290-0D69-4223-878D-0050B61D1FE3}" sibTransId="{4484F32E-A907-4A1C-A959-21C934BA6091}"/>
    <dgm:cxn modelId="{59384285-DF2E-47C5-9EB1-3E438A196E13}" type="presOf" srcId="{7A18BDAD-94D4-46E3-A417-BB8BFE35ABAC}" destId="{C1704F8B-5F82-42CA-96D9-77C08BA49454}" srcOrd="0" destOrd="0" presId="urn:microsoft.com/office/officeart/2009/3/layout/RandomtoResultProcess"/>
    <dgm:cxn modelId="{8E8823D7-1E70-455C-9586-F2EEBA8F027C}" type="presOf" srcId="{CB0E8F48-1B39-44D2-8467-079E88D5D6F2}" destId="{B3EDBB26-2F48-4023-B7BB-CFE2F820C24A}" srcOrd="0" destOrd="0" presId="urn:microsoft.com/office/officeart/2009/3/layout/RandomtoResultProcess"/>
    <dgm:cxn modelId="{C8A491D0-1F6F-47B7-93B1-55D0D74810B8}" type="presParOf" srcId="{F4A03E56-7FA2-47D1-882F-7FE92013E505}" destId="{63E345D1-B932-4620-BD03-DD99E8A154A0}" srcOrd="0" destOrd="0" presId="urn:microsoft.com/office/officeart/2009/3/layout/RandomtoResultProcess"/>
    <dgm:cxn modelId="{F06EE7BB-13EA-4294-827D-703C3F0947A9}" type="presParOf" srcId="{63E345D1-B932-4620-BD03-DD99E8A154A0}" destId="{B3EDBB26-2F48-4023-B7BB-CFE2F820C24A}" srcOrd="0" destOrd="0" presId="urn:microsoft.com/office/officeart/2009/3/layout/RandomtoResultProcess"/>
    <dgm:cxn modelId="{56086A96-AB94-4092-83B4-12275EF8C79A}" type="presParOf" srcId="{63E345D1-B932-4620-BD03-DD99E8A154A0}" destId="{A66E3BD1-6C0B-4382-A8D1-47F3AE8AE4A2}" srcOrd="1" destOrd="0" presId="urn:microsoft.com/office/officeart/2009/3/layout/RandomtoResultProcess"/>
    <dgm:cxn modelId="{78C027E6-BB8F-4E88-A532-1CEDA7169216}" type="presParOf" srcId="{63E345D1-B932-4620-BD03-DD99E8A154A0}" destId="{AECB82E3-EDF8-450D-8F43-F5B5E4104CA9}" srcOrd="2" destOrd="0" presId="urn:microsoft.com/office/officeart/2009/3/layout/RandomtoResultProcess"/>
    <dgm:cxn modelId="{FF3E71B6-4990-43B7-A86F-A0BCC533E415}" type="presParOf" srcId="{63E345D1-B932-4620-BD03-DD99E8A154A0}" destId="{D9CE46DA-D50B-4F8A-BD87-322403883D47}" srcOrd="3" destOrd="0" presId="urn:microsoft.com/office/officeart/2009/3/layout/RandomtoResultProcess"/>
    <dgm:cxn modelId="{26C7DD29-08D1-40E8-830E-EE39A74BB965}" type="presParOf" srcId="{63E345D1-B932-4620-BD03-DD99E8A154A0}" destId="{F7F324F5-34E7-4368-AF56-CF2AB03BE4CC}" srcOrd="4" destOrd="0" presId="urn:microsoft.com/office/officeart/2009/3/layout/RandomtoResultProcess"/>
    <dgm:cxn modelId="{F3B4328E-D3C9-4E7E-837F-296C83B9BA39}" type="presParOf" srcId="{63E345D1-B932-4620-BD03-DD99E8A154A0}" destId="{54405C96-7209-406E-AFA3-AFBD4C332D38}" srcOrd="5" destOrd="0" presId="urn:microsoft.com/office/officeart/2009/3/layout/RandomtoResultProcess"/>
    <dgm:cxn modelId="{2710509C-70B5-430F-9D72-B3B294EDD55F}" type="presParOf" srcId="{63E345D1-B932-4620-BD03-DD99E8A154A0}" destId="{F2F39EBC-A8D2-49BF-8639-537485EC07EC}" srcOrd="6" destOrd="0" presId="urn:microsoft.com/office/officeart/2009/3/layout/RandomtoResultProcess"/>
    <dgm:cxn modelId="{046164B5-85E2-4011-A5B0-BEA696026053}" type="presParOf" srcId="{63E345D1-B932-4620-BD03-DD99E8A154A0}" destId="{70B11245-03C5-4030-A5E8-4DE02975569E}" srcOrd="7" destOrd="0" presId="urn:microsoft.com/office/officeart/2009/3/layout/RandomtoResultProcess"/>
    <dgm:cxn modelId="{DA7A5980-3879-4562-BABA-54731AFEABC0}" type="presParOf" srcId="{63E345D1-B932-4620-BD03-DD99E8A154A0}" destId="{8A8376C0-00B0-4C98-9897-6841042C4A9D}" srcOrd="8" destOrd="0" presId="urn:microsoft.com/office/officeart/2009/3/layout/RandomtoResultProcess"/>
    <dgm:cxn modelId="{FA48ED30-C0B3-4F1C-99CC-6276CEF90E78}" type="presParOf" srcId="{63E345D1-B932-4620-BD03-DD99E8A154A0}" destId="{90D0C20F-A861-4DD1-BC04-206247277716}" srcOrd="9" destOrd="0" presId="urn:microsoft.com/office/officeart/2009/3/layout/RandomtoResultProcess"/>
    <dgm:cxn modelId="{31F50E81-762D-4037-B192-27319AAC60DC}" type="presParOf" srcId="{63E345D1-B932-4620-BD03-DD99E8A154A0}" destId="{B3FD97C6-908E-4D79-BB43-3EA3DA8D3C85}" srcOrd="10" destOrd="0" presId="urn:microsoft.com/office/officeart/2009/3/layout/RandomtoResultProcess"/>
    <dgm:cxn modelId="{61803FD7-BC00-4A20-BF69-01D2227B2AEE}" type="presParOf" srcId="{63E345D1-B932-4620-BD03-DD99E8A154A0}" destId="{254F0D75-727D-4D20-B600-7A8BA8A7FEC3}" srcOrd="11" destOrd="0" presId="urn:microsoft.com/office/officeart/2009/3/layout/RandomtoResultProcess"/>
    <dgm:cxn modelId="{C74CCD47-734B-40C5-B5A4-798EF6E24A56}" type="presParOf" srcId="{63E345D1-B932-4620-BD03-DD99E8A154A0}" destId="{4F3DC751-4231-4905-9E06-FB437C9AD293}" srcOrd="12" destOrd="0" presId="urn:microsoft.com/office/officeart/2009/3/layout/RandomtoResultProcess"/>
    <dgm:cxn modelId="{1A09DAC5-296E-4636-A371-54B4ECF558B7}" type="presParOf" srcId="{63E345D1-B932-4620-BD03-DD99E8A154A0}" destId="{E8709724-548A-4D88-8FB9-954DA7F14993}" srcOrd="13" destOrd="0" presId="urn:microsoft.com/office/officeart/2009/3/layout/RandomtoResultProcess"/>
    <dgm:cxn modelId="{2D1E3DE7-32F9-481E-AF3A-F0F451E6F0E3}" type="presParOf" srcId="{63E345D1-B932-4620-BD03-DD99E8A154A0}" destId="{15D91039-04D6-452A-8275-73A91454A1CD}" srcOrd="14" destOrd="0" presId="urn:microsoft.com/office/officeart/2009/3/layout/RandomtoResultProcess"/>
    <dgm:cxn modelId="{1ACB2BBC-85C8-4331-BDF6-F24D1BDB8A5C}" type="presParOf" srcId="{63E345D1-B932-4620-BD03-DD99E8A154A0}" destId="{4BC694FE-3365-45A1-B813-2F5FE6B9CFC7}" srcOrd="15" destOrd="0" presId="urn:microsoft.com/office/officeart/2009/3/layout/RandomtoResultProcess"/>
    <dgm:cxn modelId="{583707D3-B2C4-4FDB-961B-BE870BFE55F7}" type="presParOf" srcId="{63E345D1-B932-4620-BD03-DD99E8A154A0}" destId="{1E8209B6-44AE-4CE7-AF38-F17E176CD257}" srcOrd="16" destOrd="0" presId="urn:microsoft.com/office/officeart/2009/3/layout/RandomtoResultProcess"/>
    <dgm:cxn modelId="{1053EC2F-1DEF-4277-AF94-044080C1469F}" type="presParOf" srcId="{63E345D1-B932-4620-BD03-DD99E8A154A0}" destId="{089348E6-0A9C-4EDF-BF7E-246D6435B495}" srcOrd="17" destOrd="0" presId="urn:microsoft.com/office/officeart/2009/3/layout/RandomtoResultProcess"/>
    <dgm:cxn modelId="{DBFECDD3-4642-402E-97A4-A68E3366B712}" type="presParOf" srcId="{63E345D1-B932-4620-BD03-DD99E8A154A0}" destId="{8A1243D1-1880-48DB-A7D6-90EE09ACF02C}" srcOrd="18" destOrd="0" presId="urn:microsoft.com/office/officeart/2009/3/layout/RandomtoResultProcess"/>
    <dgm:cxn modelId="{CB93BEFF-6DFF-463C-97B3-D3389AE397AD}" type="presParOf" srcId="{F4A03E56-7FA2-47D1-882F-7FE92013E505}" destId="{D1E0E685-9844-41B9-BF32-494A21D21963}" srcOrd="1" destOrd="0" presId="urn:microsoft.com/office/officeart/2009/3/layout/RandomtoResultProcess"/>
    <dgm:cxn modelId="{A0AF63E2-95B9-41E5-8BAC-A7D4E70B98BA}" type="presParOf" srcId="{D1E0E685-9844-41B9-BF32-494A21D21963}" destId="{F3587F1A-F56A-4944-B2A0-B9A7F6414DAA}" srcOrd="0" destOrd="0" presId="urn:microsoft.com/office/officeart/2009/3/layout/RandomtoResultProcess"/>
    <dgm:cxn modelId="{5B620FC2-52FE-411B-9161-5D00299EDAD3}" type="presParOf" srcId="{D1E0E685-9844-41B9-BF32-494A21D21963}" destId="{876EECC1-8D16-4202-A3E6-A626E5E4677A}" srcOrd="1" destOrd="0" presId="urn:microsoft.com/office/officeart/2009/3/layout/RandomtoResultProcess"/>
    <dgm:cxn modelId="{3038C0D4-298F-4414-BC20-23CED4B06F85}" type="presParOf" srcId="{F4A03E56-7FA2-47D1-882F-7FE92013E505}" destId="{D09A3741-F2FF-4848-94A9-689B519D6729}" srcOrd="2" destOrd="0" presId="urn:microsoft.com/office/officeart/2009/3/layout/RandomtoResultProcess"/>
    <dgm:cxn modelId="{D439D49D-984C-4C66-AB49-C71B05854949}" type="presParOf" srcId="{D09A3741-F2FF-4848-94A9-689B519D6729}" destId="{B097B641-2350-4EFD-8A93-783CE18FF23F}" srcOrd="0" destOrd="0" presId="urn:microsoft.com/office/officeart/2009/3/layout/RandomtoResultProcess"/>
    <dgm:cxn modelId="{9F9F910F-3096-4390-8588-0ED7B9363ADB}" type="presParOf" srcId="{D09A3741-F2FF-4848-94A9-689B519D6729}" destId="{634EB9A0-96AB-40B5-8EAF-29B9D410634E}" srcOrd="1" destOrd="0" presId="urn:microsoft.com/office/officeart/2009/3/layout/RandomtoResultProcess"/>
    <dgm:cxn modelId="{2162C3AE-55AE-4038-A4E7-7003B45E866F}" type="presParOf" srcId="{F4A03E56-7FA2-47D1-882F-7FE92013E505}" destId="{2521AF6D-D4F1-404B-8C36-BC784F9D1F8D}" srcOrd="3" destOrd="0" presId="urn:microsoft.com/office/officeart/2009/3/layout/RandomtoResultProcess"/>
    <dgm:cxn modelId="{1C5917A1-8B12-4A80-8FBD-82886D3B3DF3}" type="presParOf" srcId="{2521AF6D-D4F1-404B-8C36-BC784F9D1F8D}" destId="{1BAB0915-26BB-40F1-B55D-3E36CBC1B052}" srcOrd="0" destOrd="0" presId="urn:microsoft.com/office/officeart/2009/3/layout/RandomtoResultProcess"/>
    <dgm:cxn modelId="{8DA44F8A-5692-4586-9AB3-BBF9E89BA07B}" type="presParOf" srcId="{2521AF6D-D4F1-404B-8C36-BC784F9D1F8D}" destId="{ED8662E7-F847-4071-A7FE-ED4CDB764D25}" srcOrd="1" destOrd="0" presId="urn:microsoft.com/office/officeart/2009/3/layout/RandomtoResultProcess"/>
    <dgm:cxn modelId="{18A09B59-54A8-4D45-81B8-45D9EFD7831B}" type="presParOf" srcId="{F4A03E56-7FA2-47D1-882F-7FE92013E505}" destId="{77AC5054-9FF5-4303-9F98-5FCA9A9D0478}" srcOrd="4" destOrd="0" presId="urn:microsoft.com/office/officeart/2009/3/layout/RandomtoResultProcess"/>
    <dgm:cxn modelId="{455F20FF-06D8-4A55-9E3A-A679C41E99C3}" type="presParOf" srcId="{77AC5054-9FF5-4303-9F98-5FCA9A9D0478}" destId="{C1704F8B-5F82-42CA-96D9-77C08BA49454}" srcOrd="0" destOrd="0" presId="urn:microsoft.com/office/officeart/2009/3/layout/RandomtoResultProcess"/>
    <dgm:cxn modelId="{C127EBF6-D1A4-4555-8113-C6FB64321991}" type="presParOf" srcId="{77AC5054-9FF5-4303-9F98-5FCA9A9D0478}" destId="{8EC55EF9-04D4-4D70-BC16-610109685444}" srcOrd="1" destOrd="0" presId="urn:microsoft.com/office/officeart/2009/3/layout/RandomtoResultProcess"/>
    <dgm:cxn modelId="{DE9E7485-F2E5-4007-A2F2-ABEB88DA007F}" type="presParOf" srcId="{F4A03E56-7FA2-47D1-882F-7FE92013E505}" destId="{15DBC6FA-7D75-4303-9E84-B46D60ED0D00}" srcOrd="5" destOrd="0" presId="urn:microsoft.com/office/officeart/2009/3/layout/RandomtoResultProcess"/>
    <dgm:cxn modelId="{0DAD2185-B6FB-4E66-8C6A-7906BEB720D4}" type="presParOf" srcId="{15DBC6FA-7D75-4303-9E84-B46D60ED0D00}" destId="{02360D1F-BA13-43B4-AF09-7DA310795422}" srcOrd="0" destOrd="0" presId="urn:microsoft.com/office/officeart/2009/3/layout/RandomtoResultProcess"/>
    <dgm:cxn modelId="{18E97903-1338-4E7B-9153-F5444D0FC344}" type="presParOf" srcId="{15DBC6FA-7D75-4303-9E84-B46D60ED0D00}" destId="{8992B87C-BB81-4946-BDB4-F45880653CB2}" srcOrd="1" destOrd="0" presId="urn:microsoft.com/office/officeart/2009/3/layout/RandomtoResultProcess"/>
    <dgm:cxn modelId="{F46ED3B7-BF5A-4DE5-AA89-2E97FDBDDE7B}" type="presParOf" srcId="{F4A03E56-7FA2-47D1-882F-7FE92013E505}" destId="{15F1BA6D-BEAA-41FD-94AA-7B906E1EF575}" srcOrd="6" destOrd="0" presId="urn:microsoft.com/office/officeart/2009/3/layout/RandomtoResultProcess"/>
    <dgm:cxn modelId="{2389A4EE-EBBD-4578-82EA-5D8376047D4B}" type="presParOf" srcId="{15F1BA6D-BEAA-41FD-94AA-7B906E1EF575}" destId="{7B658456-A2E8-42CE-A1DC-1B8C2F0C7861}" srcOrd="0" destOrd="0" presId="urn:microsoft.com/office/officeart/2009/3/layout/RandomtoResultProcess"/>
    <dgm:cxn modelId="{C36E342B-4FD2-43B1-A5F9-42B49A19D111}" type="presParOf" srcId="{15F1BA6D-BEAA-41FD-94AA-7B906E1EF575}" destId="{929A3C23-CB03-4F60-A446-59A2D12D7710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DBB26-2F48-4023-B7BB-CFE2F820C24A}">
      <dsp:nvSpPr>
        <dsp:cNvPr id="0" name=""/>
        <dsp:cNvSpPr/>
      </dsp:nvSpPr>
      <dsp:spPr>
        <a:xfrm>
          <a:off x="148066" y="1480990"/>
          <a:ext cx="2207927" cy="1323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Inpatient Admission</a:t>
          </a:r>
          <a:endParaRPr lang="en-US" sz="1800" kern="1200" dirty="0"/>
        </a:p>
      </dsp:txBody>
      <dsp:txXfrm>
        <a:off x="148066" y="1480990"/>
        <a:ext cx="2207927" cy="1323170"/>
      </dsp:txXfrm>
    </dsp:sp>
    <dsp:sp modelId="{A66E3BD1-6C0B-4382-A8D1-47F3AE8AE4A2}">
      <dsp:nvSpPr>
        <dsp:cNvPr id="0" name=""/>
        <dsp:cNvSpPr/>
      </dsp:nvSpPr>
      <dsp:spPr>
        <a:xfrm>
          <a:off x="145557" y="1557475"/>
          <a:ext cx="175630" cy="1756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ECB82E3-EDF8-450D-8F43-F5B5E4104CA9}">
      <dsp:nvSpPr>
        <dsp:cNvPr id="0" name=""/>
        <dsp:cNvSpPr/>
      </dsp:nvSpPr>
      <dsp:spPr>
        <a:xfrm>
          <a:off x="268498" y="1311592"/>
          <a:ext cx="175630" cy="1756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CE46DA-D50B-4F8A-BD87-322403883D47}">
      <dsp:nvSpPr>
        <dsp:cNvPr id="0" name=""/>
        <dsp:cNvSpPr/>
      </dsp:nvSpPr>
      <dsp:spPr>
        <a:xfrm>
          <a:off x="563558" y="1360769"/>
          <a:ext cx="275990" cy="2759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7F324F5-34E7-4368-AF56-CF2AB03BE4CC}">
      <dsp:nvSpPr>
        <dsp:cNvPr id="0" name=""/>
        <dsp:cNvSpPr/>
      </dsp:nvSpPr>
      <dsp:spPr>
        <a:xfrm>
          <a:off x="809440" y="1090298"/>
          <a:ext cx="175630" cy="1756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405C96-7209-406E-AFA3-AFBD4C332D38}">
      <dsp:nvSpPr>
        <dsp:cNvPr id="0" name=""/>
        <dsp:cNvSpPr/>
      </dsp:nvSpPr>
      <dsp:spPr>
        <a:xfrm>
          <a:off x="1129088" y="991945"/>
          <a:ext cx="175630" cy="1756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F39EBC-A8D2-49BF-8639-537485EC07EC}">
      <dsp:nvSpPr>
        <dsp:cNvPr id="0" name=""/>
        <dsp:cNvSpPr/>
      </dsp:nvSpPr>
      <dsp:spPr>
        <a:xfrm>
          <a:off x="1522501" y="1164062"/>
          <a:ext cx="175630" cy="1756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B11245-03C5-4030-A5E8-4DE02975569E}">
      <dsp:nvSpPr>
        <dsp:cNvPr id="0" name=""/>
        <dsp:cNvSpPr/>
      </dsp:nvSpPr>
      <dsp:spPr>
        <a:xfrm>
          <a:off x="1768383" y="1287004"/>
          <a:ext cx="275990" cy="2759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8376C0-00B0-4C98-9897-6841042C4A9D}">
      <dsp:nvSpPr>
        <dsp:cNvPr id="0" name=""/>
        <dsp:cNvSpPr/>
      </dsp:nvSpPr>
      <dsp:spPr>
        <a:xfrm>
          <a:off x="2112619" y="1557475"/>
          <a:ext cx="175630" cy="1756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D0C20F-A861-4DD1-BC04-206247277716}">
      <dsp:nvSpPr>
        <dsp:cNvPr id="0" name=""/>
        <dsp:cNvSpPr/>
      </dsp:nvSpPr>
      <dsp:spPr>
        <a:xfrm>
          <a:off x="2260149" y="1827946"/>
          <a:ext cx="175630" cy="1756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FD97C6-908E-4D79-BB43-3EA3DA8D3C85}">
      <dsp:nvSpPr>
        <dsp:cNvPr id="0" name=""/>
        <dsp:cNvSpPr/>
      </dsp:nvSpPr>
      <dsp:spPr>
        <a:xfrm>
          <a:off x="981558" y="1311592"/>
          <a:ext cx="451621" cy="4516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4F0D75-727D-4D20-B600-7A8BA8A7FEC3}">
      <dsp:nvSpPr>
        <dsp:cNvPr id="0" name=""/>
        <dsp:cNvSpPr/>
      </dsp:nvSpPr>
      <dsp:spPr>
        <a:xfrm>
          <a:off x="22615" y="2245947"/>
          <a:ext cx="175630" cy="1756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3DC751-4231-4905-9E06-FB437C9AD293}">
      <dsp:nvSpPr>
        <dsp:cNvPr id="0" name=""/>
        <dsp:cNvSpPr/>
      </dsp:nvSpPr>
      <dsp:spPr>
        <a:xfrm>
          <a:off x="170145" y="2467241"/>
          <a:ext cx="275990" cy="2759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709724-548A-4D88-8FB9-954DA7F14993}">
      <dsp:nvSpPr>
        <dsp:cNvPr id="0" name=""/>
        <dsp:cNvSpPr/>
      </dsp:nvSpPr>
      <dsp:spPr>
        <a:xfrm>
          <a:off x="538969" y="2663948"/>
          <a:ext cx="401441" cy="4014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D91039-04D6-452A-8275-73A91454A1CD}">
      <dsp:nvSpPr>
        <dsp:cNvPr id="0" name=""/>
        <dsp:cNvSpPr/>
      </dsp:nvSpPr>
      <dsp:spPr>
        <a:xfrm>
          <a:off x="1055323" y="2983595"/>
          <a:ext cx="175630" cy="1756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C694FE-3365-45A1-B813-2F5FE6B9CFC7}">
      <dsp:nvSpPr>
        <dsp:cNvPr id="0" name=""/>
        <dsp:cNvSpPr/>
      </dsp:nvSpPr>
      <dsp:spPr>
        <a:xfrm>
          <a:off x="1153676" y="2663948"/>
          <a:ext cx="275990" cy="2759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8209B6-44AE-4CE7-AF38-F17E176CD257}">
      <dsp:nvSpPr>
        <dsp:cNvPr id="0" name=""/>
        <dsp:cNvSpPr/>
      </dsp:nvSpPr>
      <dsp:spPr>
        <a:xfrm>
          <a:off x="1399559" y="3008183"/>
          <a:ext cx="175630" cy="1756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9348E6-0A9C-4EDF-BF7E-246D6435B495}">
      <dsp:nvSpPr>
        <dsp:cNvPr id="0" name=""/>
        <dsp:cNvSpPr/>
      </dsp:nvSpPr>
      <dsp:spPr>
        <a:xfrm>
          <a:off x="1620854" y="2614771"/>
          <a:ext cx="401441" cy="4014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1243D1-1880-48DB-A7D6-90EE09ACF02C}">
      <dsp:nvSpPr>
        <dsp:cNvPr id="0" name=""/>
        <dsp:cNvSpPr/>
      </dsp:nvSpPr>
      <dsp:spPr>
        <a:xfrm>
          <a:off x="2161796" y="2516418"/>
          <a:ext cx="275990" cy="2759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587F1A-F56A-4944-B2A0-B9A7F6414DAA}">
      <dsp:nvSpPr>
        <dsp:cNvPr id="0" name=""/>
        <dsp:cNvSpPr/>
      </dsp:nvSpPr>
      <dsp:spPr>
        <a:xfrm>
          <a:off x="2437787" y="1360360"/>
          <a:ext cx="810545" cy="1547420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97B641-2350-4EFD-8A93-783CE18FF23F}">
      <dsp:nvSpPr>
        <dsp:cNvPr id="0" name=""/>
        <dsp:cNvSpPr/>
      </dsp:nvSpPr>
      <dsp:spPr>
        <a:xfrm>
          <a:off x="3248333" y="991945"/>
          <a:ext cx="2210579" cy="2318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Intake and Crisis Plan appt. scheduled PRIOR to discharge</a:t>
          </a:r>
          <a:endParaRPr lang="en-US" sz="1800" kern="1200" dirty="0"/>
        </a:p>
      </dsp:txBody>
      <dsp:txXfrm>
        <a:off x="3248333" y="991945"/>
        <a:ext cx="2210579" cy="2318911"/>
      </dsp:txXfrm>
    </dsp:sp>
    <dsp:sp modelId="{1BAB0915-26BB-40F1-B55D-3E36CBC1B052}">
      <dsp:nvSpPr>
        <dsp:cNvPr id="0" name=""/>
        <dsp:cNvSpPr/>
      </dsp:nvSpPr>
      <dsp:spPr>
        <a:xfrm>
          <a:off x="5458913" y="1360360"/>
          <a:ext cx="810545" cy="1547420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704F8B-5F82-42CA-96D9-77C08BA49454}">
      <dsp:nvSpPr>
        <dsp:cNvPr id="0" name=""/>
        <dsp:cNvSpPr/>
      </dsp:nvSpPr>
      <dsp:spPr>
        <a:xfrm>
          <a:off x="6269458" y="991945"/>
          <a:ext cx="2210579" cy="2679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700" kern="1200" dirty="0" smtClean="0"/>
            <a:t>Intake and crisis</a:t>
          </a:r>
          <a:r>
            <a:rPr lang="en-US" sz="2700" kern="1200" baseline="0" dirty="0" smtClean="0"/>
            <a:t> plan completed </a:t>
          </a:r>
        </a:p>
        <a:p>
          <a:pPr lvl="0" algn="ctr" defTabSz="12001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700" kern="1200" baseline="0" dirty="0" smtClean="0"/>
            <a:t>within 7 business days</a:t>
          </a:r>
          <a:endParaRPr lang="en-US" sz="2700" kern="1200" dirty="0"/>
        </a:p>
      </dsp:txBody>
      <dsp:txXfrm>
        <a:off x="6269458" y="991945"/>
        <a:ext cx="2210579" cy="2679549"/>
      </dsp:txXfrm>
    </dsp:sp>
    <dsp:sp modelId="{02360D1F-BA13-43B4-AF09-7DA310795422}">
      <dsp:nvSpPr>
        <dsp:cNvPr id="0" name=""/>
        <dsp:cNvSpPr/>
      </dsp:nvSpPr>
      <dsp:spPr>
        <a:xfrm>
          <a:off x="8480038" y="1360360"/>
          <a:ext cx="810545" cy="1547420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658456-A2E8-42CE-A1DC-1B8C2F0C7861}">
      <dsp:nvSpPr>
        <dsp:cNvPr id="0" name=""/>
        <dsp:cNvSpPr/>
      </dsp:nvSpPr>
      <dsp:spPr>
        <a:xfrm>
          <a:off x="9379007" y="1232478"/>
          <a:ext cx="1878992" cy="1878992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Follow up to ensure linkage to services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9654179" y="1507650"/>
        <a:ext cx="1328648" cy="1328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844" y="4526280"/>
            <a:ext cx="7106116" cy="2331720"/>
          </a:xfrm>
        </p:spPr>
        <p:txBody>
          <a:bodyPr numCol="1">
            <a:noAutofit/>
          </a:bodyPr>
          <a:lstStyle/>
          <a:p>
            <a:r>
              <a:rPr lang="en-US" sz="2200" b="1" dirty="0" smtClean="0"/>
              <a:t>Executive Sponsor</a:t>
            </a:r>
            <a:r>
              <a:rPr lang="en-US" sz="2200" dirty="0" smtClean="0"/>
              <a:t>: 	Jen Frost</a:t>
            </a:r>
          </a:p>
          <a:p>
            <a:r>
              <a:rPr lang="en-US" sz="2200" b="1" dirty="0" smtClean="0"/>
              <a:t>Change Leaders: 	</a:t>
            </a:r>
            <a:r>
              <a:rPr lang="en-US" sz="2200" dirty="0" smtClean="0"/>
              <a:t>Alicia Richardson &amp; Greg Bartell</a:t>
            </a:r>
          </a:p>
          <a:p>
            <a:r>
              <a:rPr lang="en-US" sz="2200" b="1" dirty="0" smtClean="0"/>
              <a:t>Team Members: 	</a:t>
            </a:r>
            <a:r>
              <a:rPr lang="en-US" sz="2200" dirty="0" smtClean="0"/>
              <a:t>Kaitlin Klitzke, Brenda Marquardt, 			and Kendra Brusewitz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193844" y="1439317"/>
            <a:ext cx="6531275" cy="1754326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Shawano County DHS</a:t>
            </a:r>
            <a:b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NIATx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Project 2016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17" y="2707574"/>
            <a:ext cx="4794268" cy="37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591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643933"/>
            <a:ext cx="9720072" cy="1499616"/>
          </a:xfrm>
        </p:spPr>
        <p:txBody>
          <a:bodyPr>
            <a:normAutofit/>
          </a:bodyPr>
          <a:lstStyle/>
          <a:p>
            <a:r>
              <a:rPr lang="en-US" sz="7000" dirty="0" smtClean="0"/>
              <a:t>OUR AIM</a:t>
            </a:r>
            <a:endParaRPr lang="en-US" sz="7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2036488"/>
            <a:ext cx="11338926" cy="4821512"/>
          </a:xfrm>
        </p:spPr>
        <p:txBody>
          <a:bodyPr>
            <a:normAutofit fontScale="77500" lnSpcReduction="20000"/>
          </a:bodyPr>
          <a:lstStyle/>
          <a:p>
            <a:r>
              <a:rPr lang="en-US" sz="2700" u="sng" dirty="0" smtClean="0"/>
              <a:t>BIG AIM</a:t>
            </a:r>
            <a:r>
              <a:rPr lang="en-US" sz="2700" dirty="0" smtClean="0"/>
              <a:t>: </a:t>
            </a:r>
          </a:p>
          <a:p>
            <a:r>
              <a:rPr lang="en-US" sz="2700" dirty="0" smtClean="0"/>
              <a:t>Decrease inpatient admission rate. </a:t>
            </a:r>
            <a:r>
              <a:rPr lang="en-US" sz="2700" dirty="0"/>
              <a:t>Our average re-admission rate over the last 3 years is 24%; the average 30 day re-admission rate over the last 3 years is 5% </a:t>
            </a:r>
          </a:p>
          <a:p>
            <a:endParaRPr lang="en-US" dirty="0" smtClean="0"/>
          </a:p>
          <a:p>
            <a:r>
              <a:rPr lang="en-US" sz="2700" u="sng" dirty="0" smtClean="0"/>
              <a:t>SMALL AIM</a:t>
            </a:r>
            <a:r>
              <a:rPr lang="en-US" sz="2700" dirty="0" smtClean="0"/>
              <a:t>: </a:t>
            </a:r>
          </a:p>
          <a:p>
            <a:r>
              <a:rPr lang="en-US" sz="2700" dirty="0" smtClean="0"/>
              <a:t>Complete </a:t>
            </a:r>
            <a:r>
              <a:rPr lang="en-US" sz="2700" dirty="0"/>
              <a:t>the mental health intake assessment and crisis plan within one week (7 </a:t>
            </a:r>
            <a:r>
              <a:rPr lang="en-US" sz="2700" dirty="0" smtClean="0"/>
              <a:t>business days</a:t>
            </a:r>
            <a:r>
              <a:rPr lang="en-US" sz="2700" dirty="0"/>
              <a:t>) of discharge, 90% of the time, from April </a:t>
            </a:r>
            <a:r>
              <a:rPr lang="en-US" sz="2700" dirty="0" smtClean="0"/>
              <a:t>1</a:t>
            </a:r>
            <a:r>
              <a:rPr lang="en-US" sz="2700" baseline="30000" dirty="0" smtClean="0"/>
              <a:t>st</a:t>
            </a:r>
            <a:r>
              <a:rPr lang="en-US" sz="2700" dirty="0" smtClean="0"/>
              <a:t> to July 31</a:t>
            </a:r>
            <a:r>
              <a:rPr lang="en-US" sz="2700" baseline="30000" dirty="0" smtClean="0"/>
              <a:t>st</a:t>
            </a:r>
            <a:r>
              <a:rPr lang="en-US" sz="2700" dirty="0" smtClean="0"/>
              <a:t> 2016</a:t>
            </a:r>
            <a:r>
              <a:rPr lang="en-US" sz="2700" dirty="0"/>
              <a:t>, for individuals seeking aftercare services at DHS following an inpatient admission. </a:t>
            </a:r>
          </a:p>
          <a:p>
            <a:endParaRPr lang="en-US" dirty="0" smtClean="0"/>
          </a:p>
          <a:p>
            <a:r>
              <a:rPr lang="en-US" sz="2700" u="sng" dirty="0" smtClean="0"/>
              <a:t>EXPECTED IMPACT</a:t>
            </a:r>
            <a:r>
              <a:rPr lang="en-US" sz="2700" dirty="0" smtClean="0"/>
              <a:t>: </a:t>
            </a:r>
          </a:p>
          <a:p>
            <a:r>
              <a:rPr lang="en-US" sz="2700" dirty="0" smtClean="0"/>
              <a:t>Reduce the rate </a:t>
            </a:r>
            <a:r>
              <a:rPr lang="en-US" sz="2700" dirty="0"/>
              <a:t>of </a:t>
            </a:r>
            <a:r>
              <a:rPr lang="en-US" sz="2700" dirty="0" smtClean="0"/>
              <a:t>no call/no show and </a:t>
            </a:r>
            <a:r>
              <a:rPr lang="en-US" sz="2700" dirty="0"/>
              <a:t>cancelled outpatient appointments.</a:t>
            </a:r>
          </a:p>
          <a:p>
            <a:r>
              <a:rPr lang="en-US" sz="2700" dirty="0" smtClean="0"/>
              <a:t>Increase commitment to </a:t>
            </a:r>
            <a:r>
              <a:rPr lang="en-US" sz="2700" dirty="0"/>
              <a:t>services </a:t>
            </a:r>
            <a:r>
              <a:rPr lang="en-US" sz="2700" dirty="0" smtClean="0"/>
              <a:t>resulting in a reduction in our re-admission rate. </a:t>
            </a:r>
            <a:endParaRPr lang="en-US" sz="2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000" dirty="0" smtClean="0"/>
              <a:t>First week impact</a:t>
            </a:r>
            <a:endParaRPr lang="en-US" sz="7000" dirty="0"/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766487"/>
              </p:ext>
            </p:extLst>
          </p:nvPr>
        </p:nvGraphicFramePr>
        <p:xfrm>
          <a:off x="396240" y="1859280"/>
          <a:ext cx="11369040" cy="466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21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000" dirty="0" smtClean="0"/>
              <a:t>Data </a:t>
            </a:r>
            <a:endParaRPr lang="en-US" sz="7000" dirty="0"/>
          </a:p>
        </p:txBody>
      </p:sp>
      <p:graphicFrame>
        <p:nvGraphicFramePr>
          <p:cNvPr id="58" name="Content Placeholder 5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716858"/>
              </p:ext>
            </p:extLst>
          </p:nvPr>
        </p:nvGraphicFramePr>
        <p:xfrm>
          <a:off x="3142298" y="152400"/>
          <a:ext cx="7784782" cy="2688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5" name="Chart 64"/>
          <p:cNvGraphicFramePr/>
          <p:nvPr>
            <p:extLst>
              <p:ext uri="{D42A27DB-BD31-4B8C-83A1-F6EECF244321}">
                <p14:modId xmlns:p14="http://schemas.microsoft.com/office/powerpoint/2010/main" val="1021640948"/>
              </p:ext>
            </p:extLst>
          </p:nvPr>
        </p:nvGraphicFramePr>
        <p:xfrm>
          <a:off x="595884" y="3037500"/>
          <a:ext cx="5789676" cy="3500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8" name="Group 67"/>
          <p:cNvGrpSpPr/>
          <p:nvPr/>
        </p:nvGrpSpPr>
        <p:grpSpPr>
          <a:xfrm>
            <a:off x="6507290" y="3065610"/>
            <a:ext cx="3368040" cy="1722120"/>
            <a:chOff x="228600" y="6854274"/>
            <a:chExt cx="3368040" cy="1722120"/>
          </a:xfrm>
        </p:grpSpPr>
        <p:sp>
          <p:nvSpPr>
            <p:cNvPr id="66" name="12-Point Star 65"/>
            <p:cNvSpPr/>
            <p:nvPr/>
          </p:nvSpPr>
          <p:spPr>
            <a:xfrm>
              <a:off x="228600" y="6854274"/>
              <a:ext cx="3368040" cy="1722120"/>
            </a:xfrm>
            <a:prstGeom prst="star12">
              <a:avLst/>
            </a:prstGeom>
            <a:ln w="444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95350" y="7283732"/>
              <a:ext cx="203454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smtClean="0">
                  <a:ln w="0"/>
                  <a:solidFill>
                    <a:schemeClr val="accent4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Only 1 readmission!</a:t>
              </a:r>
            </a:p>
            <a:p>
              <a:endParaRPr lang="en-US" sz="2600" b="1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595170" y="4787730"/>
            <a:ext cx="3368040" cy="1722120"/>
            <a:chOff x="2316480" y="4907280"/>
            <a:chExt cx="3368040" cy="1722120"/>
          </a:xfrm>
        </p:grpSpPr>
        <p:sp>
          <p:nvSpPr>
            <p:cNvPr id="70" name="12-Point Star 69"/>
            <p:cNvSpPr/>
            <p:nvPr/>
          </p:nvSpPr>
          <p:spPr>
            <a:xfrm>
              <a:off x="2316480" y="4907280"/>
              <a:ext cx="3368040" cy="1722120"/>
            </a:xfrm>
            <a:prstGeom prst="star12">
              <a:avLst/>
            </a:prstGeom>
            <a:ln w="444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983230" y="5122009"/>
              <a:ext cx="203454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smtClean="0">
                  <a:ln w="0"/>
                  <a:solidFill>
                    <a:schemeClr val="accent4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78%</a:t>
              </a:r>
            </a:p>
            <a:p>
              <a:pPr algn="ctr"/>
              <a:r>
                <a:rPr lang="en-US" sz="2600" b="1" dirty="0" smtClean="0">
                  <a:ln w="0"/>
                  <a:solidFill>
                    <a:schemeClr val="accent4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MET OUR GOAL! </a:t>
              </a:r>
              <a:endParaRPr lang="en-US" sz="2600" b="1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896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000" dirty="0" smtClean="0"/>
              <a:t>Lessons learned</a:t>
            </a:r>
            <a:endParaRPr lang="en-US" sz="7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Difficult to know the impact as the project entailed 2 separate projects being done at the same time (intake and crisis plan)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Revised crisis plan policy to reflect greater detail outlining criteria for drafting initial crisis plan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minimum of weekly crisis follow up until after client has attended their 2</a:t>
            </a:r>
            <a:r>
              <a:rPr lang="en-US" baseline="30000" dirty="0" smtClean="0"/>
              <a:t>nd</a:t>
            </a:r>
            <a:r>
              <a:rPr lang="en-US" dirty="0" smtClean="0"/>
              <a:t> outpatient appointment (intake therapist transfers to an ongoing therapist)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7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000" dirty="0" smtClean="0"/>
              <a:t>Next steps </a:t>
            </a:r>
            <a:endParaRPr lang="en-US" sz="7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For those determined to need a crisis plan, an appointment will be scheduled with </a:t>
            </a:r>
            <a:r>
              <a:rPr lang="en-US" dirty="0"/>
              <a:t>crisis staff either before or after their intake to complete a crisis </a:t>
            </a:r>
            <a:r>
              <a:rPr lang="en-US" dirty="0" smtClean="0"/>
              <a:t>plan, in person,  to build </a:t>
            </a:r>
            <a:r>
              <a:rPr lang="en-US" dirty="0"/>
              <a:t>rapport between the </a:t>
            </a:r>
            <a:r>
              <a:rPr lang="en-US" dirty="0" smtClean="0"/>
              <a:t>client </a:t>
            </a:r>
            <a:r>
              <a:rPr lang="en-US" dirty="0"/>
              <a:t>and crisis team.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Ensure clients have transportation to their intake during the </a:t>
            </a:r>
            <a:r>
              <a:rPr lang="en-US" dirty="0" smtClean="0"/>
              <a:t>scheduling/discharge planning </a:t>
            </a:r>
            <a:r>
              <a:rPr lang="en-US" dirty="0"/>
              <a:t>process. </a:t>
            </a:r>
            <a:r>
              <a:rPr lang="en-US" dirty="0" smtClean="0"/>
              <a:t>Broaden </a:t>
            </a:r>
            <a:r>
              <a:rPr lang="en-US" dirty="0"/>
              <a:t>resources available to Shawano Co. residents by networking with community partners and volunteer drivers to </a:t>
            </a:r>
            <a:r>
              <a:rPr lang="en-US" dirty="0" smtClean="0"/>
              <a:t>build upon services currently being offered. We hope this </a:t>
            </a:r>
            <a:r>
              <a:rPr lang="en-US" dirty="0"/>
              <a:t>will increase utilization of crisis stabilization services/diversion beds. 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9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</TotalTime>
  <Words>325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Tw Cen MT</vt:lpstr>
      <vt:lpstr>Tw Cen MT Condensed</vt:lpstr>
      <vt:lpstr>Wingdings 3</vt:lpstr>
      <vt:lpstr>Integral</vt:lpstr>
      <vt:lpstr>PowerPoint Presentation</vt:lpstr>
      <vt:lpstr>OUR AIM</vt:lpstr>
      <vt:lpstr>First week impact</vt:lpstr>
      <vt:lpstr>Data </vt:lpstr>
      <vt:lpstr>Lessons learned</vt:lpstr>
      <vt:lpstr>Next steps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Shawano county dhs</dc:title>
  <dc:creator>Jennifer Frost</dc:creator>
  <cp:lastModifiedBy>davidg</cp:lastModifiedBy>
  <cp:revision>33</cp:revision>
  <dcterms:created xsi:type="dcterms:W3CDTF">2016-10-05T19:32:04Z</dcterms:created>
  <dcterms:modified xsi:type="dcterms:W3CDTF">2016-11-02T19:15:57Z</dcterms:modified>
</cp:coreProperties>
</file>