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unknown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7" r:id="rId1"/>
  </p:sldMasterIdLst>
  <p:sldIdLst>
    <p:sldId id="256" r:id="rId2"/>
    <p:sldId id="257" r:id="rId3"/>
    <p:sldId id="258" r:id="rId4"/>
    <p:sldId id="260" r:id="rId5"/>
    <p:sldId id="259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81" d="100"/>
          <a:sy n="81" d="100"/>
        </p:scale>
        <p:origin x="-78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openxmlformats.org/officeDocument/2006/relationships/package" Target="../embeddings/Microsoft_Excel_Worksheet1.xlsx"/><Relationship Id="rId1" Type="http://schemas.openxmlformats.org/officeDocument/2006/relationships/themeOverride" Target="../theme/themeOverride1.xml"/><Relationship Id="rId4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n-US"/>
              <a:t>Member Participation in Support Groups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Sheet1!$A$2</c:f>
              <c:strCache>
                <c:ptCount val="1"/>
                <c:pt idx="0">
                  <c:v>Apr-16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Sheet1!$B$1:$G$1</c:f>
              <c:strCache>
                <c:ptCount val="6"/>
                <c:pt idx="0">
                  <c:v>Moving Forward</c:v>
                </c:pt>
                <c:pt idx="1">
                  <c:v>Dual Diagnosis</c:v>
                </c:pt>
                <c:pt idx="2">
                  <c:v>Hour of Power</c:v>
                </c:pt>
                <c:pt idx="3">
                  <c:v>Wellness Group</c:v>
                </c:pt>
                <c:pt idx="4">
                  <c:v>DBSA</c:v>
                </c:pt>
                <c:pt idx="5">
                  <c:v>Strengths for Recovery</c:v>
                </c:pt>
              </c:strCache>
            </c:strRef>
          </c:cat>
          <c:val>
            <c:numRef>
              <c:f>Sheet1!$B$2:$G$2</c:f>
              <c:numCache>
                <c:formatCode>General</c:formatCode>
                <c:ptCount val="6"/>
                <c:pt idx="0">
                  <c:v>4</c:v>
                </c:pt>
                <c:pt idx="1">
                  <c:v>4</c:v>
                </c:pt>
                <c:pt idx="2">
                  <c:v>6</c:v>
                </c:pt>
                <c:pt idx="3">
                  <c:v>6</c:v>
                </c:pt>
                <c:pt idx="4">
                  <c:v>5</c:v>
                </c:pt>
                <c:pt idx="5">
                  <c:v>5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Sep-16</c:v>
                </c:pt>
              </c:strCache>
            </c:strRef>
          </c:tx>
          <c:spPr>
            <a:gradFill rotWithShape="1">
              <a:gsLst>
                <a:gs pos="0">
                  <a:schemeClr val="accent2">
                    <a:satMod val="103000"/>
                    <a:lumMod val="102000"/>
                    <a:tint val="94000"/>
                  </a:schemeClr>
                </a:gs>
                <a:gs pos="50000">
                  <a:schemeClr val="accent2">
                    <a:satMod val="110000"/>
                    <a:lumMod val="100000"/>
                    <a:shade val="100000"/>
                  </a:schemeClr>
                </a:gs>
                <a:gs pos="100000">
                  <a:schemeClr val="accent2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cat>
            <c:strRef>
              <c:f>Sheet1!$B$1:$G$1</c:f>
              <c:strCache>
                <c:ptCount val="6"/>
                <c:pt idx="0">
                  <c:v>Moving Forward</c:v>
                </c:pt>
                <c:pt idx="1">
                  <c:v>Dual Diagnosis</c:v>
                </c:pt>
                <c:pt idx="2">
                  <c:v>Hour of Power</c:v>
                </c:pt>
                <c:pt idx="3">
                  <c:v>Wellness Group</c:v>
                </c:pt>
                <c:pt idx="4">
                  <c:v>DBSA</c:v>
                </c:pt>
                <c:pt idx="5">
                  <c:v>Strengths for Recovery</c:v>
                </c:pt>
              </c:strCache>
            </c:strRef>
          </c:cat>
          <c:val>
            <c:numRef>
              <c:f>Sheet1!$B$3:$G$3</c:f>
              <c:numCache>
                <c:formatCode>General</c:formatCode>
                <c:ptCount val="6"/>
                <c:pt idx="0">
                  <c:v>11</c:v>
                </c:pt>
                <c:pt idx="1">
                  <c:v>8</c:v>
                </c:pt>
                <c:pt idx="2">
                  <c:v>11</c:v>
                </c:pt>
                <c:pt idx="3">
                  <c:v>12</c:v>
                </c:pt>
                <c:pt idx="4">
                  <c:v>12</c:v>
                </c:pt>
                <c:pt idx="5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43548672"/>
        <c:axId val="43550208"/>
      </c:barChart>
      <c:catAx>
        <c:axId val="435486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gradFill>
                    <a:gsLst>
                      <a:gs pos="0">
                        <a:schemeClr val="accent1">
                          <a:lumMod val="5000"/>
                          <a:lumOff val="95000"/>
                        </a:schemeClr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50208"/>
        <c:crosses val="autoZero"/>
        <c:auto val="1"/>
        <c:lblAlgn val="ctr"/>
        <c:lblOffset val="100"/>
        <c:noMultiLvlLbl val="0"/>
      </c:catAx>
      <c:valAx>
        <c:axId val="435502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ln>
                  <a:gradFill>
                    <a:gsLst>
                      <a:gs pos="0">
                        <a:schemeClr val="bg1"/>
                      </a:gs>
                      <a:gs pos="74000">
                        <a:schemeClr val="accent1">
                          <a:lumMod val="45000"/>
                          <a:lumOff val="55000"/>
                        </a:schemeClr>
                      </a:gs>
                      <a:gs pos="83000">
                        <a:schemeClr val="accent1">
                          <a:lumMod val="45000"/>
                          <a:lumOff val="55000"/>
                        </a:schemeClr>
                      </a:gs>
                      <a:gs pos="100000">
                        <a:schemeClr val="accent1">
                          <a:lumMod val="30000"/>
                          <a:lumOff val="70000"/>
                        </a:schemeClr>
                      </a:gs>
                    </a:gsLst>
                    <a:lin ang="5400000" scaled="1"/>
                  </a:gradFill>
                </a:ln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486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lt1">
                  <a:lumMod val="8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9">
  <cs:axisTitle>
    <cs:lnRef idx="0"/>
    <cs:fillRef idx="0"/>
    <cs:effectRef idx="0"/>
    <cs:fontRef idx="minor">
      <a:schemeClr val="lt1">
        <a:lumMod val="85000"/>
      </a:schemeClr>
    </cs:fontRef>
    <cs:defRPr sz="900" b="1" kern="1200" cap="all"/>
  </cs:axisTitle>
  <cs:category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dk1">
              <a:lumMod val="65000"/>
              <a:lumOff val="35000"/>
            </a:schemeClr>
          </a:gs>
          <a:gs pos="100000">
            <a:schemeClr val="dk1">
              <a:lumMod val="85000"/>
              <a:lumOff val="15000"/>
            </a:schemeClr>
          </a:gs>
        </a:gsLst>
        <a:path path="circle">
          <a:fillToRect l="50000" t="50000" r="50000" b="50000"/>
        </a:path>
        <a:tileRect/>
      </a:gradFill>
    </cs:spPr>
    <cs:defRPr sz="1000" kern="1200"/>
  </cs:chartArea>
  <cs:dataLabel>
    <cs:lnRef idx="0"/>
    <cs:fillRef idx="0"/>
    <cs:effectRef idx="0"/>
    <cs:fontRef idx="minor">
      <a:schemeClr val="lt1">
        <a:lumMod val="8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85000"/>
      </a:schemeClr>
    </cs:fontRef>
    <cs:spPr>
      <a:ln w="9525">
        <a:solidFill>
          <a:schemeClr val="lt1">
            <a:lumMod val="95000"/>
            <a:alpha val="54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9525">
        <a:solidFill>
          <a:schemeClr val="lt1">
            <a:lumMod val="95000"/>
            <a:alpha val="54000"/>
          </a:schemeClr>
        </a:solidFill>
      </a:ln>
    </cs:spPr>
  </cs:downBar>
  <cs:drop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10000"/>
          </a:schemeClr>
        </a:solidFill>
        <a:round/>
      </a:ln>
    </cs:spPr>
  </cs:gridlineMajor>
  <cs:gridlineMinor>
    <cs:lnRef idx="0"/>
    <cs:fillRef idx="0"/>
    <cs:effectRef idx="0"/>
    <cs:fontRef idx="minor">
      <a:schemeClr val="lt1"/>
    </cs:fontRef>
    <cs:spPr>
      <a:ln>
        <a:solidFill>
          <a:schemeClr val="lt1">
            <a:lumMod val="95000"/>
            <a:alpha val="5000"/>
          </a:schemeClr>
        </a:solidFill>
      </a:ln>
    </cs:spPr>
  </cs:gridlineMinor>
  <cs:hiLo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lt1"/>
    </cs:fontRef>
    <cs:spPr>
      <a:ln w="9525">
        <a:solidFill>
          <a:schemeClr val="lt1">
            <a:lumMod val="95000"/>
            <a:alpha val="54000"/>
          </a:schemeClr>
        </a:solidFill>
      </a:ln>
    </cs:spPr>
  </cs:leaderLine>
  <cs:legend>
    <cs:lnRef idx="0"/>
    <cs:fillRef idx="0"/>
    <cs:effectRef idx="0"/>
    <cs:fontRef idx="minor">
      <a:schemeClr val="lt1">
        <a:lumMod val="8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lt1">
        <a:lumMod val="85000"/>
      </a:schemeClr>
    </cs:fontRef>
    <cs:spPr>
      <a:ln w="12700" cap="flat" cmpd="sng" algn="ctr">
        <a:solidFill>
          <a:schemeClr val="lt1">
            <a:lumMod val="95000"/>
            <a:alpha val="54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lt1"/>
    </cs:fontRef>
    <cs:spPr>
      <a:ln w="9525" cap="flat" cmpd="sng" algn="ctr">
        <a:solidFill>
          <a:schemeClr val="lt1">
            <a:lumMod val="95000"/>
            <a:alpha val="54000"/>
          </a:schemeClr>
        </a:solidFill>
        <a:round/>
      </a:ln>
    </cs:spPr>
  </cs:seriesLine>
  <cs:title>
    <cs:lnRef idx="0"/>
    <cs:fillRef idx="0"/>
    <cs:effectRef idx="0"/>
    <cs:fontRef idx="minor">
      <a:schemeClr val="lt1">
        <a:lumMod val="95000"/>
      </a:schemeClr>
    </cs:fontRef>
    <cs:defRPr sz="1600" b="1" kern="1200" spc="100" baseline="0">
      <a:effectLst>
        <a:outerShdw blurRad="50800" dist="38100" dir="5400000" algn="t" rotWithShape="0">
          <a:prstClr val="black">
            <a:alpha val="40000"/>
          </a:prstClr>
        </a:outerShdw>
      </a:effectLst>
    </cs:defRPr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lt1">
        <a:lumMod val="85000"/>
      </a:schemeClr>
    </cs:fontRef>
    <cs:defRPr sz="900" kern="1200"/>
  </cs:trendlineLabel>
  <cs:upBar>
    <cs:lnRef idx="0"/>
    <cs:fillRef idx="0"/>
    <cs:effectRef idx="0"/>
    <cs:fontRef idx="minor">
      <a:schemeClr val="lt1"/>
    </cs:fontRef>
    <cs:spPr>
      <a:solidFill>
        <a:schemeClr val="lt1"/>
      </a:solidFill>
      <a:ln w="9525">
        <a:solidFill>
          <a:schemeClr val="lt1">
            <a:lumMod val="95000"/>
            <a:alpha val="54000"/>
          </a:schemeClr>
        </a:solidFill>
      </a:ln>
    </cs:spPr>
  </cs:upBar>
  <cs:valueAxis>
    <cs:lnRef idx="0"/>
    <cs:fillRef idx="0"/>
    <cs:effectRef idx="0"/>
    <cs:fontRef idx="minor">
      <a:schemeClr val="lt1">
        <a:lumMod val="8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637795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3225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92542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65245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34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09211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114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695701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25565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13541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4932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5515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5848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90705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4266877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4154465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8341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998335E-B256-48A8-AEAD-0CBE94AAA58D}" type="datetimeFigureOut">
              <a:rPr lang="en-US" smtClean="0"/>
              <a:t>10/24/2016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2BFB71A-CCC3-4EC8-A73C-8B18B6EB8D6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285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  <p:sldLayoutId id="2147483784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2.m4a"/><Relationship Id="rId7" Type="http://schemas.openxmlformats.org/officeDocument/2006/relationships/slideLayout" Target="../slideLayouts/slideLayout2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openxmlformats.org/officeDocument/2006/relationships/image" Target="../media/image12.png"/><Relationship Id="rId5" Type="http://schemas.microsoft.com/office/2007/relationships/media" Target="../media/media3.m4a"/><Relationship Id="rId10" Type="http://schemas.openxmlformats.org/officeDocument/2006/relationships/image" Target="../media/image11.png"/><Relationship Id="rId4" Type="http://schemas.openxmlformats.org/officeDocument/2006/relationships/audio" Target="../media/media2.m4a"/><Relationship Id="rId9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8155" y="1304461"/>
            <a:ext cx="6815669" cy="1515533"/>
          </a:xfrm>
        </p:spPr>
        <p:txBody>
          <a:bodyPr/>
          <a:lstStyle/>
          <a:p>
            <a:r>
              <a:rPr lang="en-US" dirty="0" smtClean="0"/>
              <a:t>The Gathering Place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97555" y="2819994"/>
            <a:ext cx="7405352" cy="1738647"/>
          </a:xfrm>
        </p:spPr>
        <p:txBody>
          <a:bodyPr>
            <a:normAutofit/>
          </a:bodyPr>
          <a:lstStyle/>
          <a:p>
            <a:r>
              <a:rPr lang="en-US" dirty="0" smtClean="0"/>
              <a:t>A 100% Peer Run Organization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3660064"/>
            <a:ext cx="4713667" cy="3142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0318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Aims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15264"/>
            <a:ext cx="9601196" cy="376659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i="1" dirty="0" smtClean="0"/>
              <a:t>Removing Barriers to Treatment &amp; Recovery </a:t>
            </a:r>
          </a:p>
          <a:p>
            <a:r>
              <a:rPr lang="en-US" dirty="0" smtClean="0"/>
              <a:t>Big Aim</a:t>
            </a:r>
          </a:p>
          <a:p>
            <a:pPr lvl="1"/>
            <a:r>
              <a:rPr lang="en-US" dirty="0"/>
              <a:t>To increase attendance and engagement at The Gathering Place which ultimately </a:t>
            </a:r>
            <a:r>
              <a:rPr lang="en-US" b="1" dirty="0"/>
              <a:t>reduces hospitalizations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We will use new membership forms to determine increase in attendance</a:t>
            </a:r>
            <a:r>
              <a:rPr lang="en-US" dirty="0" smtClean="0"/>
              <a:t>.</a:t>
            </a:r>
          </a:p>
          <a:p>
            <a:r>
              <a:rPr lang="en-US" dirty="0" smtClean="0"/>
              <a:t>Small Aim</a:t>
            </a:r>
          </a:p>
          <a:p>
            <a:pPr lvl="1"/>
            <a:r>
              <a:rPr lang="en-US" dirty="0"/>
              <a:t>To </a:t>
            </a:r>
            <a:r>
              <a:rPr lang="en-US" b="1" dirty="0"/>
              <a:t>increase attendance and effectiveness </a:t>
            </a:r>
            <a:r>
              <a:rPr lang="en-US" dirty="0"/>
              <a:t>at support groups</a:t>
            </a: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13457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Changes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Walk </a:t>
            </a:r>
            <a:r>
              <a:rPr lang="en-US" dirty="0"/>
              <a:t>through of </a:t>
            </a:r>
            <a:r>
              <a:rPr lang="en-US" dirty="0" smtClean="0"/>
              <a:t>facility</a:t>
            </a:r>
          </a:p>
          <a:p>
            <a:r>
              <a:rPr lang="en-US" dirty="0" smtClean="0"/>
              <a:t>People came but did not stay…</a:t>
            </a:r>
          </a:p>
          <a:p>
            <a:pPr lvl="1"/>
            <a:r>
              <a:rPr lang="en-US" dirty="0" smtClean="0"/>
              <a:t>Why?</a:t>
            </a:r>
            <a:endParaRPr lang="en-US" dirty="0"/>
          </a:p>
          <a:p>
            <a:r>
              <a:rPr lang="en-US" dirty="0" smtClean="0"/>
              <a:t>Different Operation Policies &amp; Procedures</a:t>
            </a:r>
          </a:p>
          <a:p>
            <a:pPr lvl="1"/>
            <a:r>
              <a:rPr lang="en-US" dirty="0" smtClean="0"/>
              <a:t>Staff Trainings</a:t>
            </a:r>
          </a:p>
          <a:p>
            <a:pPr lvl="1"/>
            <a:r>
              <a:rPr lang="en-US" dirty="0" smtClean="0"/>
              <a:t>Support Group Evaluations</a:t>
            </a:r>
          </a:p>
          <a:p>
            <a:r>
              <a:rPr lang="en-US" dirty="0" smtClean="0"/>
              <a:t>Implementation of New Support Group</a:t>
            </a:r>
          </a:p>
          <a:p>
            <a:r>
              <a:rPr lang="en-US" smtClean="0"/>
              <a:t>Hiring Certified </a:t>
            </a:r>
            <a:r>
              <a:rPr lang="en-US" dirty="0" smtClean="0"/>
              <a:t>Peer Specialists </a:t>
            </a:r>
            <a:r>
              <a:rPr lang="en-US" smtClean="0"/>
              <a:t>for Support</a:t>
            </a:r>
            <a:endParaRPr lang="en-US" dirty="0" smtClean="0"/>
          </a:p>
          <a:p>
            <a:r>
              <a:rPr lang="en-US" dirty="0" smtClean="0"/>
              <a:t>Monitoring Memberships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095" y="2635518"/>
            <a:ext cx="4742645" cy="3161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4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Carefully monitor on a regular basis </a:t>
            </a:r>
          </a:p>
          <a:p>
            <a:pPr lvl="1"/>
            <a:r>
              <a:rPr lang="en-US" dirty="0" smtClean="0"/>
              <a:t>Walkthroughs</a:t>
            </a:r>
          </a:p>
          <a:p>
            <a:pPr lvl="1"/>
            <a:r>
              <a:rPr lang="en-US" dirty="0" smtClean="0"/>
              <a:t>Keep statistical information</a:t>
            </a:r>
          </a:p>
          <a:p>
            <a:r>
              <a:rPr lang="en-US" dirty="0" smtClean="0"/>
              <a:t>Improving Policies and Procedures</a:t>
            </a:r>
          </a:p>
          <a:p>
            <a:r>
              <a:rPr lang="en-US" dirty="0" smtClean="0"/>
              <a:t>Implement more programs &amp; groups as indicated by participants needs</a:t>
            </a:r>
          </a:p>
          <a:p>
            <a:r>
              <a:rPr lang="en-US" dirty="0" smtClean="0"/>
              <a:t>Sustain Programs</a:t>
            </a:r>
          </a:p>
        </p:txBody>
      </p:sp>
    </p:spTree>
    <p:extLst>
      <p:ext uri="{BB962C8B-B14F-4D97-AF65-F5344CB8AC3E}">
        <p14:creationId xmlns:p14="http://schemas.microsoft.com/office/powerpoint/2010/main" val="151256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3000776"/>
            <a:ext cx="9601196" cy="287509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graphicFrame>
        <p:nvGraphicFramePr>
          <p:cNvPr id="6" name="Chart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85106367"/>
              </p:ext>
            </p:extLst>
          </p:nvPr>
        </p:nvGraphicFramePr>
        <p:xfrm>
          <a:off x="1390919" y="3000777"/>
          <a:ext cx="9414456" cy="3146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388771" y="2406676"/>
            <a:ext cx="94144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 smtClean="0"/>
              <a:t>24 % increase in overall attendees coming to The Gathering Place. </a:t>
            </a:r>
          </a:p>
          <a:p>
            <a:pPr marL="285750" indent="-285750">
              <a:buClr>
                <a:schemeClr val="accent1"/>
              </a:buClr>
              <a:buSzPct val="115000"/>
              <a:buFont typeface="Arial" panose="020B0604020202020204" pitchFamily="34" charset="0"/>
              <a:buChar char="•"/>
            </a:pPr>
            <a:r>
              <a:rPr lang="en-US" dirty="0" smtClean="0"/>
              <a:t>Increase in overall member participation in support groups.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0675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</a:t>
            </a:r>
            <a:r>
              <a:rPr lang="en-US" dirty="0" smtClean="0"/>
              <a:t>lways </a:t>
            </a:r>
            <a:r>
              <a:rPr lang="en-US" dirty="0"/>
              <a:t>keep working towards making the gathering place a safe and healthy place </a:t>
            </a:r>
            <a:r>
              <a:rPr lang="en-US" dirty="0" smtClean="0"/>
              <a:t>for support</a:t>
            </a:r>
          </a:p>
          <a:p>
            <a:pPr lvl="1"/>
            <a:r>
              <a:rPr lang="en-US" dirty="0"/>
              <a:t>Can provide the best chance/opportunity for individuals to gather skills and support needed to maintain the personal wellness which in turn will help to reduce admissions to </a:t>
            </a:r>
            <a:r>
              <a:rPr lang="en-US" dirty="0" smtClean="0"/>
              <a:t>hospitalization</a:t>
            </a:r>
          </a:p>
          <a:p>
            <a:r>
              <a:rPr lang="en-US" dirty="0" smtClean="0"/>
              <a:t>Keep vision on track</a:t>
            </a:r>
          </a:p>
          <a:p>
            <a:endParaRPr lang="en-US" dirty="0"/>
          </a:p>
          <a:p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4" name="Er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2416935" y="5266268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47955" y="5266268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122276" y="5266268"/>
            <a:ext cx="609600" cy="609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4445" y="725755"/>
            <a:ext cx="2355662" cy="156024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557116" y="4149377"/>
            <a:ext cx="1994635" cy="249612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75352" y="613679"/>
            <a:ext cx="2692765" cy="1784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890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725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2206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890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1649</TotalTime>
  <Words>194</Words>
  <Application>Microsoft Office PowerPoint</Application>
  <PresentationFormat>Custom</PresentationFormat>
  <Paragraphs>36</Paragraphs>
  <Slides>6</Slides>
  <Notes>0</Notes>
  <HiddenSlides>0</HiddenSlides>
  <MMClips>3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Organic</vt:lpstr>
      <vt:lpstr>The Gathering Place</vt:lpstr>
      <vt:lpstr>Aims</vt:lpstr>
      <vt:lpstr>Changes</vt:lpstr>
      <vt:lpstr>Next Steps</vt:lpstr>
      <vt:lpstr>Results</vt:lpstr>
      <vt:lpstr>Impact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Gathering Place</dc:title>
  <dc:creator>McKenna Garvey</dc:creator>
  <cp:lastModifiedBy>jjpulver</cp:lastModifiedBy>
  <cp:revision>21</cp:revision>
  <dcterms:created xsi:type="dcterms:W3CDTF">2016-09-27T19:03:44Z</dcterms:created>
  <dcterms:modified xsi:type="dcterms:W3CDTF">2016-10-24T15:18:35Z</dcterms:modified>
</cp:coreProperties>
</file>