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0" r:id="rId5"/>
    <p:sldId id="263" r:id="rId6"/>
    <p:sldId id="262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91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4A36B3A-887D-4C21-93CB-9AF4BC50D75F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30E412-AE82-4FD1-BB53-B6D4AA111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53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87B87-9FC6-41FD-AD95-B9D7EEEE2B01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7B659-D25E-481D-B367-9ED0B9B49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000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the team chose to focus on the population – point in time, data context,</a:t>
            </a:r>
            <a:r>
              <a:rPr lang="en-US" baseline="0" dirty="0" smtClean="0"/>
              <a:t> a few problematic cases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7B659-D25E-481D-B367-9ED0B9B491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83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457200"/>
            <a:ext cx="7239000" cy="78950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AODA Follow-Up within 7 Days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00" y="4419600"/>
            <a:ext cx="7239000" cy="2057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Wood County Human Services Department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Outpatient Behavioral Health Clinic and Norwood Health Center</a:t>
            </a:r>
          </a:p>
          <a:p>
            <a:r>
              <a:rPr lang="en-US" dirty="0">
                <a:solidFill>
                  <a:schemeClr val="tx2"/>
                </a:solidFill>
              </a:rPr>
              <a:t>Wisconsin Rapids and Marshfield, WI 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sz="1400" dirty="0">
                <a:solidFill>
                  <a:schemeClr val="tx2"/>
                </a:solidFill>
              </a:rPr>
              <a:t>Karen </a:t>
            </a:r>
            <a:r>
              <a:rPr lang="en-US" sz="1400" dirty="0" smtClean="0">
                <a:solidFill>
                  <a:schemeClr val="tx2"/>
                </a:solidFill>
              </a:rPr>
              <a:t>Brewer,</a:t>
            </a:r>
            <a:r>
              <a:rPr lang="en-US" sz="1400" dirty="0">
                <a:solidFill>
                  <a:schemeClr val="tx2"/>
                </a:solidFill>
              </a:rPr>
              <a:t> Tina </a:t>
            </a:r>
            <a:r>
              <a:rPr lang="en-US" sz="1400" dirty="0" smtClean="0">
                <a:solidFill>
                  <a:schemeClr val="tx2"/>
                </a:solidFill>
              </a:rPr>
              <a:t>Garnick,</a:t>
            </a:r>
            <a:r>
              <a:rPr lang="en-US" sz="1400" dirty="0">
                <a:solidFill>
                  <a:schemeClr val="tx2"/>
                </a:solidFill>
              </a:rPr>
              <a:t> Heather </a:t>
            </a:r>
            <a:r>
              <a:rPr lang="en-US" sz="1400" dirty="0" smtClean="0">
                <a:solidFill>
                  <a:schemeClr val="tx2"/>
                </a:solidFill>
              </a:rPr>
              <a:t>Grys-Luecht, Stephanie Gudmunsen, </a:t>
            </a:r>
          </a:p>
          <a:p>
            <a:r>
              <a:rPr lang="en-US" sz="1400" dirty="0" smtClean="0">
                <a:solidFill>
                  <a:schemeClr val="tx2"/>
                </a:solidFill>
              </a:rPr>
              <a:t>Susan Schuler-Sheveland, Kristi Smith, Bev Spencer</a:t>
            </a:r>
          </a:p>
        </p:txBody>
      </p:sp>
    </p:spTree>
    <p:extLst>
      <p:ext uri="{BB962C8B-B14F-4D97-AF65-F5344CB8AC3E}">
        <p14:creationId xmlns:p14="http://schemas.microsoft.com/office/powerpoint/2010/main" val="283252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3949822"/>
          </a:xfrm>
        </p:spPr>
        <p:txBody>
          <a:bodyPr>
            <a:normAutofit fontScale="85000" lnSpcReduction="20000"/>
          </a:bodyPr>
          <a:lstStyle/>
          <a:p>
            <a:endParaRPr lang="en-US" sz="2600" dirty="0" smtClean="0"/>
          </a:p>
          <a:p>
            <a:r>
              <a:rPr lang="en-US" sz="2600" dirty="0" smtClean="0"/>
              <a:t>Reduce wait time to outpatient AODA follow-up appointment from 5 weeks (estimated) to 1 week post-discharge.</a:t>
            </a:r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r>
              <a:rPr lang="en-US" sz="2600" b="1" dirty="0" smtClean="0"/>
              <a:t>Target Population:</a:t>
            </a:r>
            <a:r>
              <a:rPr lang="en-US" sz="2600" dirty="0" smtClean="0"/>
              <a:t>  All Wood County residents hospitalized on the Admissions Unit at Norwood Health Center (Wood County inpatient behavioral health unit) that require follow-up primary AODA treatment and who will be receiving follow-up care through outpatient services at Wood County Human Services Outpatient Clinic.  </a:t>
            </a:r>
            <a:endParaRPr lang="en-US" sz="26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AIM: What are we trying to accomplish?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0889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62200"/>
            <a:ext cx="85344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Brainstorming and nominal group technique applied to generate change ideas and prioritize ideas to test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Rapid Cycle 1 (8/1/16-9/30/16):  Assign a “point person” to manage appointments for the target population</a:t>
            </a:r>
          </a:p>
          <a:p>
            <a:pPr lvl="1"/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Negotiate with front desk, billing, counselors to “find” an appointment and schedule within 7 days post-discharge</a:t>
            </a:r>
          </a:p>
          <a:p>
            <a:pPr lvl="1"/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Talk to discharge planners/social workers to ensure transportation or learn of any other barriers</a:t>
            </a:r>
          </a:p>
          <a:p>
            <a:pPr lvl="1"/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Follow-up with reminder call and encouragement to patient prior to appointment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125272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             	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3600" dirty="0"/>
              <a:t>Changes </a:t>
            </a:r>
            <a:r>
              <a:rPr lang="en-US" sz="3600" dirty="0" smtClean="0"/>
              <a:t>made</a:t>
            </a:r>
            <a:br>
              <a:rPr lang="en-US" sz="3600" dirty="0" smtClean="0"/>
            </a:br>
            <a:r>
              <a:rPr lang="en-US" sz="3600" dirty="0"/>
              <a:t>	</a:t>
            </a:r>
            <a:r>
              <a:rPr lang="en-US" sz="3600" dirty="0" smtClean="0"/>
              <a:t>		       Steps taken…</a:t>
            </a:r>
            <a:br>
              <a:rPr lang="en-US" sz="3600" dirty="0" smtClean="0"/>
            </a:br>
            <a:r>
              <a:rPr lang="en-US" sz="3600" dirty="0"/>
              <a:t>	</a:t>
            </a:r>
            <a:r>
              <a:rPr lang="en-US" sz="3600" dirty="0" smtClean="0"/>
              <a:t>		</a:t>
            </a:r>
            <a:br>
              <a:rPr lang="en-US" sz="3600" dirty="0" smtClean="0"/>
            </a:br>
            <a:r>
              <a:rPr lang="en-US" sz="3600" dirty="0"/>
              <a:t> </a:t>
            </a:r>
            <a:r>
              <a:rPr lang="en-US" sz="3600" dirty="0" smtClean="0"/>
              <a:t>                 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8092149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828800"/>
            <a:ext cx="8001000" cy="4876800"/>
          </a:xfrm>
          <a:effectLst>
            <a:softEdge rad="12700"/>
          </a:effectLst>
        </p:spPr>
        <p:txBody>
          <a:bodyPr>
            <a:normAutofit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600" dirty="0" smtClean="0"/>
              <a:t>Results:</a:t>
            </a:r>
          </a:p>
          <a:p>
            <a:pPr>
              <a:spcAft>
                <a:spcPts val="1200"/>
              </a:spcAft>
            </a:pPr>
            <a:r>
              <a:rPr lang="en-US" sz="2600" dirty="0" smtClean="0"/>
              <a:t>Cycle was planned to last from 2 to 4 weeks  </a:t>
            </a:r>
          </a:p>
          <a:p>
            <a:pPr>
              <a:spcAft>
                <a:spcPts val="1200"/>
              </a:spcAft>
            </a:pPr>
            <a:r>
              <a:rPr lang="en-US" sz="2600" dirty="0" smtClean="0"/>
              <a:t>Cycle lasted 8 weeks due to limited data being captured</a:t>
            </a:r>
          </a:p>
          <a:p>
            <a:pPr>
              <a:spcAft>
                <a:spcPts val="1200"/>
              </a:spcAft>
            </a:pPr>
            <a:r>
              <a:rPr lang="en-US" sz="2600" dirty="0" smtClean="0"/>
              <a:t>From the four data points gathered, it was determined that 75% of target population was scheduled for first follow-up appointment within 7 days</a:t>
            </a:r>
          </a:p>
          <a:p>
            <a:pPr>
              <a:spcAft>
                <a:spcPts val="1200"/>
              </a:spcAft>
            </a:pPr>
            <a:r>
              <a:rPr lang="en-US" sz="2600" dirty="0" smtClean="0"/>
              <a:t>Far too small a sample to understand if this change was really effective</a:t>
            </a:r>
          </a:p>
          <a:p>
            <a:pPr>
              <a:spcAft>
                <a:spcPts val="1200"/>
              </a:spcAft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38328"/>
            <a:ext cx="8458200" cy="125272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How does your project grow?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3159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2514600"/>
            <a:ext cx="7619999" cy="4190999"/>
          </a:xfrm>
          <a:effectLst>
            <a:softEdge rad="12700"/>
          </a:effectLst>
        </p:spPr>
        <p:txBody>
          <a:bodyPr>
            <a:normAutofit fontScale="77500" lnSpcReduction="20000"/>
          </a:bodyPr>
          <a:lstStyle/>
          <a:p>
            <a:pPr marL="273050" indent="-273050"/>
            <a:r>
              <a:rPr lang="en-US" sz="2600" dirty="0" smtClean="0"/>
              <a:t>1</a:t>
            </a:r>
            <a:r>
              <a:rPr lang="en-US" sz="2600" dirty="0"/>
              <a:t>) </a:t>
            </a:r>
            <a:r>
              <a:rPr lang="en-US" sz="2600" dirty="0" smtClean="0"/>
              <a:t>There aren’t really that </a:t>
            </a:r>
            <a:r>
              <a:rPr lang="en-US" sz="2600" dirty="0"/>
              <a:t>many </a:t>
            </a:r>
            <a:r>
              <a:rPr lang="en-US" sz="2600" dirty="0" smtClean="0"/>
              <a:t>primary AODA diagnosed              patients in the target population</a:t>
            </a:r>
          </a:p>
          <a:p>
            <a:pPr marL="0" indent="0">
              <a:buNone/>
            </a:pPr>
            <a:endParaRPr lang="en-US" sz="1300" dirty="0"/>
          </a:p>
          <a:p>
            <a:r>
              <a:rPr lang="en-US" sz="2600" dirty="0"/>
              <a:t>2) </a:t>
            </a:r>
            <a:r>
              <a:rPr lang="en-US" sz="2600" dirty="0" smtClean="0"/>
              <a:t>May not </a:t>
            </a:r>
            <a:r>
              <a:rPr lang="en-US" sz="2600" dirty="0"/>
              <a:t>really have a </a:t>
            </a:r>
            <a:r>
              <a:rPr lang="en-US" sz="2600" dirty="0" smtClean="0"/>
              <a:t>problem in the </a:t>
            </a:r>
            <a:r>
              <a:rPr lang="en-US" sz="2600" u="sng" dirty="0" smtClean="0"/>
              <a:t>target population</a:t>
            </a:r>
            <a:r>
              <a:rPr lang="en-US" sz="2600" dirty="0" smtClean="0"/>
              <a:t>.  The baseline </a:t>
            </a:r>
            <a:r>
              <a:rPr lang="en-US" sz="2600" dirty="0"/>
              <a:t>of 5 weeks </a:t>
            </a:r>
            <a:r>
              <a:rPr lang="en-US" sz="2600" dirty="0" smtClean="0"/>
              <a:t>was an estimate and are only now really seeking a true baseline of the broader population, which will include the target as a subset</a:t>
            </a:r>
          </a:p>
          <a:p>
            <a:pPr marL="0" indent="0">
              <a:buNone/>
            </a:pPr>
            <a:endParaRPr lang="en-US" sz="1300" dirty="0"/>
          </a:p>
          <a:p>
            <a:r>
              <a:rPr lang="en-US" sz="2600" dirty="0"/>
              <a:t>3) </a:t>
            </a:r>
            <a:r>
              <a:rPr lang="en-US" sz="2600" dirty="0" smtClean="0"/>
              <a:t>May have </a:t>
            </a:r>
            <a:r>
              <a:rPr lang="en-US" sz="2600" dirty="0"/>
              <a:t>a customer service </a:t>
            </a:r>
            <a:r>
              <a:rPr lang="en-US" sz="2600" dirty="0" smtClean="0"/>
              <a:t>process problem </a:t>
            </a:r>
            <a:r>
              <a:rPr lang="en-US" sz="2600" dirty="0"/>
              <a:t>because we don’t know </a:t>
            </a:r>
            <a:r>
              <a:rPr lang="en-US" sz="2600" dirty="0" smtClean="0"/>
              <a:t>how or if possible to </a:t>
            </a:r>
            <a:r>
              <a:rPr lang="en-US" sz="2600" dirty="0"/>
              <a:t>bill for </a:t>
            </a:r>
            <a:r>
              <a:rPr lang="en-US" sz="2600" dirty="0" smtClean="0"/>
              <a:t>concurrent dual intake.  Haven’t </a:t>
            </a:r>
            <a:r>
              <a:rPr lang="en-US" sz="2600" dirty="0"/>
              <a:t>had many dual certified </a:t>
            </a:r>
            <a:r>
              <a:rPr lang="en-US" sz="2600" dirty="0" smtClean="0"/>
              <a:t>therapists so clients needed to see two clinicians; most clients are coming in with dual dx, but process requires a choice of one over the other…hence the discovery of the limited primary AODA population </a:t>
            </a:r>
          </a:p>
          <a:p>
            <a:pPr marL="0" indent="0">
              <a:buNone/>
            </a:pPr>
            <a:endParaRPr lang="en-US" sz="1500" dirty="0"/>
          </a:p>
          <a:p>
            <a:r>
              <a:rPr lang="en-US" sz="2600" dirty="0" smtClean="0"/>
              <a:t>4</a:t>
            </a:r>
            <a:r>
              <a:rPr lang="en-US" sz="2600" dirty="0"/>
              <a:t>) </a:t>
            </a:r>
            <a:r>
              <a:rPr lang="en-US" sz="2600" dirty="0" smtClean="0"/>
              <a:t>The bigger </a:t>
            </a:r>
            <a:r>
              <a:rPr lang="en-US" sz="2600" dirty="0"/>
              <a:t>problem </a:t>
            </a:r>
            <a:r>
              <a:rPr lang="en-US" sz="2600" dirty="0" smtClean="0"/>
              <a:t>is getting </a:t>
            </a:r>
            <a:r>
              <a:rPr lang="en-US" sz="2600" dirty="0"/>
              <a:t>people to come to their </a:t>
            </a:r>
            <a:r>
              <a:rPr lang="en-US" sz="2600" dirty="0" smtClean="0"/>
              <a:t>appointments </a:t>
            </a:r>
            <a:r>
              <a:rPr lang="en-US" sz="2600" dirty="0"/>
              <a:t>rather than </a:t>
            </a:r>
            <a:r>
              <a:rPr lang="en-US" sz="2600" dirty="0" smtClean="0"/>
              <a:t>scheduling </a:t>
            </a:r>
            <a:r>
              <a:rPr lang="en-US" sz="2600" dirty="0"/>
              <a:t>the first f/u within 7 </a:t>
            </a:r>
            <a:r>
              <a:rPr lang="en-US" sz="2600" dirty="0" smtClean="0"/>
              <a:t>days</a:t>
            </a:r>
            <a:endParaRPr lang="en-US" sz="2600" dirty="0"/>
          </a:p>
          <a:p>
            <a:pPr>
              <a:spcAft>
                <a:spcPts val="1200"/>
              </a:spcAft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38328"/>
            <a:ext cx="8458200" cy="125272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Discoveries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64958" y="1295400"/>
            <a:ext cx="49690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Just like non-farm kids digging potatoes for the first time…we discovered many hidden nuggets of wonder and learning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06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2125030"/>
            <a:ext cx="7899400" cy="4428170"/>
          </a:xfrm>
          <a:effectLst>
            <a:softEdge rad="12700"/>
          </a:effectLst>
        </p:spPr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Evaluate process of follow-up outpatient appointments for customer service focus and possibility of offering both MH/AODA intake in one appointment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Redefine target population – team is refocusing with better data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With four dual certified clinicians, attempt to utilize dual certified clinicians for dually diagnosed clients as much as possible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Clarify billing processes for dual diagnosis and treatment</a:t>
            </a:r>
            <a:endParaRPr lang="en-US" sz="2000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Put processes in writing to ensure agreement and consistency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Continue to evaluate processes to identify gaps and opportunities for improvement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What’s next?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79836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947</TotalTime>
  <Words>533</Words>
  <Application>Microsoft Office PowerPoint</Application>
  <PresentationFormat>On-screen Show (4:3)</PresentationFormat>
  <Paragraphs>45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Candara</vt:lpstr>
      <vt:lpstr>Symbol</vt:lpstr>
      <vt:lpstr>Waveform</vt:lpstr>
      <vt:lpstr>AODA Follow-Up within 7 Days</vt:lpstr>
      <vt:lpstr>AIM: What are we trying to accomplish?</vt:lpstr>
      <vt:lpstr>                 Changes made           Steps taken…                        </vt:lpstr>
      <vt:lpstr>How does your project grow?</vt:lpstr>
      <vt:lpstr>Discoveries</vt:lpstr>
      <vt:lpstr>What’s next?</vt:lpstr>
    </vt:vector>
  </TitlesOfParts>
  <Company>County of 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 Authorizations…getting it on the first try</dc:title>
  <dc:creator>Heather Grys-Luecht</dc:creator>
  <cp:lastModifiedBy>davidg</cp:lastModifiedBy>
  <cp:revision>67</cp:revision>
  <cp:lastPrinted>2015-06-11T16:58:01Z</cp:lastPrinted>
  <dcterms:created xsi:type="dcterms:W3CDTF">2014-12-08T17:46:27Z</dcterms:created>
  <dcterms:modified xsi:type="dcterms:W3CDTF">2016-11-02T19:20:35Z</dcterms:modified>
</cp:coreProperties>
</file>