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4" r:id="rId2"/>
    <p:sldId id="347" r:id="rId3"/>
    <p:sldId id="338" r:id="rId4"/>
    <p:sldId id="344" r:id="rId5"/>
    <p:sldId id="345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84"/>
    <a:srgbClr val="FFFFCC"/>
    <a:srgbClr val="004C74"/>
    <a:srgbClr val="FFFF99"/>
    <a:srgbClr val="007FC4"/>
    <a:srgbClr val="3D3DB9"/>
    <a:srgbClr val="4D4D4D"/>
    <a:srgbClr val="4B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87838" autoAdjust="0"/>
  </p:normalViewPr>
  <p:slideViewPr>
    <p:cSldViewPr>
      <p:cViewPr>
        <p:scale>
          <a:sx n="75" d="100"/>
          <a:sy n="75" d="100"/>
        </p:scale>
        <p:origin x="-1134" y="-60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968" y="-12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9AC9BDA8-CE02-4F21-91E8-EE6C70414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06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1" tIns="48326" rIns="96651" bIns="48326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i="0">
                <a:ea typeface="ＭＳ Ｐゴシック" pitchFamily="-107" charset="-128"/>
                <a:cs typeface="+mn-cs"/>
              </a:defRPr>
            </a:lvl1pPr>
          </a:lstStyle>
          <a:p>
            <a:pPr>
              <a:defRPr/>
            </a:pPr>
            <a:fld id="{6214E745-7018-4E29-89E7-DB7ABB4D9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15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98612-7023-4EA3-8E12-BD0F9661602D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AutoNum type="arabicPeriod"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954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 txBox="1">
            <a:spLocks noGrp="1" noChangeArrowheads="1"/>
          </p:cNvSpPr>
          <p:nvPr/>
        </p:nvSpPr>
        <p:spPr bwMode="auto">
          <a:xfrm>
            <a:off x="4145059" y="9121967"/>
            <a:ext cx="3170141" cy="47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51" tIns="48326" rIns="96651" bIns="48326" anchor="b"/>
          <a:lstStyle>
            <a:lvl1pPr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71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fld id="{A7A86561-57FC-794C-9872-D8D1D41901E3}" type="slidenum">
              <a:rPr lang="en-US" sz="1300" i="0"/>
              <a:pPr algn="r"/>
              <a:t>2</a:t>
            </a:fld>
            <a:endParaRPr lang="en-US" sz="1300" i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190" y="4560984"/>
            <a:ext cx="5852823" cy="43197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b="1"/>
              <a:t>Standard slide – please do not modify.</a:t>
            </a:r>
          </a:p>
          <a:p>
            <a:endParaRPr lang="en-US" b="1"/>
          </a:p>
          <a:p>
            <a:r>
              <a:rPr lang="en-US"/>
              <a:t>Engage the audience: This is a good time to ask of anyone has done a walk-through before—and if so, what their experiences were.</a:t>
            </a:r>
          </a:p>
          <a:p>
            <a:r>
              <a:rPr lang="en-US"/>
              <a:t>If not, provide an example of your own from a recent walk-through experience.</a:t>
            </a:r>
          </a:p>
        </p:txBody>
      </p:sp>
    </p:spTree>
    <p:extLst>
      <p:ext uri="{BB962C8B-B14F-4D97-AF65-F5344CB8AC3E}">
        <p14:creationId xmlns:p14="http://schemas.microsoft.com/office/powerpoint/2010/main" val="3683779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FC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  <a:cs typeface="ＭＳ Ｐゴシック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609600" y="2133600"/>
            <a:ext cx="792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8000" b="1" i="0">
                <a:solidFill>
                  <a:schemeClr val="bg1"/>
                </a:solidFill>
                <a:latin typeface="Arial" pitchFamily="34" charset="0"/>
              </a:rPr>
              <a:t>Overview</a:t>
            </a:r>
            <a:endParaRPr lang="en-US" sz="8000" b="1" i="0">
              <a:solidFill>
                <a:srgbClr val="4B4B4B"/>
              </a:solidFill>
              <a:latin typeface="Arial" pitchFamily="34" charset="0"/>
            </a:endParaRPr>
          </a:p>
        </p:txBody>
      </p:sp>
      <p:pic>
        <p:nvPicPr>
          <p:cNvPr id="2051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85725"/>
            <a:ext cx="91440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1676400" y="2743200"/>
            <a:ext cx="60960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6600" b="1" i="0">
                <a:solidFill>
                  <a:schemeClr val="bg1"/>
                </a:solidFill>
                <a:latin typeface="Arial" pitchFamily="34" charset="0"/>
              </a:rPr>
              <a:t>Walk-through</a:t>
            </a:r>
          </a:p>
          <a:p>
            <a:pPr algn="ctr" eaLnBrk="0" hangingPunct="0"/>
            <a:endParaRPr lang="en-US" sz="3600" b="1" i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3" name="32-Point Star 5"/>
          <p:cNvSpPr>
            <a:spLocks noChangeArrowheads="1"/>
          </p:cNvSpPr>
          <p:nvPr/>
        </p:nvSpPr>
        <p:spPr bwMode="auto">
          <a:xfrm rot="1120322">
            <a:off x="6897688" y="265113"/>
            <a:ext cx="1981200" cy="1981200"/>
          </a:xfrm>
          <a:prstGeom prst="star32">
            <a:avLst>
              <a:gd name="adj" fmla="val 37500"/>
            </a:avLst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800" b="1"/>
              <a:t>A</a:t>
            </a:r>
          </a:p>
          <a:p>
            <a:pPr algn="ctr" eaLnBrk="0" hangingPunct="0"/>
            <a:r>
              <a:rPr lang="en-US" sz="1800" b="1"/>
              <a:t>Valuable</a:t>
            </a:r>
          </a:p>
          <a:p>
            <a:pPr algn="ctr" eaLnBrk="0" hangingPunct="0"/>
            <a:r>
              <a:rPr lang="en-US" sz="2800" b="1">
                <a:cs typeface="Times New Roman" pitchFamily="18" charset="0"/>
              </a:rPr>
              <a:t>Tool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Why a Walk-through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7526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000" dirty="0">
                <a:latin typeface="Arial" charset="0"/>
              </a:rPr>
              <a:t>The walk-through…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Helps understand the customer and organizational processes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Provides a new perspective</a:t>
            </a:r>
          </a:p>
          <a:p>
            <a:pPr lvl="2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Allows you to </a:t>
            </a:r>
            <a:r>
              <a:rPr lang="en-US" sz="2000" i="1" dirty="0">
                <a:latin typeface="Arial" charset="0"/>
                <a:ea typeface="ＭＳ Ｐゴシック" charset="0"/>
              </a:rPr>
              <a:t>feel</a:t>
            </a:r>
            <a:r>
              <a:rPr lang="en-US" sz="2000" dirty="0">
                <a:latin typeface="Arial" charset="0"/>
                <a:ea typeface="ＭＳ Ｐゴシック" charset="0"/>
              </a:rPr>
              <a:t> what it</a:t>
            </a:r>
            <a:r>
              <a:rPr lang="ja-JP" altLang="en-US" sz="2000" dirty="0">
                <a:latin typeface="Arial" charset="0"/>
                <a:ea typeface="ＭＳ Ｐゴシック" charset="0"/>
              </a:rPr>
              <a:t>’</a:t>
            </a:r>
            <a:r>
              <a:rPr lang="en-US" sz="2000" dirty="0">
                <a:latin typeface="Arial" charset="0"/>
                <a:ea typeface="ＭＳ Ｐゴシック" charset="0"/>
              </a:rPr>
              <a:t>s like</a:t>
            </a:r>
          </a:p>
          <a:p>
            <a:pPr lvl="2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Lets you </a:t>
            </a:r>
            <a:r>
              <a:rPr lang="en-US" sz="2000" i="1" dirty="0">
                <a:latin typeface="Arial" charset="0"/>
                <a:ea typeface="ＭＳ Ｐゴシック" charset="0"/>
              </a:rPr>
              <a:t>see</a:t>
            </a:r>
            <a:r>
              <a:rPr lang="en-US" sz="2000" dirty="0">
                <a:latin typeface="Arial" charset="0"/>
                <a:ea typeface="ＭＳ Ｐゴシック" charset="0"/>
              </a:rPr>
              <a:t> the process for what it is 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Seeks out and identifies real problems 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Generates ideas for improvement</a:t>
            </a:r>
          </a:p>
          <a:p>
            <a:pPr lvl="1">
              <a:defRPr/>
            </a:pPr>
            <a:r>
              <a:rPr lang="en-US" sz="2400" dirty="0">
                <a:latin typeface="Arial" charset="0"/>
              </a:rPr>
              <a:t>Keeps you asking </a:t>
            </a:r>
            <a:r>
              <a:rPr lang="en-US" sz="2400" i="1" dirty="0">
                <a:latin typeface="Arial" charset="0"/>
              </a:rPr>
              <a:t>why</a:t>
            </a:r>
            <a:r>
              <a:rPr lang="en-US" sz="2400" dirty="0">
                <a:latin typeface="Arial" charset="0"/>
              </a:rPr>
              <a:t>?…and </a:t>
            </a:r>
            <a:r>
              <a:rPr lang="en-US" sz="2400" i="1" dirty="0">
                <a:latin typeface="Arial" charset="0"/>
              </a:rPr>
              <a:t>why</a:t>
            </a:r>
            <a:r>
              <a:rPr lang="en-US" sz="2400" dirty="0">
                <a:latin typeface="Arial" charset="0"/>
              </a:rPr>
              <a:t>? again</a:t>
            </a:r>
          </a:p>
          <a:p>
            <a:pPr>
              <a:defRPr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0"/>
          <p:cNvGrpSpPr>
            <a:grpSpLocks/>
          </p:cNvGrpSpPr>
          <p:nvPr/>
        </p:nvGrpSpPr>
        <p:grpSpPr bwMode="auto">
          <a:xfrm>
            <a:off x="2276475" y="349250"/>
            <a:ext cx="4541838" cy="938213"/>
            <a:chOff x="2275876" y="348932"/>
            <a:chExt cx="4542134" cy="939265"/>
          </a:xfrm>
        </p:grpSpPr>
        <p:sp>
          <p:nvSpPr>
            <p:cNvPr id="6" name="TextBox 5"/>
            <p:cNvSpPr txBox="1"/>
            <p:nvPr/>
          </p:nvSpPr>
          <p:spPr>
            <a:xfrm>
              <a:off x="2285402" y="457003"/>
              <a:ext cx="4532608" cy="831194"/>
            </a:xfrm>
            <a:prstGeom prst="rect">
              <a:avLst/>
            </a:prstGeom>
            <a:solidFill>
              <a:srgbClr val="004C74"/>
            </a:solidFill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0" dirty="0">
                  <a:solidFill>
                    <a:schemeClr val="bg1"/>
                  </a:solidFill>
                  <a:latin typeface="+mn-lt"/>
                  <a:ea typeface="ＭＳ Ｐゴシック" pitchFamily="-107" charset="-128"/>
                </a:rPr>
                <a:t>     Common misunderstandings</a:t>
              </a:r>
            </a:p>
            <a:p>
              <a:pPr eaLnBrk="0" hangingPunct="0">
                <a:defRPr/>
              </a:pPr>
              <a:r>
                <a:rPr lang="en-US" i="0" dirty="0">
                  <a:solidFill>
                    <a:schemeClr val="bg1"/>
                  </a:solidFill>
                  <a:latin typeface="+mn-lt"/>
                  <a:ea typeface="ＭＳ Ｐゴシック" pitchFamily="-107" charset="-128"/>
                </a:rPr>
                <a:t>      about a walk-through:</a:t>
              </a:r>
            </a:p>
          </p:txBody>
        </p:sp>
        <p:sp>
          <p:nvSpPr>
            <p:cNvPr id="6157" name="TextBox 10"/>
            <p:cNvSpPr txBox="1">
              <a:spLocks noChangeArrowheads="1"/>
            </p:cNvSpPr>
            <p:nvPr/>
          </p:nvSpPr>
          <p:spPr bwMode="auto">
            <a:xfrm rot="-562291">
              <a:off x="2275876" y="348932"/>
              <a:ext cx="612668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i="0" u="sng">
                  <a:solidFill>
                    <a:srgbClr val="FFFF99"/>
                  </a:solidFill>
                  <a:latin typeface="Arial Black" pitchFamily="34" charset="0"/>
                </a:rPr>
                <a:t>3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8200" y="5341938"/>
            <a:ext cx="7620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A walk-through is an </a:t>
            </a: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experience</a:t>
            </a:r>
            <a:r>
              <a:rPr lang="en-US" b="1">
                <a:latin typeface="Arial" pitchFamily="34" charset="0"/>
                <a:cs typeface="Arial" pitchFamily="34" charset="0"/>
              </a:rPr>
              <a:t> </a:t>
            </a:r>
            <a:r>
              <a:rPr lang="en-US">
                <a:latin typeface="Arial" pitchFamily="34" charset="0"/>
                <a:cs typeface="Arial" pitchFamily="34" charset="0"/>
              </a:rPr>
              <a:t>where you see, hear, and feel the process as a customer.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752600" y="2595563"/>
            <a:ext cx="5073650" cy="1885950"/>
            <a:chOff x="1447800" y="2595742"/>
            <a:chExt cx="5073786" cy="1885951"/>
          </a:xfrm>
        </p:grpSpPr>
        <p:grpSp>
          <p:nvGrpSpPr>
            <p:cNvPr id="6150" name="Group 19"/>
            <p:cNvGrpSpPr>
              <a:grpSpLocks/>
            </p:cNvGrpSpPr>
            <p:nvPr/>
          </p:nvGrpSpPr>
          <p:grpSpPr bwMode="auto">
            <a:xfrm>
              <a:off x="1447800" y="2595742"/>
              <a:ext cx="5073786" cy="1885951"/>
              <a:chOff x="-1035186" y="2971800"/>
              <a:chExt cx="5073786" cy="188595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-1035186" y="3733800"/>
                <a:ext cx="3367178" cy="4921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sz="2600" i="0" dirty="0">
                    <a:latin typeface="Arial Black" pitchFamily="34" charset="0"/>
                    <a:ea typeface="ＭＳ Ｐゴシック" pitchFamily="-107" charset="-128"/>
                  </a:rPr>
                  <a:t>1. Walk-through =</a:t>
                </a:r>
              </a:p>
            </p:txBody>
          </p:sp>
          <p:grpSp>
            <p:nvGrpSpPr>
              <p:cNvPr id="6153" name="Group 17"/>
              <p:cNvGrpSpPr>
                <a:grpSpLocks/>
              </p:cNvGrpSpPr>
              <p:nvPr/>
            </p:nvGrpSpPr>
            <p:grpSpPr bwMode="auto">
              <a:xfrm>
                <a:off x="2704809" y="2971800"/>
                <a:ext cx="1333791" cy="1885951"/>
                <a:chOff x="2438400" y="2971800"/>
                <a:chExt cx="1333791" cy="1885951"/>
              </a:xfrm>
            </p:grpSpPr>
            <p:pic>
              <p:nvPicPr>
                <p:cNvPr id="6154" name="Picture 10"/>
                <p:cNvPicPr>
                  <a:picLocks noChangeAspect="1"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438400" y="2971800"/>
                  <a:ext cx="1333791" cy="18859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155" name="TextBox 13"/>
                <p:cNvSpPr txBox="1">
                  <a:spLocks noChangeArrowheads="1"/>
                </p:cNvSpPr>
                <p:nvPr/>
              </p:nvSpPr>
              <p:spPr bwMode="auto">
                <a:xfrm rot="-3414885">
                  <a:off x="2279433" y="3717442"/>
                  <a:ext cx="172194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b="1" i="0">
                      <a:latin typeface="Arial" pitchFamily="34" charset="0"/>
                      <a:cs typeface="Arial" pitchFamily="34" charset="0"/>
                    </a:rPr>
                    <a:t>Inspection</a:t>
                  </a:r>
                </a:p>
              </p:txBody>
            </p:sp>
          </p:grpSp>
        </p:grpSp>
        <p:pic>
          <p:nvPicPr>
            <p:cNvPr id="6151" name="Picture 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10200" y="3124200"/>
              <a:ext cx="381000" cy="312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&quot;No&quot; Symbol 16"/>
          <p:cNvSpPr/>
          <p:nvPr/>
        </p:nvSpPr>
        <p:spPr bwMode="auto">
          <a:xfrm>
            <a:off x="5105400" y="2514600"/>
            <a:ext cx="2133600" cy="2133600"/>
          </a:xfrm>
          <a:prstGeom prst="noSmoking">
            <a:avLst>
              <a:gd name="adj" fmla="val 7496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0"/>
          <p:cNvGrpSpPr>
            <a:grpSpLocks/>
          </p:cNvGrpSpPr>
          <p:nvPr/>
        </p:nvGrpSpPr>
        <p:grpSpPr bwMode="auto">
          <a:xfrm>
            <a:off x="2276475" y="349250"/>
            <a:ext cx="4541838" cy="938213"/>
            <a:chOff x="2275876" y="348932"/>
            <a:chExt cx="4542134" cy="939265"/>
          </a:xfrm>
        </p:grpSpPr>
        <p:sp>
          <p:nvSpPr>
            <p:cNvPr id="6" name="TextBox 5"/>
            <p:cNvSpPr txBox="1"/>
            <p:nvPr/>
          </p:nvSpPr>
          <p:spPr>
            <a:xfrm>
              <a:off x="2285402" y="457003"/>
              <a:ext cx="4532608" cy="831194"/>
            </a:xfrm>
            <a:prstGeom prst="rect">
              <a:avLst/>
            </a:prstGeom>
            <a:solidFill>
              <a:srgbClr val="004C74"/>
            </a:solidFill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0" dirty="0">
                  <a:solidFill>
                    <a:schemeClr val="bg1"/>
                  </a:solidFill>
                  <a:latin typeface="+mn-lt"/>
                  <a:ea typeface="ＭＳ Ｐゴシック" pitchFamily="-107" charset="-128"/>
                </a:rPr>
                <a:t>     Common misunderstandings</a:t>
              </a:r>
            </a:p>
            <a:p>
              <a:pPr eaLnBrk="0" hangingPunct="0">
                <a:defRPr/>
              </a:pPr>
              <a:r>
                <a:rPr lang="en-US" i="0" dirty="0">
                  <a:solidFill>
                    <a:schemeClr val="bg1"/>
                  </a:solidFill>
                  <a:latin typeface="+mn-lt"/>
                  <a:ea typeface="ＭＳ Ｐゴシック" pitchFamily="-107" charset="-128"/>
                </a:rPr>
                <a:t>      about a walk-through:</a:t>
              </a:r>
            </a:p>
          </p:txBody>
        </p:sp>
        <p:sp>
          <p:nvSpPr>
            <p:cNvPr id="7178" name="TextBox 10"/>
            <p:cNvSpPr txBox="1">
              <a:spLocks noChangeArrowheads="1"/>
            </p:cNvSpPr>
            <p:nvPr/>
          </p:nvSpPr>
          <p:spPr bwMode="auto">
            <a:xfrm rot="-562291">
              <a:off x="2275876" y="348932"/>
              <a:ext cx="612668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i="0" u="sng">
                  <a:solidFill>
                    <a:srgbClr val="FFFF99"/>
                  </a:solidFill>
                  <a:latin typeface="Arial Black" pitchFamily="34" charset="0"/>
                </a:rPr>
                <a:t>3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8200" y="5341938"/>
            <a:ext cx="7620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A walk-through should be </a:t>
            </a: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announced</a:t>
            </a:r>
            <a:r>
              <a:rPr lang="en-US">
                <a:latin typeface="Arial" pitchFamily="34" charset="0"/>
                <a:cs typeface="Arial" pitchFamily="34" charset="0"/>
              </a:rPr>
              <a:t> to your staff. You want to engage them in the exercise.</a:t>
            </a:r>
          </a:p>
        </p:txBody>
      </p:sp>
      <p:grpSp>
        <p:nvGrpSpPr>
          <p:cNvPr id="7172" name="Group 17"/>
          <p:cNvGrpSpPr>
            <a:grpSpLocks/>
          </p:cNvGrpSpPr>
          <p:nvPr/>
        </p:nvGrpSpPr>
        <p:grpSpPr bwMode="auto">
          <a:xfrm>
            <a:off x="1600200" y="2514600"/>
            <a:ext cx="6172200" cy="2057400"/>
            <a:chOff x="1752600" y="2514600"/>
            <a:chExt cx="6172200" cy="2057400"/>
          </a:xfrm>
        </p:grpSpPr>
        <p:sp>
          <p:nvSpPr>
            <p:cNvPr id="13" name="TextBox 12"/>
            <p:cNvSpPr txBox="1"/>
            <p:nvPr/>
          </p:nvSpPr>
          <p:spPr>
            <a:xfrm>
              <a:off x="1752600" y="3357563"/>
              <a:ext cx="3368675" cy="4921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600" i="0" dirty="0">
                  <a:latin typeface="Arial Black" pitchFamily="34" charset="0"/>
                  <a:ea typeface="ＭＳ Ｐゴシック" pitchFamily="-107" charset="-128"/>
                </a:rPr>
                <a:t>2. Walk-through =</a:t>
              </a:r>
            </a:p>
          </p:txBody>
        </p:sp>
        <p:pic>
          <p:nvPicPr>
            <p:cNvPr id="7175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70944" y="2514600"/>
              <a:ext cx="1815656" cy="205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6" name="TextBox 14"/>
            <p:cNvSpPr txBox="1">
              <a:spLocks noChangeArrowheads="1"/>
            </p:cNvSpPr>
            <p:nvPr/>
          </p:nvSpPr>
          <p:spPr bwMode="auto">
            <a:xfrm>
              <a:off x="6707800" y="3254514"/>
              <a:ext cx="12170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i="0">
                  <a:solidFill>
                    <a:srgbClr val="FF0000"/>
                  </a:solidFill>
                  <a:latin typeface="Arial Narrow" pitchFamily="34" charset="0"/>
                </a:rPr>
                <a:t>SECRET</a:t>
              </a:r>
            </a:p>
            <a:p>
              <a:pPr algn="ctr"/>
              <a:r>
                <a:rPr lang="en-US" sz="2000" b="1" i="0">
                  <a:solidFill>
                    <a:srgbClr val="FF0000"/>
                  </a:solidFill>
                  <a:latin typeface="Arial Narrow" pitchFamily="34" charset="0"/>
                </a:rPr>
                <a:t>SHOPPER</a:t>
              </a:r>
            </a:p>
          </p:txBody>
        </p:sp>
      </p:grpSp>
      <p:sp>
        <p:nvSpPr>
          <p:cNvPr id="17" name="&quot;No&quot; Symbol 16"/>
          <p:cNvSpPr/>
          <p:nvPr/>
        </p:nvSpPr>
        <p:spPr bwMode="auto">
          <a:xfrm>
            <a:off x="4953000" y="2514600"/>
            <a:ext cx="2133600" cy="2133600"/>
          </a:xfrm>
          <a:prstGeom prst="noSmoking">
            <a:avLst>
              <a:gd name="adj" fmla="val 7496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0"/>
          <p:cNvGrpSpPr>
            <a:grpSpLocks/>
          </p:cNvGrpSpPr>
          <p:nvPr/>
        </p:nvGrpSpPr>
        <p:grpSpPr bwMode="auto">
          <a:xfrm>
            <a:off x="2276475" y="349250"/>
            <a:ext cx="4541838" cy="938213"/>
            <a:chOff x="2275876" y="348932"/>
            <a:chExt cx="4542134" cy="939265"/>
          </a:xfrm>
        </p:grpSpPr>
        <p:sp>
          <p:nvSpPr>
            <p:cNvPr id="6" name="TextBox 5"/>
            <p:cNvSpPr txBox="1"/>
            <p:nvPr/>
          </p:nvSpPr>
          <p:spPr>
            <a:xfrm>
              <a:off x="2285402" y="457003"/>
              <a:ext cx="4532608" cy="831194"/>
            </a:xfrm>
            <a:prstGeom prst="rect">
              <a:avLst/>
            </a:prstGeom>
            <a:solidFill>
              <a:srgbClr val="004C74"/>
            </a:solidFill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i="0" dirty="0">
                  <a:solidFill>
                    <a:schemeClr val="bg1"/>
                  </a:solidFill>
                  <a:latin typeface="+mn-lt"/>
                  <a:ea typeface="ＭＳ Ｐゴシック" pitchFamily="-107" charset="-128"/>
                </a:rPr>
                <a:t>     Common misunderstandings</a:t>
              </a:r>
            </a:p>
            <a:p>
              <a:pPr eaLnBrk="0" hangingPunct="0">
                <a:defRPr/>
              </a:pPr>
              <a:r>
                <a:rPr lang="en-US" i="0" dirty="0">
                  <a:solidFill>
                    <a:schemeClr val="bg1"/>
                  </a:solidFill>
                  <a:latin typeface="+mn-lt"/>
                  <a:ea typeface="ＭＳ Ｐゴシック" pitchFamily="-107" charset="-128"/>
                </a:rPr>
                <a:t>      about a walk-through:</a:t>
              </a:r>
            </a:p>
          </p:txBody>
        </p:sp>
        <p:sp>
          <p:nvSpPr>
            <p:cNvPr id="8204" name="TextBox 10"/>
            <p:cNvSpPr txBox="1">
              <a:spLocks noChangeArrowheads="1"/>
            </p:cNvSpPr>
            <p:nvPr/>
          </p:nvSpPr>
          <p:spPr bwMode="auto">
            <a:xfrm rot="-562291">
              <a:off x="2275876" y="348932"/>
              <a:ext cx="612668" cy="861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800" i="0" u="sng">
                  <a:solidFill>
                    <a:srgbClr val="FFFF99"/>
                  </a:solidFill>
                  <a:latin typeface="Arial Black" pitchFamily="34" charset="0"/>
                </a:rPr>
                <a:t>3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7200" y="5276850"/>
            <a:ext cx="830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" pitchFamily="34" charset="0"/>
                <a:cs typeface="Arial" pitchFamily="34" charset="0"/>
              </a:rPr>
              <a:t>A walk-through is </a:t>
            </a:r>
            <a:r>
              <a:rPr lang="en-US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own </a:t>
            </a:r>
            <a:r>
              <a:rPr lang="en-US">
                <a:latin typeface="Arial" pitchFamily="34" charset="0"/>
                <a:cs typeface="Arial" pitchFamily="34" charset="0"/>
              </a:rPr>
              <a:t>movement through the process, role playing the customer and documenting your own experience.</a:t>
            </a:r>
          </a:p>
        </p:txBody>
      </p:sp>
      <p:grpSp>
        <p:nvGrpSpPr>
          <p:cNvPr id="8196" name="Group 20"/>
          <p:cNvGrpSpPr>
            <a:grpSpLocks/>
          </p:cNvGrpSpPr>
          <p:nvPr/>
        </p:nvGrpSpPr>
        <p:grpSpPr bwMode="auto">
          <a:xfrm>
            <a:off x="1752600" y="2873375"/>
            <a:ext cx="5562600" cy="1393825"/>
            <a:chOff x="1752600" y="2873514"/>
            <a:chExt cx="5562600" cy="1393686"/>
          </a:xfrm>
        </p:grpSpPr>
        <p:sp>
          <p:nvSpPr>
            <p:cNvPr id="13" name="TextBox 12"/>
            <p:cNvSpPr txBox="1"/>
            <p:nvPr/>
          </p:nvSpPr>
          <p:spPr>
            <a:xfrm>
              <a:off x="1752600" y="3357654"/>
              <a:ext cx="3368675" cy="49207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600" i="0" dirty="0">
                  <a:latin typeface="Arial Black" pitchFamily="34" charset="0"/>
                  <a:ea typeface="ＭＳ Ｐゴシック" pitchFamily="-107" charset="-128"/>
                </a:rPr>
                <a:t>3. Walk-through =</a:t>
              </a:r>
            </a:p>
          </p:txBody>
        </p:sp>
        <p:grpSp>
          <p:nvGrpSpPr>
            <p:cNvPr id="8199" name="Group 19"/>
            <p:cNvGrpSpPr>
              <a:grpSpLocks/>
            </p:cNvGrpSpPr>
            <p:nvPr/>
          </p:nvGrpSpPr>
          <p:grpSpPr bwMode="auto">
            <a:xfrm>
              <a:off x="5562600" y="2873514"/>
              <a:ext cx="1752600" cy="1393686"/>
              <a:chOff x="5562600" y="2873514"/>
              <a:chExt cx="1752600" cy="1393686"/>
            </a:xfrm>
          </p:grpSpPr>
          <p:pic>
            <p:nvPicPr>
              <p:cNvPr id="8200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886450" y="2895600"/>
                <a:ext cx="1428750" cy="1371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201" name="TextBox 14"/>
              <p:cNvSpPr txBox="1">
                <a:spLocks noChangeArrowheads="1"/>
              </p:cNvSpPr>
              <p:nvPr/>
            </p:nvSpPr>
            <p:spPr bwMode="auto">
              <a:xfrm>
                <a:off x="5562600" y="2873514"/>
                <a:ext cx="1167307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1" i="0">
                    <a:solidFill>
                      <a:srgbClr val="FF0000"/>
                    </a:solidFill>
                    <a:latin typeface="Arial Narrow" pitchFamily="34" charset="0"/>
                    <a:cs typeface="Arial" pitchFamily="34" charset="0"/>
                  </a:rPr>
                  <a:t>Customer</a:t>
                </a:r>
              </a:p>
              <a:p>
                <a:r>
                  <a:rPr lang="en-US" sz="2000" b="1" i="0">
                    <a:solidFill>
                      <a:srgbClr val="FF0000"/>
                    </a:solidFill>
                    <a:latin typeface="Arial Narrow" pitchFamily="34" charset="0"/>
                    <a:cs typeface="Arial" pitchFamily="34" charset="0"/>
                  </a:rPr>
                  <a:t>Interview</a:t>
                </a:r>
              </a:p>
            </p:txBody>
          </p:sp>
          <p:sp>
            <p:nvSpPr>
              <p:cNvPr id="8202" name="Rectangle 17"/>
              <p:cNvSpPr>
                <a:spLocks noChangeArrowheads="1"/>
              </p:cNvSpPr>
              <p:nvPr/>
            </p:nvSpPr>
            <p:spPr bwMode="auto">
              <a:xfrm>
                <a:off x="5562600" y="2895600"/>
                <a:ext cx="1752600" cy="1371600"/>
              </a:xfrm>
              <a:prstGeom prst="rect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</p:grpSp>
      </p:grpSp>
      <p:sp>
        <p:nvSpPr>
          <p:cNvPr id="17" name="&quot;No&quot; Symbol 16"/>
          <p:cNvSpPr/>
          <p:nvPr/>
        </p:nvSpPr>
        <p:spPr bwMode="auto">
          <a:xfrm>
            <a:off x="5334000" y="2438400"/>
            <a:ext cx="2286000" cy="2286000"/>
          </a:xfrm>
          <a:prstGeom prst="noSmoking">
            <a:avLst>
              <a:gd name="adj" fmla="val 7496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imes New Roman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31&quot;&gt;&lt;property id=&quot;20148&quot; value=&quot;5&quot;/&gt;&lt;property id=&quot;20300&quot; value=&quot;Slide 1&quot;/&gt;&lt;property id=&quot;20307&quot; value=&quot;294&quot;/&gt;&lt;/object&gt;&lt;object type=&quot;3&quot; unique_id=&quot;27110&quot;&gt;&lt;property id=&quot;20148&quot; value=&quot;5&quot;/&gt;&lt;property id=&quot;20300&quot; value=&quot;Slide 5&quot;/&gt;&lt;property id=&quot;20307&quot; value=&quot;338&quot;/&gt;&lt;/object&gt;&lt;object type=&quot;3&quot; unique_id=&quot;27111&quot;&gt;&lt;property id=&quot;20148&quot; value=&quot;5&quot;/&gt;&lt;property id=&quot;20300&quot; value=&quot;Slide 3&quot;/&gt;&lt;property id=&quot;20307&quot; value=&quot;336&quot;/&gt;&lt;/object&gt;&lt;object type=&quot;3&quot; unique_id=&quot;27114&quot;&gt;&lt;property id=&quot;20148&quot; value=&quot;5&quot;/&gt;&lt;property id=&quot;20300&quot; value=&quot;Slide 2&quot;/&gt;&lt;property id=&quot;20307&quot; value=&quot;337&quot;/&gt;&lt;/object&gt;&lt;object type=&quot;3&quot; unique_id=&quot;27115&quot;&gt;&lt;property id=&quot;20148&quot; value=&quot;5&quot;/&gt;&lt;property id=&quot;20300&quot; value=&quot;Slide 10&quot;/&gt;&lt;property id=&quot;20307&quot; value=&quot;339&quot;/&gt;&lt;/object&gt;&lt;object type=&quot;3&quot; unique_id=&quot;27218&quot;&gt;&lt;property id=&quot;20148&quot; value=&quot;5&quot;/&gt;&lt;property id=&quot;20300&quot; value=&quot;Slide 4&quot;/&gt;&lt;property id=&quot;20307&quot; value=&quot;342&quot;/&gt;&lt;/object&gt;&lt;object type=&quot;3&quot; unique_id=&quot;27331&quot;&gt;&lt;property id=&quot;20148&quot; value=&quot;5&quot;/&gt;&lt;property id=&quot;20300&quot; value=&quot;Slide 6&quot;/&gt;&lt;property id=&quot;20307&quot; value=&quot;344&quot;/&gt;&lt;/object&gt;&lt;object type=&quot;3&quot; unique_id=&quot;27332&quot;&gt;&lt;property id=&quot;20148&quot; value=&quot;5&quot;/&gt;&lt;property id=&quot;20300&quot; value=&quot;Slide 7&quot;/&gt;&lt;property id=&quot;20307&quot; value=&quot;345&quot;/&gt;&lt;/object&gt;&lt;object type=&quot;3&quot; unique_id=&quot;27333&quot;&gt;&lt;property id=&quot;20148&quot; value=&quot;5&quot;/&gt;&lt;property id=&quot;20300&quot; value=&quot;Slide 8&quot;/&gt;&lt;property id=&quot;20307&quot; value=&quot;343&quot;/&gt;&lt;/object&gt;&lt;object type=&quot;3&quot; unique_id=&quot;27391&quot;&gt;&lt;property id=&quot;20148&quot; value=&quot;5&quot;/&gt;&lt;property id=&quot;20300&quot; value=&quot;Slide 9&quot;/&gt;&lt;property id=&quot;20307&quot; value=&quot;346&quot;/&gt;&lt;/object&gt;&lt;object type=&quot;3&quot; unique_id=&quot;27472&quot;&gt;&lt;property id=&quot;20148&quot; value=&quot;5&quot;/&gt;&lt;property id=&quot;20300&quot; value=&quot;Slide 11&quot;/&gt;&lt;property id=&quot;20307&quot; value=&quot;347&quot;/&gt;&lt;/object&gt;&lt;object type=&quot;3&quot; unique_id=&quot;27473&quot;&gt;&lt;property id=&quot;20148&quot; value=&quot;5&quot;/&gt;&lt;property id=&quot;20300&quot; value=&quot;Slide 12&quot;/&gt;&lt;property id=&quot;20307&quot; value=&quot;348&quot;/&gt;&lt;/object&gt;&lt;object type=&quot;3&quot; unique_id=&quot;27562&quot;&gt;&lt;property id=&quot;20148&quot; value=&quot;5&quot;/&gt;&lt;property id=&quot;20300&quot; value=&quot;Slide 13&quot;/&gt;&lt;property id=&quot;20307&quot; value=&quot;34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sortium template">
  <a:themeElements>
    <a:clrScheme name="Consortium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ortium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sortium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ortium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ortium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R:\Work\PERSONAL\brice\Consortium template.pot</Template>
  <TotalTime>3062</TotalTime>
  <Words>212</Words>
  <Application>Microsoft Office PowerPoint</Application>
  <PresentationFormat>On-screen Show (4:3)</PresentationFormat>
  <Paragraphs>40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Consortium template</vt:lpstr>
      <vt:lpstr>PowerPoint Presentation</vt:lpstr>
      <vt:lpstr>Why a Walk-through?</vt:lpstr>
      <vt:lpstr>PowerPoint Presentation</vt:lpstr>
      <vt:lpstr>PowerPoint Presentation</vt:lpstr>
      <vt:lpstr>PowerPoint Presentation</vt:lpstr>
    </vt:vector>
  </TitlesOfParts>
  <Company>CHSRA  U.W.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brice</dc:creator>
  <cp:lastModifiedBy>jjpulver</cp:lastModifiedBy>
  <cp:revision>275</cp:revision>
  <cp:lastPrinted>2008-09-02T19:39:16Z</cp:lastPrinted>
  <dcterms:created xsi:type="dcterms:W3CDTF">2008-10-07T16:58:16Z</dcterms:created>
  <dcterms:modified xsi:type="dcterms:W3CDTF">2016-02-22T18:58:50Z</dcterms:modified>
</cp:coreProperties>
</file>