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3613" autoAdjust="0"/>
  </p:normalViewPr>
  <p:slideViewPr>
    <p:cSldViewPr>
      <p:cViewPr>
        <p:scale>
          <a:sx n="35" d="100"/>
          <a:sy n="35" d="100"/>
        </p:scale>
        <p:origin x="-21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B4C56-E9D5-4FE0-85B5-6B59510F2BD9}" type="datetimeFigureOut">
              <a:rPr lang="en-US" smtClean="0"/>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88DD9-3031-4588-B14C-231401379437}" type="slidenum">
              <a:rPr lang="en-US" smtClean="0"/>
              <a:t>‹#›</a:t>
            </a:fld>
            <a:endParaRPr lang="en-US"/>
          </a:p>
        </p:txBody>
      </p:sp>
    </p:spTree>
    <p:extLst>
      <p:ext uri="{BB962C8B-B14F-4D97-AF65-F5344CB8AC3E}">
        <p14:creationId xmlns:p14="http://schemas.microsoft.com/office/powerpoint/2010/main" val="503958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88DD9-3031-4588-B14C-231401379437}" type="slidenum">
              <a:rPr lang="en-US" smtClean="0"/>
              <a:t>2</a:t>
            </a:fld>
            <a:endParaRPr lang="en-US"/>
          </a:p>
        </p:txBody>
      </p:sp>
    </p:spTree>
    <p:extLst>
      <p:ext uri="{BB962C8B-B14F-4D97-AF65-F5344CB8AC3E}">
        <p14:creationId xmlns:p14="http://schemas.microsoft.com/office/powerpoint/2010/main" val="341541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Rapid</a:t>
            </a:r>
            <a:r>
              <a:rPr lang="en-US" baseline="0" dirty="0" smtClean="0"/>
              <a:t> Cycle #1: </a:t>
            </a:r>
          </a:p>
          <a:p>
            <a:r>
              <a:rPr lang="en-US" baseline="0" dirty="0" smtClean="0"/>
              <a:t>Decreasing our no show rate for intakes allows us to get to know our clients and be able to better safety plan, get skills on board to cope with stressors and let consumers know that there are other options instead of accessing crisis through the Emergency room. With our new process approximately 1 out of 6 intakes are no shows for our therapist on a weekly basis.  In 2016 it averaged out to about 2.5 out of 6 intakes were no shows per week.  It also helps us prevent readmissions as we have a better grasp on the client needs and they feel connected to our clinic and are more likely to access crisis services in a preventative way versus in an emergency.  </a:t>
            </a:r>
          </a:p>
          <a:p>
            <a:endParaRPr lang="en-US" baseline="0" dirty="0" smtClean="0"/>
          </a:p>
          <a:p>
            <a:r>
              <a:rPr lang="en-US" baseline="0" dirty="0" smtClean="0"/>
              <a:t>Rapid Cycle #2:</a:t>
            </a:r>
          </a:p>
          <a:p>
            <a:r>
              <a:rPr lang="en-US" baseline="0" dirty="0" smtClean="0"/>
              <a:t>We changed the intake form to ask more person centered questions first and then demographic information last so that people calling in for housing assistance weren’t put on a therapist schedule, etc. </a:t>
            </a:r>
            <a:endParaRPr lang="en-US" dirty="0" smtClean="0"/>
          </a:p>
          <a:p>
            <a:endParaRPr lang="en-US" dirty="0" smtClean="0"/>
          </a:p>
          <a:p>
            <a:r>
              <a:rPr lang="en-US" dirty="0" smtClean="0"/>
              <a:t>Rapid</a:t>
            </a:r>
            <a:r>
              <a:rPr lang="en-US" baseline="0" dirty="0" smtClean="0"/>
              <a:t> Cycle #3</a:t>
            </a:r>
          </a:p>
          <a:p>
            <a:r>
              <a:rPr lang="en-US" baseline="0" dirty="0" smtClean="0"/>
              <a:t>Due to the increase in day time crisis contacts, we instituted back up crisis beginning at 12:30 pm and running until 4:30 pm.  We saw an increase in calls coming in at those times and needed extra staff to help in those situations.  We adopted this process and will continue to assess need for a second full time day time crisis worker.  We are also looking at examining our jail crisis contacts and how better to meet their needs.  </a:t>
            </a:r>
            <a:endParaRPr lang="en-US" dirty="0"/>
          </a:p>
        </p:txBody>
      </p:sp>
      <p:sp>
        <p:nvSpPr>
          <p:cNvPr id="4" name="Slide Number Placeholder 3"/>
          <p:cNvSpPr>
            <a:spLocks noGrp="1"/>
          </p:cNvSpPr>
          <p:nvPr>
            <p:ph type="sldNum" sz="quarter" idx="10"/>
          </p:nvPr>
        </p:nvSpPr>
        <p:spPr/>
        <p:txBody>
          <a:bodyPr/>
          <a:lstStyle/>
          <a:p>
            <a:fld id="{16388DD9-3031-4588-B14C-231401379437}" type="slidenum">
              <a:rPr lang="en-US" smtClean="0"/>
              <a:t>4</a:t>
            </a:fld>
            <a:endParaRPr lang="en-US"/>
          </a:p>
        </p:txBody>
      </p:sp>
    </p:spTree>
    <p:extLst>
      <p:ext uri="{BB962C8B-B14F-4D97-AF65-F5344CB8AC3E}">
        <p14:creationId xmlns:p14="http://schemas.microsoft.com/office/powerpoint/2010/main" val="355987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FB295F9-DDF4-47D3-ACE0-C13C6FDB932C}" type="datetimeFigureOut">
              <a:rPr lang="en-US" smtClean="0"/>
              <a:t>10/23/2017</a:t>
            </a:fld>
            <a:endParaRPr lang="en-US"/>
          </a:p>
        </p:txBody>
      </p:sp>
      <p:sp>
        <p:nvSpPr>
          <p:cNvPr id="8" name="Slide Number Placeholder 7"/>
          <p:cNvSpPr>
            <a:spLocks noGrp="1"/>
          </p:cNvSpPr>
          <p:nvPr>
            <p:ph type="sldNum" sz="quarter" idx="11"/>
          </p:nvPr>
        </p:nvSpPr>
        <p:spPr/>
        <p:txBody>
          <a:bodyPr/>
          <a:lstStyle/>
          <a:p>
            <a:fld id="{D31CB8EC-B966-4522-8259-7EFE5691903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295F9-DDF4-47D3-ACE0-C13C6FDB932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295F9-DDF4-47D3-ACE0-C13C6FDB932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FB295F9-DDF4-47D3-ACE0-C13C6FDB932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B295F9-DDF4-47D3-ACE0-C13C6FDB932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FB295F9-DDF4-47D3-ACE0-C13C6FDB932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FB295F9-DDF4-47D3-ACE0-C13C6FDB932C}"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CB8EC-B966-4522-8259-7EFE5691903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B295F9-DDF4-47D3-ACE0-C13C6FDB932C}"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295F9-DDF4-47D3-ACE0-C13C6FDB932C}"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295F9-DDF4-47D3-ACE0-C13C6FDB932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295F9-DDF4-47D3-ACE0-C13C6FDB932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FB295F9-DDF4-47D3-ACE0-C13C6FDB932C}" type="datetimeFigureOut">
              <a:rPr lang="en-US" smtClean="0"/>
              <a:t>10/23/2017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31CB8EC-B966-4522-8259-7EFE5691903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Accessing Services in Juneau County</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JoAnn Geiger-Change Leader</a:t>
            </a:r>
          </a:p>
          <a:p>
            <a:r>
              <a:rPr lang="en-US" smtClean="0"/>
              <a:t>Mariah </a:t>
            </a:r>
            <a:r>
              <a:rPr lang="en-US" dirty="0" smtClean="0"/>
              <a:t>Soderling-Daytime Crisis Worker/51 Coordinator</a:t>
            </a:r>
          </a:p>
          <a:p>
            <a:r>
              <a:rPr lang="en-US" dirty="0" smtClean="0"/>
              <a:t>Erika Cattle-CCS Service Facilitator</a:t>
            </a:r>
          </a:p>
          <a:p>
            <a:r>
              <a:rPr lang="en-US" dirty="0" smtClean="0"/>
              <a:t>Penny Janechek-Office Manager</a:t>
            </a:r>
          </a:p>
          <a:p>
            <a:r>
              <a:rPr lang="en-US" dirty="0" smtClean="0"/>
              <a:t>Pat Morris-Intake Worker</a:t>
            </a:r>
          </a:p>
          <a:p>
            <a:endParaRPr lang="en-US" dirty="0"/>
          </a:p>
        </p:txBody>
      </p:sp>
    </p:spTree>
    <p:extLst>
      <p:ext uri="{BB962C8B-B14F-4D97-AF65-F5344CB8AC3E}">
        <p14:creationId xmlns:p14="http://schemas.microsoft.com/office/powerpoint/2010/main" val="363402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Aim</a:t>
            </a:r>
            <a:endParaRPr lang="en-US" dirty="0"/>
          </a:p>
        </p:txBody>
      </p:sp>
      <p:sp>
        <p:nvSpPr>
          <p:cNvPr id="3" name="Content Placeholder 2"/>
          <p:cNvSpPr>
            <a:spLocks noGrp="1"/>
          </p:cNvSpPr>
          <p:nvPr>
            <p:ph idx="1"/>
          </p:nvPr>
        </p:nvSpPr>
        <p:spPr/>
        <p:txBody>
          <a:bodyPr>
            <a:normAutofit/>
          </a:bodyPr>
          <a:lstStyle/>
          <a:p>
            <a:r>
              <a:rPr lang="en-US" dirty="0" smtClean="0"/>
              <a:t>Big Aim</a:t>
            </a:r>
          </a:p>
          <a:p>
            <a:pPr lvl="1"/>
            <a:r>
              <a:rPr lang="en-US" dirty="0" smtClean="0"/>
              <a:t>Decrease our admissions and readmissions to inpatient hospitals by educating the general public about services offered in order for us to be more preventative/proactive rather than only knowing of the individuals when them come into crisis</a:t>
            </a:r>
          </a:p>
          <a:p>
            <a:r>
              <a:rPr lang="en-US" dirty="0" smtClean="0"/>
              <a:t>Small Aim</a:t>
            </a:r>
          </a:p>
          <a:p>
            <a:pPr lvl="1"/>
            <a:r>
              <a:rPr lang="en-US" dirty="0" smtClean="0"/>
              <a:t>Reduce the number of no shows for information and referrals/intakes by 7% from 32% per month to an average of 25% per month by October 1, 2017</a:t>
            </a:r>
          </a:p>
        </p:txBody>
      </p:sp>
    </p:spTree>
    <p:extLst>
      <p:ext uri="{BB962C8B-B14F-4D97-AF65-F5344CB8AC3E}">
        <p14:creationId xmlns:p14="http://schemas.microsoft.com/office/powerpoint/2010/main" val="44688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Cycles</a:t>
            </a:r>
            <a:endParaRPr lang="en-US" dirty="0"/>
          </a:p>
        </p:txBody>
      </p:sp>
      <p:sp>
        <p:nvSpPr>
          <p:cNvPr id="3" name="Content Placeholder 2"/>
          <p:cNvSpPr>
            <a:spLocks noGrp="1"/>
          </p:cNvSpPr>
          <p:nvPr>
            <p:ph idx="1"/>
          </p:nvPr>
        </p:nvSpPr>
        <p:spPr/>
        <p:txBody>
          <a:bodyPr>
            <a:normAutofit/>
          </a:bodyPr>
          <a:lstStyle/>
          <a:p>
            <a:r>
              <a:rPr lang="en-US" dirty="0" smtClean="0"/>
              <a:t>Rapid Cycle #1</a:t>
            </a:r>
          </a:p>
          <a:p>
            <a:pPr lvl="1"/>
            <a:r>
              <a:rPr lang="en-US" dirty="0" smtClean="0"/>
              <a:t>Reminder calls to all clients prior to appointments would decrease no show rate</a:t>
            </a:r>
          </a:p>
          <a:p>
            <a:r>
              <a:rPr lang="en-US" dirty="0" smtClean="0"/>
              <a:t>Rapid Cycle #2</a:t>
            </a:r>
          </a:p>
          <a:p>
            <a:pPr lvl="1"/>
            <a:r>
              <a:rPr lang="en-US" dirty="0"/>
              <a:t>We proposed that asking better questions at the time of the phone call would allow for better referrals to correct service needs.  </a:t>
            </a:r>
            <a:endParaRPr lang="en-US" dirty="0" smtClean="0"/>
          </a:p>
          <a:p>
            <a:r>
              <a:rPr lang="en-US" dirty="0" smtClean="0"/>
              <a:t>Rapid Cycle #3</a:t>
            </a:r>
          </a:p>
          <a:p>
            <a:pPr lvl="1"/>
            <a:r>
              <a:rPr lang="en-US" dirty="0" smtClean="0"/>
              <a:t>The team saw a need for increased coverage for daytime crisis worker due to the number of calls coming in.  </a:t>
            </a:r>
            <a:endParaRPr lang="en-US" dirty="0"/>
          </a:p>
          <a:p>
            <a:pPr lvl="1"/>
            <a:endParaRPr lang="en-US" dirty="0" smtClean="0"/>
          </a:p>
          <a:p>
            <a:pPr lvl="1"/>
            <a:endParaRPr lang="en-US" dirty="0"/>
          </a:p>
        </p:txBody>
      </p:sp>
    </p:spTree>
    <p:extLst>
      <p:ext uri="{BB962C8B-B14F-4D97-AF65-F5344CB8AC3E}">
        <p14:creationId xmlns:p14="http://schemas.microsoft.com/office/powerpoint/2010/main" val="292257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000" dirty="0" smtClean="0"/>
              <a:t>Rapid Cycle #1</a:t>
            </a:r>
          </a:p>
          <a:p>
            <a:pPr lvl="1"/>
            <a:r>
              <a:rPr lang="en-US" sz="2000" dirty="0" smtClean="0"/>
              <a:t>We were able to decrease our NO SHOW rate from 32% to 25%.  We adopted the process to call all consumers the day before to remind them of appointments.  Currently as of September of 2017 we are at a no show rate for intakes of 17% (in 2016 our no show rate was 42%)</a:t>
            </a:r>
          </a:p>
          <a:p>
            <a:r>
              <a:rPr lang="en-US" sz="2000" dirty="0" smtClean="0"/>
              <a:t>Rapid Cycle #2</a:t>
            </a:r>
          </a:p>
          <a:p>
            <a:pPr lvl="1"/>
            <a:r>
              <a:rPr lang="en-US" sz="2000" dirty="0" smtClean="0"/>
              <a:t>The new questions that we developed better helped get consumers to the right program (MH, AODA, CSP, CCS, Crisis) and were more person centered. </a:t>
            </a:r>
          </a:p>
          <a:p>
            <a:r>
              <a:rPr lang="en-US" sz="2000" dirty="0" smtClean="0"/>
              <a:t>Rapid Cycle #3</a:t>
            </a:r>
          </a:p>
          <a:p>
            <a:pPr lv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891314494"/>
              </p:ext>
            </p:extLst>
          </p:nvPr>
        </p:nvGraphicFramePr>
        <p:xfrm>
          <a:off x="533400" y="5257800"/>
          <a:ext cx="8229600" cy="836910"/>
        </p:xfrm>
        <a:graphic>
          <a:graphicData uri="http://schemas.openxmlformats.org/drawingml/2006/table">
            <a:tbl>
              <a:tblPr/>
              <a:tblGrid>
                <a:gridCol w="976393"/>
                <a:gridCol w="557939"/>
                <a:gridCol w="557939"/>
                <a:gridCol w="557939"/>
                <a:gridCol w="557939"/>
                <a:gridCol w="557939"/>
                <a:gridCol w="557939"/>
                <a:gridCol w="557939"/>
                <a:gridCol w="557939"/>
                <a:gridCol w="557939"/>
                <a:gridCol w="557939"/>
                <a:gridCol w="557939"/>
                <a:gridCol w="557939"/>
                <a:gridCol w="557939"/>
              </a:tblGrid>
              <a:tr h="167382">
                <a:tc>
                  <a:txBody>
                    <a:bodyPr/>
                    <a:lstStyle/>
                    <a:p>
                      <a:pPr algn="ctr" fontAlgn="b"/>
                      <a:r>
                        <a:rPr lang="en-US" sz="1000" b="1" i="0" u="none" strike="noStrike">
                          <a:solidFill>
                            <a:srgbClr val="000000"/>
                          </a:solidFill>
                          <a:effectLst/>
                          <a:latin typeface="Calibri"/>
                        </a:rPr>
                        <a:t>2016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Jan</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Feb</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Mar</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April</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June</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July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Aug</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Sept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Oct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Nov</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Dec</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Totals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382">
                <a:tc>
                  <a:txBody>
                    <a:bodyPr/>
                    <a:lstStyle/>
                    <a:p>
                      <a:pPr algn="l" fontAlgn="b"/>
                      <a:r>
                        <a:rPr lang="en-US" sz="1000" b="0" i="0" u="none" strike="noStrike">
                          <a:solidFill>
                            <a:srgbClr val="000000"/>
                          </a:solidFill>
                          <a:effectLst/>
                          <a:latin typeface="Calibri"/>
                        </a:rPr>
                        <a:t>Daytime Contacts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9</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11</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18</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155</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382">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382">
                <a:tc>
                  <a:txBody>
                    <a:bodyPr/>
                    <a:lstStyle/>
                    <a:p>
                      <a:pPr algn="ctr" fontAlgn="b"/>
                      <a:r>
                        <a:rPr lang="en-US" sz="1000" b="1" i="0" u="none" strike="noStrike">
                          <a:solidFill>
                            <a:srgbClr val="000000"/>
                          </a:solidFill>
                          <a:effectLst/>
                          <a:latin typeface="Calibri"/>
                        </a:rPr>
                        <a:t>2017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Jan</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Feb</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Mar</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April</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June</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July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Aug</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Sept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Oct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Nov</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Dec</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Totals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382">
                <a:tc>
                  <a:txBody>
                    <a:bodyPr/>
                    <a:lstStyle/>
                    <a:p>
                      <a:pPr algn="l" fontAlgn="b"/>
                      <a:r>
                        <a:rPr lang="en-US" sz="1000" b="0" i="0" u="none" strike="noStrike">
                          <a:solidFill>
                            <a:srgbClr val="000000"/>
                          </a:solidFill>
                          <a:effectLst/>
                          <a:latin typeface="Calibri"/>
                        </a:rPr>
                        <a:t>Daytime Contacts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18</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15</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136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25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To further look at needs for crisis coverage</a:t>
            </a:r>
          </a:p>
          <a:p>
            <a:r>
              <a:rPr lang="en-US" dirty="0" smtClean="0"/>
              <a:t>To continue to build on streamlining processes to make single point of entry </a:t>
            </a:r>
          </a:p>
          <a:p>
            <a:endParaRPr lang="en-US" dirty="0"/>
          </a:p>
        </p:txBody>
      </p:sp>
    </p:spTree>
    <p:extLst>
      <p:ext uri="{BB962C8B-B14F-4D97-AF65-F5344CB8AC3E}">
        <p14:creationId xmlns:p14="http://schemas.microsoft.com/office/powerpoint/2010/main" val="41949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idx="1"/>
          </p:nvPr>
        </p:nvSpPr>
        <p:spPr/>
        <p:txBody>
          <a:bodyPr/>
          <a:lstStyle/>
          <a:p>
            <a:r>
              <a:rPr lang="en-US" dirty="0" smtClean="0"/>
              <a:t>More staff trained to back up and help in times of need</a:t>
            </a:r>
          </a:p>
          <a:p>
            <a:r>
              <a:rPr lang="en-US" dirty="0" smtClean="0"/>
              <a:t>More consumers being seen and having better trained staff to assess their needs</a:t>
            </a:r>
          </a:p>
          <a:p>
            <a:r>
              <a:rPr lang="en-US" dirty="0" smtClean="0"/>
              <a:t>Better information gathered at time of first call to expedite the process.</a:t>
            </a:r>
          </a:p>
          <a:p>
            <a:r>
              <a:rPr lang="en-US" dirty="0" smtClean="0"/>
              <a:t>Less chaos in times of </a:t>
            </a:r>
            <a:r>
              <a:rPr lang="en-US" smtClean="0"/>
              <a:t>crisis coverage needs.</a:t>
            </a:r>
            <a:endParaRPr lang="en-US" dirty="0"/>
          </a:p>
        </p:txBody>
      </p:sp>
    </p:spTree>
    <p:extLst>
      <p:ext uri="{BB962C8B-B14F-4D97-AF65-F5344CB8AC3E}">
        <p14:creationId xmlns:p14="http://schemas.microsoft.com/office/powerpoint/2010/main" val="1525576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327</TotalTime>
  <Words>659</Words>
  <Application>Microsoft Office PowerPoint</Application>
  <PresentationFormat>On-screen Show (4:3)</PresentationFormat>
  <Paragraphs>98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Accessing Services in Juneau County</vt:lpstr>
      <vt:lpstr>Project Aim</vt:lpstr>
      <vt:lpstr>Rapid Cycles</vt:lpstr>
      <vt:lpstr>Results</vt:lpstr>
      <vt:lpstr>Next Steps</vt:lpstr>
      <vt:lpstr>Impacts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 Geiger</dc:creator>
  <cp:lastModifiedBy>jjpulver</cp:lastModifiedBy>
  <cp:revision>9</cp:revision>
  <dcterms:created xsi:type="dcterms:W3CDTF">2017-08-28T18:52:48Z</dcterms:created>
  <dcterms:modified xsi:type="dcterms:W3CDTF">2017-10-23T14:20:14Z</dcterms:modified>
</cp:coreProperties>
</file>