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3"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88" autoAdjust="0"/>
  </p:normalViewPr>
  <p:slideViewPr>
    <p:cSldViewPr snapToGrid="0">
      <p:cViewPr varScale="1">
        <p:scale>
          <a:sx n="75" d="100"/>
          <a:sy n="75" d="100"/>
        </p:scale>
        <p:origin x="10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w Cen MT" panose="020B0602020104020603" pitchFamily="34" charset="0"/>
                <a:ea typeface="+mn-ea"/>
                <a:cs typeface="+mn-cs"/>
              </a:defRPr>
            </a:pPr>
            <a:r>
              <a:rPr lang="en-US" sz="1800">
                <a:solidFill>
                  <a:sysClr val="windowText" lastClr="000000"/>
                </a:solidFill>
                <a:latin typeface="Tw Cen MT" panose="020B0602020104020603" pitchFamily="34" charset="0"/>
              </a:rPr>
              <a:t>Rapid Cycle Comparison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tx2">
                <a:lumMod val="60000"/>
                <a:lumOff val="40000"/>
              </a:schemeClr>
            </a:solidFill>
            <a:ln>
              <a:noFill/>
            </a:ln>
            <a:effectLst/>
          </c:spPr>
          <c:invertIfNegative val="0"/>
          <c:cat>
            <c:strRef>
              <c:f>Sheet1!$A$2:$A$4</c:f>
              <c:strCache>
                <c:ptCount val="3"/>
                <c:pt idx="0">
                  <c:v>Hospital Referrals</c:v>
                </c:pt>
                <c:pt idx="1">
                  <c:v>MC Request for Follow-Up</c:v>
                </c:pt>
                <c:pt idx="2">
                  <c:v>CARE Center Referrals</c:v>
                </c:pt>
              </c:strCache>
            </c:strRef>
          </c:cat>
          <c:val>
            <c:numRef>
              <c:f>Sheet1!$B$2:$B$4</c:f>
              <c:numCache>
                <c:formatCode>General</c:formatCode>
                <c:ptCount val="3"/>
                <c:pt idx="0">
                  <c:v>0</c:v>
                </c:pt>
                <c:pt idx="1">
                  <c:v>20</c:v>
                </c:pt>
                <c:pt idx="2">
                  <c:v>0</c:v>
                </c:pt>
              </c:numCache>
            </c:numRef>
          </c:val>
        </c:ser>
        <c:ser>
          <c:idx val="1"/>
          <c:order val="1"/>
          <c:tx>
            <c:strRef>
              <c:f>Sheet1!$C$1</c:f>
              <c:strCache>
                <c:ptCount val="1"/>
                <c:pt idx="0">
                  <c:v>Change Results</c:v>
                </c:pt>
              </c:strCache>
            </c:strRef>
          </c:tx>
          <c:spPr>
            <a:solidFill>
              <a:srgbClr val="F2589E"/>
            </a:solidFill>
            <a:ln>
              <a:noFill/>
            </a:ln>
            <a:effectLst/>
          </c:spPr>
          <c:invertIfNegative val="0"/>
          <c:cat>
            <c:strRef>
              <c:f>Sheet1!$A$2:$A$4</c:f>
              <c:strCache>
                <c:ptCount val="3"/>
                <c:pt idx="0">
                  <c:v>Hospital Referrals</c:v>
                </c:pt>
                <c:pt idx="1">
                  <c:v>MC Request for Follow-Up</c:v>
                </c:pt>
                <c:pt idx="2">
                  <c:v>CARE Center Referrals</c:v>
                </c:pt>
              </c:strCache>
            </c:strRef>
          </c:cat>
          <c:val>
            <c:numRef>
              <c:f>Sheet1!$C$2:$C$4</c:f>
              <c:numCache>
                <c:formatCode>General</c:formatCode>
                <c:ptCount val="3"/>
                <c:pt idx="0">
                  <c:v>5</c:v>
                </c:pt>
                <c:pt idx="1">
                  <c:v>126</c:v>
                </c:pt>
                <c:pt idx="2">
                  <c:v>24</c:v>
                </c:pt>
              </c:numCache>
            </c:numRef>
          </c:val>
        </c:ser>
        <c:dLbls>
          <c:showLegendKey val="0"/>
          <c:showVal val="0"/>
          <c:showCatName val="0"/>
          <c:showSerName val="0"/>
          <c:showPercent val="0"/>
          <c:showBubbleSize val="0"/>
        </c:dLbls>
        <c:gapWidth val="219"/>
        <c:overlap val="-27"/>
        <c:axId val="287005528"/>
        <c:axId val="287005920"/>
      </c:barChart>
      <c:catAx>
        <c:axId val="28700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287005920"/>
        <c:crosses val="autoZero"/>
        <c:auto val="1"/>
        <c:lblAlgn val="ctr"/>
        <c:lblOffset val="100"/>
        <c:noMultiLvlLbl val="0"/>
      </c:catAx>
      <c:valAx>
        <c:axId val="28700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0">
                    <a:solidFill>
                      <a:sysClr val="windowText" lastClr="000000"/>
                    </a:solidFill>
                    <a:latin typeface="Tw Cen MT" panose="020B0602020104020603" pitchFamily="34" charset="0"/>
                  </a:rPr>
                  <a:t>#</a:t>
                </a:r>
                <a:r>
                  <a:rPr lang="en-US" sz="1100" b="0" baseline="0">
                    <a:solidFill>
                      <a:sysClr val="windowText" lastClr="000000"/>
                    </a:solidFill>
                    <a:latin typeface="Tw Cen MT" panose="020B0602020104020603" pitchFamily="34" charset="0"/>
                  </a:rPr>
                  <a:t> of Requests</a:t>
                </a:r>
                <a:endParaRPr lang="en-US" sz="1100" b="0">
                  <a:solidFill>
                    <a:sysClr val="windowText" lastClr="000000"/>
                  </a:solidFill>
                  <a:latin typeface="Tw Cen MT" panose="020B0602020104020603"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287005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F2589E"/>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0">
                <a:solidFill>
                  <a:sysClr val="windowText" lastClr="000000"/>
                </a:solidFill>
                <a:effectLst/>
                <a:latin typeface="Tw Cen MT" panose="020B0602020104020603" pitchFamily="34" charset="0"/>
              </a:rPr>
              <a:t>Follow-Ups Across Cycles</a:t>
            </a:r>
          </a:p>
        </c:rich>
      </c:tx>
      <c:layout/>
      <c:overlay val="0"/>
      <c:spPr>
        <a:noFill/>
        <a:ln>
          <a:noFill/>
        </a:ln>
        <a:effectLst/>
      </c:spPr>
      <c:txPr>
        <a:bodyPr rot="0" spcFirstLastPara="1" vertOverflow="ellipsis" vert="horz" wrap="square" anchor="ctr" anchorCtr="1"/>
        <a:lstStyle/>
        <a:p>
          <a:pPr>
            <a:defRPr sz="1600" b="0"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Follow-Ups</c:v>
                </c:pt>
              </c:strCache>
            </c:strRef>
          </c:tx>
          <c:spPr>
            <a:ln w="12700" cap="rnd">
              <a:solidFill>
                <a:srgbClr val="F2589E"/>
              </a:solidFill>
              <a:round/>
            </a:ln>
            <a:effectLst>
              <a:outerShdw blurRad="57150" dist="19050" dir="5400000" algn="ctr" rotWithShape="0">
                <a:srgbClr val="000000">
                  <a:alpha val="63000"/>
                </a:srgbClr>
              </a:outerShdw>
            </a:effectLst>
          </c:spPr>
          <c:marker>
            <c:symbol val="circle"/>
            <c:size val="6"/>
            <c:spPr>
              <a:solidFill>
                <a:srgbClr val="FE4CE9"/>
              </a:solidFill>
              <a:ln w="9525" cap="rnd">
                <a:solidFill>
                  <a:schemeClr val="accent3"/>
                </a:solidFill>
                <a:round/>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marker>
          <c:xVal>
            <c:strRef>
              <c:f>Sheet1!$A$2:$A$4</c:f>
              <c:strCache>
                <c:ptCount val="3"/>
                <c:pt idx="0">
                  <c:v>Jun</c:v>
                </c:pt>
                <c:pt idx="1">
                  <c:v>July</c:v>
                </c:pt>
                <c:pt idx="2">
                  <c:v>Aug</c:v>
                </c:pt>
              </c:strCache>
            </c:strRef>
          </c:xVal>
          <c:yVal>
            <c:numRef>
              <c:f>Sheet1!$B$2:$B$4</c:f>
              <c:numCache>
                <c:formatCode>General</c:formatCode>
                <c:ptCount val="3"/>
                <c:pt idx="0">
                  <c:v>20</c:v>
                </c:pt>
                <c:pt idx="1">
                  <c:v>66</c:v>
                </c:pt>
                <c:pt idx="2">
                  <c:v>70</c:v>
                </c:pt>
              </c:numCache>
            </c:numRef>
          </c:yVal>
          <c:smooth val="0"/>
        </c:ser>
        <c:dLbls>
          <c:showLegendKey val="0"/>
          <c:showVal val="0"/>
          <c:showCatName val="0"/>
          <c:showSerName val="0"/>
          <c:showPercent val="0"/>
          <c:showBubbleSize val="0"/>
        </c:dLbls>
        <c:axId val="287006704"/>
        <c:axId val="287007096"/>
      </c:scatterChart>
      <c:valAx>
        <c:axId val="28700670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00" b="0" i="0" u="none" strike="noStrike" kern="1200" cap="none" baseline="0">
                    <a:solidFill>
                      <a:sysClr val="windowText" lastClr="000000"/>
                    </a:solidFill>
                    <a:latin typeface="Tw Cen MT" panose="020B0602020104020603" pitchFamily="34" charset="0"/>
                    <a:ea typeface="+mn-ea"/>
                    <a:cs typeface="+mn-cs"/>
                  </a:defRPr>
                </a:pPr>
                <a:r>
                  <a:rPr lang="en-US" sz="1100" b="0" cap="none" baseline="0">
                    <a:solidFill>
                      <a:sysClr val="windowText" lastClr="000000"/>
                    </a:solidFill>
                    <a:latin typeface="Tw Cen MT" panose="020B0602020104020603" pitchFamily="34" charset="0"/>
                  </a:rPr>
                  <a:t>Cycle 1	           Cycle 2	                      Cycle 3</a:t>
                </a:r>
              </a:p>
            </c:rich>
          </c:tx>
          <c:layout>
            <c:manualLayout>
              <c:xMode val="edge"/>
              <c:yMode val="edge"/>
              <c:x val="0.27979166666666666"/>
              <c:y val="0.80214223222097236"/>
            </c:manualLayout>
          </c:layout>
          <c:overlay val="0"/>
          <c:spPr>
            <a:noFill/>
            <a:ln>
              <a:noFill/>
            </a:ln>
            <a:effectLst/>
          </c:spPr>
          <c:txPr>
            <a:bodyPr rot="0" spcFirstLastPara="1" vertOverflow="ellipsis" vert="horz" wrap="square" anchor="ctr" anchorCtr="1"/>
            <a:lstStyle/>
            <a:p>
              <a:pPr>
                <a:defRPr sz="1100" b="0" i="0" u="none" strike="noStrike" kern="1200" cap="none" baseline="0">
                  <a:solidFill>
                    <a:sysClr val="windowText" lastClr="000000"/>
                  </a:solidFill>
                  <a:latin typeface="Tw Cen MT" panose="020B0602020104020603" pitchFamily="34" charset="0"/>
                  <a:ea typeface="+mn-ea"/>
                  <a:cs typeface="+mn-cs"/>
                </a:defRPr>
              </a:pPr>
              <a:endParaRPr lang="en-US"/>
            </a:p>
          </c:txPr>
        </c:title>
        <c:numFmt formatCode="General" sourceLinked="1"/>
        <c:majorTickMark val="none"/>
        <c:minorTickMark val="none"/>
        <c:tickLblPos val="none"/>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87007096"/>
        <c:crosses val="autoZero"/>
        <c:crossBetween val="midCat"/>
        <c:majorUnit val="1"/>
      </c:valAx>
      <c:valAx>
        <c:axId val="287007096"/>
        <c:scaling>
          <c:orientation val="minMax"/>
          <c:max val="80"/>
        </c:scaling>
        <c:delete val="0"/>
        <c:axPos val="l"/>
        <c:majorGridlines>
          <c:spPr>
            <a:ln w="9525" cap="flat" cmpd="sng" algn="ctr">
              <a:solidFill>
                <a:schemeClr val="tx1">
                  <a:alpha val="10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lt1">
                        <a:lumMod val="75000"/>
                      </a:schemeClr>
                    </a:solidFill>
                    <a:latin typeface="Tw Cen MT" panose="020B0602020104020603" pitchFamily="34" charset="0"/>
                    <a:ea typeface="+mn-ea"/>
                    <a:cs typeface="+mn-cs"/>
                  </a:defRPr>
                </a:pPr>
                <a:r>
                  <a:rPr lang="en-US" sz="1100" b="0" cap="none" baseline="0">
                    <a:solidFill>
                      <a:sysClr val="windowText" lastClr="000000"/>
                    </a:solidFill>
                    <a:latin typeface="Tw Cen MT" panose="020B0602020104020603" pitchFamily="34" charset="0"/>
                  </a:rPr>
                  <a:t>Follow-Up Requests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lt1">
                      <a:lumMod val="7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w="9525" cap="flat" cmpd="sng" algn="ctr">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w Cen MT" panose="020B0602020104020603" pitchFamily="34" charset="0"/>
                <a:ea typeface="+mn-ea"/>
                <a:cs typeface="+mn-cs"/>
              </a:defRPr>
            </a:pPr>
            <a:endParaRPr lang="en-US"/>
          </a:p>
        </c:txPr>
        <c:crossAx val="287006704"/>
        <c:crosses val="autoZero"/>
        <c:crossBetween val="midCat"/>
        <c:majorUnit val="10"/>
      </c:valAx>
      <c:spPr>
        <a:solidFill>
          <a:schemeClr val="bg1"/>
        </a:solidFill>
        <a:ln>
          <a:solidFill>
            <a:schemeClr val="bg1"/>
          </a:solidFill>
        </a:ln>
        <a:effectLst/>
      </c:spPr>
    </c:plotArea>
    <c:legend>
      <c:legendPos val="b"/>
      <c:legendEntry>
        <c:idx val="0"/>
        <c:txPr>
          <a:bodyPr rot="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legendEntry>
      <c:layout>
        <c:manualLayout>
          <c:xMode val="edge"/>
          <c:yMode val="edge"/>
          <c:x val="0.31462470836978712"/>
          <c:y val="0.9092257217847769"/>
          <c:w val="0.40547262321376493"/>
          <c:h val="6.69647544056992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bg1"/>
    </a:solidFill>
    <a:ln>
      <a:solidFill>
        <a:srgbClr val="F2589E"/>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91B00-C87F-4273-B657-E07630B4D99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469B123-63E6-425F-B35C-0C8EAF08AD0E}">
      <dgm:prSet phldrT="[Text]"/>
      <dgm:spPr/>
      <dgm:t>
        <a:bodyPr/>
        <a:lstStyle/>
        <a:p>
          <a:r>
            <a:rPr lang="en-US" dirty="0" smtClean="0"/>
            <a:t>Increase Adult Crisis Follow-Up</a:t>
          </a:r>
          <a:endParaRPr lang="en-US" dirty="0"/>
        </a:p>
      </dgm:t>
    </dgm:pt>
    <dgm:pt modelId="{8E68F4EA-07BD-4180-A7AD-FBF02DCA9224}" type="parTrans" cxnId="{E0868FA5-F7BC-468F-8875-E90033120C4B}">
      <dgm:prSet/>
      <dgm:spPr/>
      <dgm:t>
        <a:bodyPr/>
        <a:lstStyle/>
        <a:p>
          <a:endParaRPr lang="en-US"/>
        </a:p>
      </dgm:t>
    </dgm:pt>
    <dgm:pt modelId="{22F73C50-FE64-4EE9-812B-6A0BC3FE674D}" type="sibTrans" cxnId="{E0868FA5-F7BC-468F-8875-E90033120C4B}">
      <dgm:prSet/>
      <dgm:spPr/>
      <dgm:t>
        <a:bodyPr/>
        <a:lstStyle/>
        <a:p>
          <a:endParaRPr lang="en-US"/>
        </a:p>
      </dgm:t>
    </dgm:pt>
    <dgm:pt modelId="{DDBD6227-8F81-4354-AF99-31ECEE1A5BB3}">
      <dgm:prSet phldrT="[Text]"/>
      <dgm:spPr/>
      <dgm:t>
        <a:bodyPr/>
        <a:lstStyle/>
        <a:p>
          <a:r>
            <a:rPr lang="en-US" dirty="0" smtClean="0"/>
            <a:t>Connect More Individuals with Resources</a:t>
          </a:r>
          <a:endParaRPr lang="en-US" dirty="0"/>
        </a:p>
      </dgm:t>
    </dgm:pt>
    <dgm:pt modelId="{60DA855C-C958-48AF-B0C7-85CD78BE4AFB}" type="parTrans" cxnId="{67F937A2-DEC7-4805-9428-6AB1A8EC77DF}">
      <dgm:prSet/>
      <dgm:spPr/>
      <dgm:t>
        <a:bodyPr/>
        <a:lstStyle/>
        <a:p>
          <a:endParaRPr lang="en-US"/>
        </a:p>
      </dgm:t>
    </dgm:pt>
    <dgm:pt modelId="{3B269BCF-A2F6-402F-950C-05FB06049C15}" type="sibTrans" cxnId="{67F937A2-DEC7-4805-9428-6AB1A8EC77DF}">
      <dgm:prSet/>
      <dgm:spPr/>
      <dgm:t>
        <a:bodyPr/>
        <a:lstStyle/>
        <a:p>
          <a:endParaRPr lang="en-US"/>
        </a:p>
      </dgm:t>
    </dgm:pt>
    <dgm:pt modelId="{C0825543-EA29-4841-BBE9-7FDF3017B002}">
      <dgm:prSet phldrT="[Text]"/>
      <dgm:spPr/>
      <dgm:t>
        <a:bodyPr/>
        <a:lstStyle/>
        <a:p>
          <a:r>
            <a:rPr lang="en-US" dirty="0" smtClean="0"/>
            <a:t>Decrease Readmissions to Inpatient Psychiatric Unit</a:t>
          </a:r>
          <a:endParaRPr lang="en-US" dirty="0"/>
        </a:p>
      </dgm:t>
    </dgm:pt>
    <dgm:pt modelId="{B2199154-71B2-4BBF-9D22-9B6EECC497ED}" type="parTrans" cxnId="{713B6625-2805-4E69-9E0B-D440C6757E10}">
      <dgm:prSet/>
      <dgm:spPr/>
      <dgm:t>
        <a:bodyPr/>
        <a:lstStyle/>
        <a:p>
          <a:endParaRPr lang="en-US"/>
        </a:p>
      </dgm:t>
    </dgm:pt>
    <dgm:pt modelId="{01931028-C5C9-4B02-8312-D010EA17A4CA}" type="sibTrans" cxnId="{713B6625-2805-4E69-9E0B-D440C6757E10}">
      <dgm:prSet/>
      <dgm:spPr/>
      <dgm:t>
        <a:bodyPr/>
        <a:lstStyle/>
        <a:p>
          <a:endParaRPr lang="en-US"/>
        </a:p>
      </dgm:t>
    </dgm:pt>
    <dgm:pt modelId="{E8C3DEE6-BBEC-469A-90A8-9C278F3C7CD4}" type="pres">
      <dgm:prSet presAssocID="{62591B00-C87F-4273-B657-E07630B4D999}" presName="Name0" presStyleCnt="0">
        <dgm:presLayoutVars>
          <dgm:chMax val="11"/>
          <dgm:chPref val="11"/>
          <dgm:dir/>
          <dgm:resizeHandles/>
        </dgm:presLayoutVars>
      </dgm:prSet>
      <dgm:spPr/>
      <dgm:t>
        <a:bodyPr/>
        <a:lstStyle/>
        <a:p>
          <a:endParaRPr lang="en-US"/>
        </a:p>
      </dgm:t>
    </dgm:pt>
    <dgm:pt modelId="{5AE04E0F-77B8-4681-9193-F3CD8EEF82BF}" type="pres">
      <dgm:prSet presAssocID="{C0825543-EA29-4841-BBE9-7FDF3017B002}" presName="Accent3" presStyleCnt="0"/>
      <dgm:spPr/>
    </dgm:pt>
    <dgm:pt modelId="{17C5CDBC-DC08-4F5F-A619-7BB134650BE4}" type="pres">
      <dgm:prSet presAssocID="{C0825543-EA29-4841-BBE9-7FDF3017B002}" presName="Accent" presStyleLbl="node1" presStyleIdx="0" presStyleCnt="3"/>
      <dgm:spPr/>
    </dgm:pt>
    <dgm:pt modelId="{1E08D725-9942-496D-AE03-64D12C8C8BCC}" type="pres">
      <dgm:prSet presAssocID="{C0825543-EA29-4841-BBE9-7FDF3017B002}" presName="ParentBackground3" presStyleCnt="0"/>
      <dgm:spPr/>
    </dgm:pt>
    <dgm:pt modelId="{CA203514-A51A-463B-9E66-6BE8F3CDF6AD}" type="pres">
      <dgm:prSet presAssocID="{C0825543-EA29-4841-BBE9-7FDF3017B002}" presName="ParentBackground" presStyleLbl="fgAcc1" presStyleIdx="0" presStyleCnt="3"/>
      <dgm:spPr/>
      <dgm:t>
        <a:bodyPr/>
        <a:lstStyle/>
        <a:p>
          <a:endParaRPr lang="en-US"/>
        </a:p>
      </dgm:t>
    </dgm:pt>
    <dgm:pt modelId="{A7A26224-14E4-4A16-A37F-E578BA5B13DA}" type="pres">
      <dgm:prSet presAssocID="{C0825543-EA29-4841-BBE9-7FDF3017B002}" presName="Parent3" presStyleLbl="revTx" presStyleIdx="0" presStyleCnt="0">
        <dgm:presLayoutVars>
          <dgm:chMax val="1"/>
          <dgm:chPref val="1"/>
          <dgm:bulletEnabled val="1"/>
        </dgm:presLayoutVars>
      </dgm:prSet>
      <dgm:spPr/>
      <dgm:t>
        <a:bodyPr/>
        <a:lstStyle/>
        <a:p>
          <a:endParaRPr lang="en-US"/>
        </a:p>
      </dgm:t>
    </dgm:pt>
    <dgm:pt modelId="{B2313D90-7D33-442E-8632-FF4C91C0769E}" type="pres">
      <dgm:prSet presAssocID="{DDBD6227-8F81-4354-AF99-31ECEE1A5BB3}" presName="Accent2" presStyleCnt="0"/>
      <dgm:spPr/>
    </dgm:pt>
    <dgm:pt modelId="{D5F5AE7B-F831-4547-990A-E9B6C7151499}" type="pres">
      <dgm:prSet presAssocID="{DDBD6227-8F81-4354-AF99-31ECEE1A5BB3}" presName="Accent" presStyleLbl="node1" presStyleIdx="1" presStyleCnt="3"/>
      <dgm:spPr/>
    </dgm:pt>
    <dgm:pt modelId="{DE976398-0876-4991-B303-D4F26C796F13}" type="pres">
      <dgm:prSet presAssocID="{DDBD6227-8F81-4354-AF99-31ECEE1A5BB3}" presName="ParentBackground2" presStyleCnt="0"/>
      <dgm:spPr/>
    </dgm:pt>
    <dgm:pt modelId="{B266B520-984D-4D98-A1C1-2DF43EBB38A6}" type="pres">
      <dgm:prSet presAssocID="{DDBD6227-8F81-4354-AF99-31ECEE1A5BB3}" presName="ParentBackground" presStyleLbl="fgAcc1" presStyleIdx="1" presStyleCnt="3"/>
      <dgm:spPr/>
      <dgm:t>
        <a:bodyPr/>
        <a:lstStyle/>
        <a:p>
          <a:endParaRPr lang="en-US"/>
        </a:p>
      </dgm:t>
    </dgm:pt>
    <dgm:pt modelId="{7DEB1508-1F11-459A-BE26-698F6C37CCF4}" type="pres">
      <dgm:prSet presAssocID="{DDBD6227-8F81-4354-AF99-31ECEE1A5BB3}" presName="Parent2" presStyleLbl="revTx" presStyleIdx="0" presStyleCnt="0">
        <dgm:presLayoutVars>
          <dgm:chMax val="1"/>
          <dgm:chPref val="1"/>
          <dgm:bulletEnabled val="1"/>
        </dgm:presLayoutVars>
      </dgm:prSet>
      <dgm:spPr/>
      <dgm:t>
        <a:bodyPr/>
        <a:lstStyle/>
        <a:p>
          <a:endParaRPr lang="en-US"/>
        </a:p>
      </dgm:t>
    </dgm:pt>
    <dgm:pt modelId="{2FFCB2F9-CCA3-4933-9371-E254AEC40D40}" type="pres">
      <dgm:prSet presAssocID="{D469B123-63E6-425F-B35C-0C8EAF08AD0E}" presName="Accent1" presStyleCnt="0"/>
      <dgm:spPr/>
    </dgm:pt>
    <dgm:pt modelId="{367BA138-2347-41F0-8E50-934C335074D4}" type="pres">
      <dgm:prSet presAssocID="{D469B123-63E6-425F-B35C-0C8EAF08AD0E}" presName="Accent" presStyleLbl="node1" presStyleIdx="2" presStyleCnt="3"/>
      <dgm:spPr/>
    </dgm:pt>
    <dgm:pt modelId="{6568AAF2-63F8-47E7-8067-D15FBD92535F}" type="pres">
      <dgm:prSet presAssocID="{D469B123-63E6-425F-B35C-0C8EAF08AD0E}" presName="ParentBackground1" presStyleCnt="0"/>
      <dgm:spPr/>
    </dgm:pt>
    <dgm:pt modelId="{95F769F8-B52B-4C71-AD59-5E85BA9216E3}" type="pres">
      <dgm:prSet presAssocID="{D469B123-63E6-425F-B35C-0C8EAF08AD0E}" presName="ParentBackground" presStyleLbl="fgAcc1" presStyleIdx="2" presStyleCnt="3"/>
      <dgm:spPr/>
      <dgm:t>
        <a:bodyPr/>
        <a:lstStyle/>
        <a:p>
          <a:endParaRPr lang="en-US"/>
        </a:p>
      </dgm:t>
    </dgm:pt>
    <dgm:pt modelId="{B6A90563-9761-420F-A30E-F1FBBAD9E034}" type="pres">
      <dgm:prSet presAssocID="{D469B123-63E6-425F-B35C-0C8EAF08AD0E}" presName="Parent1" presStyleLbl="revTx" presStyleIdx="0" presStyleCnt="0">
        <dgm:presLayoutVars>
          <dgm:chMax val="1"/>
          <dgm:chPref val="1"/>
          <dgm:bulletEnabled val="1"/>
        </dgm:presLayoutVars>
      </dgm:prSet>
      <dgm:spPr/>
      <dgm:t>
        <a:bodyPr/>
        <a:lstStyle/>
        <a:p>
          <a:endParaRPr lang="en-US"/>
        </a:p>
      </dgm:t>
    </dgm:pt>
  </dgm:ptLst>
  <dgm:cxnLst>
    <dgm:cxn modelId="{AC7571E7-55D0-4345-9581-EA885F852845}" type="presOf" srcId="{DDBD6227-8F81-4354-AF99-31ECEE1A5BB3}" destId="{B266B520-984D-4D98-A1C1-2DF43EBB38A6}" srcOrd="0" destOrd="0" presId="urn:microsoft.com/office/officeart/2011/layout/CircleProcess"/>
    <dgm:cxn modelId="{21E155DF-776A-4B28-84DE-6DFF1F77C69F}" type="presOf" srcId="{D469B123-63E6-425F-B35C-0C8EAF08AD0E}" destId="{B6A90563-9761-420F-A30E-F1FBBAD9E034}" srcOrd="1" destOrd="0" presId="urn:microsoft.com/office/officeart/2011/layout/CircleProcess"/>
    <dgm:cxn modelId="{C0C4D84A-5BD8-4D8D-880F-5C658F9A6925}" type="presOf" srcId="{D469B123-63E6-425F-B35C-0C8EAF08AD0E}" destId="{95F769F8-B52B-4C71-AD59-5E85BA9216E3}" srcOrd="0" destOrd="0" presId="urn:microsoft.com/office/officeart/2011/layout/CircleProcess"/>
    <dgm:cxn modelId="{67F937A2-DEC7-4805-9428-6AB1A8EC77DF}" srcId="{62591B00-C87F-4273-B657-E07630B4D999}" destId="{DDBD6227-8F81-4354-AF99-31ECEE1A5BB3}" srcOrd="1" destOrd="0" parTransId="{60DA855C-C958-48AF-B0C7-85CD78BE4AFB}" sibTransId="{3B269BCF-A2F6-402F-950C-05FB06049C15}"/>
    <dgm:cxn modelId="{1DA040A1-D2A9-4BD5-A6DC-757700418B65}" type="presOf" srcId="{DDBD6227-8F81-4354-AF99-31ECEE1A5BB3}" destId="{7DEB1508-1F11-459A-BE26-698F6C37CCF4}" srcOrd="1" destOrd="0" presId="urn:microsoft.com/office/officeart/2011/layout/CircleProcess"/>
    <dgm:cxn modelId="{486422D6-336C-41C5-AD3B-7A64B73863D2}" type="presOf" srcId="{C0825543-EA29-4841-BBE9-7FDF3017B002}" destId="{A7A26224-14E4-4A16-A37F-E578BA5B13DA}" srcOrd="1" destOrd="0" presId="urn:microsoft.com/office/officeart/2011/layout/CircleProcess"/>
    <dgm:cxn modelId="{713B6625-2805-4E69-9E0B-D440C6757E10}" srcId="{62591B00-C87F-4273-B657-E07630B4D999}" destId="{C0825543-EA29-4841-BBE9-7FDF3017B002}" srcOrd="2" destOrd="0" parTransId="{B2199154-71B2-4BBF-9D22-9B6EECC497ED}" sibTransId="{01931028-C5C9-4B02-8312-D010EA17A4CA}"/>
    <dgm:cxn modelId="{3739B4AC-9B07-409A-8368-611BBF164E8B}" type="presOf" srcId="{62591B00-C87F-4273-B657-E07630B4D999}" destId="{E8C3DEE6-BBEC-469A-90A8-9C278F3C7CD4}" srcOrd="0" destOrd="0" presId="urn:microsoft.com/office/officeart/2011/layout/CircleProcess"/>
    <dgm:cxn modelId="{E0868FA5-F7BC-468F-8875-E90033120C4B}" srcId="{62591B00-C87F-4273-B657-E07630B4D999}" destId="{D469B123-63E6-425F-B35C-0C8EAF08AD0E}" srcOrd="0" destOrd="0" parTransId="{8E68F4EA-07BD-4180-A7AD-FBF02DCA9224}" sibTransId="{22F73C50-FE64-4EE9-812B-6A0BC3FE674D}"/>
    <dgm:cxn modelId="{519109AB-5C5F-4AE3-83B1-73090EB77E45}" type="presOf" srcId="{C0825543-EA29-4841-BBE9-7FDF3017B002}" destId="{CA203514-A51A-463B-9E66-6BE8F3CDF6AD}" srcOrd="0" destOrd="0" presId="urn:microsoft.com/office/officeart/2011/layout/CircleProcess"/>
    <dgm:cxn modelId="{DE1ED66D-E0ED-462B-BDF1-B226228EAFFE}" type="presParOf" srcId="{E8C3DEE6-BBEC-469A-90A8-9C278F3C7CD4}" destId="{5AE04E0F-77B8-4681-9193-F3CD8EEF82BF}" srcOrd="0" destOrd="0" presId="urn:microsoft.com/office/officeart/2011/layout/CircleProcess"/>
    <dgm:cxn modelId="{5D6995EC-00D3-414C-A3C5-1213A6FC07FB}" type="presParOf" srcId="{5AE04E0F-77B8-4681-9193-F3CD8EEF82BF}" destId="{17C5CDBC-DC08-4F5F-A619-7BB134650BE4}" srcOrd="0" destOrd="0" presId="urn:microsoft.com/office/officeart/2011/layout/CircleProcess"/>
    <dgm:cxn modelId="{27D2AED3-7BF9-475C-B4CB-C0C490DBCC3E}" type="presParOf" srcId="{E8C3DEE6-BBEC-469A-90A8-9C278F3C7CD4}" destId="{1E08D725-9942-496D-AE03-64D12C8C8BCC}" srcOrd="1" destOrd="0" presId="urn:microsoft.com/office/officeart/2011/layout/CircleProcess"/>
    <dgm:cxn modelId="{641CFEC9-D31E-460F-AC82-3F8520075C19}" type="presParOf" srcId="{1E08D725-9942-496D-AE03-64D12C8C8BCC}" destId="{CA203514-A51A-463B-9E66-6BE8F3CDF6AD}" srcOrd="0" destOrd="0" presId="urn:microsoft.com/office/officeart/2011/layout/CircleProcess"/>
    <dgm:cxn modelId="{CD41CF8B-55AC-4CA7-AB53-FBA787856E47}" type="presParOf" srcId="{E8C3DEE6-BBEC-469A-90A8-9C278F3C7CD4}" destId="{A7A26224-14E4-4A16-A37F-E578BA5B13DA}" srcOrd="2" destOrd="0" presId="urn:microsoft.com/office/officeart/2011/layout/CircleProcess"/>
    <dgm:cxn modelId="{F6D0F2ED-D9E1-45EE-872D-A0E6D1E0B16B}" type="presParOf" srcId="{E8C3DEE6-BBEC-469A-90A8-9C278F3C7CD4}" destId="{B2313D90-7D33-442E-8632-FF4C91C0769E}" srcOrd="3" destOrd="0" presId="urn:microsoft.com/office/officeart/2011/layout/CircleProcess"/>
    <dgm:cxn modelId="{774D80D3-CB81-4904-AED1-EA3E14D3E16B}" type="presParOf" srcId="{B2313D90-7D33-442E-8632-FF4C91C0769E}" destId="{D5F5AE7B-F831-4547-990A-E9B6C7151499}" srcOrd="0" destOrd="0" presId="urn:microsoft.com/office/officeart/2011/layout/CircleProcess"/>
    <dgm:cxn modelId="{7EC65039-7C57-4DA3-A9D6-33BB74770FF8}" type="presParOf" srcId="{E8C3DEE6-BBEC-469A-90A8-9C278F3C7CD4}" destId="{DE976398-0876-4991-B303-D4F26C796F13}" srcOrd="4" destOrd="0" presId="urn:microsoft.com/office/officeart/2011/layout/CircleProcess"/>
    <dgm:cxn modelId="{65A36D0D-BD3C-44B2-8CCA-228476A054C1}" type="presParOf" srcId="{DE976398-0876-4991-B303-D4F26C796F13}" destId="{B266B520-984D-4D98-A1C1-2DF43EBB38A6}" srcOrd="0" destOrd="0" presId="urn:microsoft.com/office/officeart/2011/layout/CircleProcess"/>
    <dgm:cxn modelId="{5D75A43A-F2BF-4689-87F7-BE61D4A8BC19}" type="presParOf" srcId="{E8C3DEE6-BBEC-469A-90A8-9C278F3C7CD4}" destId="{7DEB1508-1F11-459A-BE26-698F6C37CCF4}" srcOrd="5" destOrd="0" presId="urn:microsoft.com/office/officeart/2011/layout/CircleProcess"/>
    <dgm:cxn modelId="{E9405083-88A5-4338-97AE-22A5B299D360}" type="presParOf" srcId="{E8C3DEE6-BBEC-469A-90A8-9C278F3C7CD4}" destId="{2FFCB2F9-CCA3-4933-9371-E254AEC40D40}" srcOrd="6" destOrd="0" presId="urn:microsoft.com/office/officeart/2011/layout/CircleProcess"/>
    <dgm:cxn modelId="{F695B339-76B3-4408-BD20-67AA702D8F9A}" type="presParOf" srcId="{2FFCB2F9-CCA3-4933-9371-E254AEC40D40}" destId="{367BA138-2347-41F0-8E50-934C335074D4}" srcOrd="0" destOrd="0" presId="urn:microsoft.com/office/officeart/2011/layout/CircleProcess"/>
    <dgm:cxn modelId="{271843CB-1B6E-40DA-A55B-73C643B07F30}" type="presParOf" srcId="{E8C3DEE6-BBEC-469A-90A8-9C278F3C7CD4}" destId="{6568AAF2-63F8-47E7-8067-D15FBD92535F}" srcOrd="7" destOrd="0" presId="urn:microsoft.com/office/officeart/2011/layout/CircleProcess"/>
    <dgm:cxn modelId="{3FF952A6-AC54-4E06-8F1E-2F0289D85F71}" type="presParOf" srcId="{6568AAF2-63F8-47E7-8067-D15FBD92535F}" destId="{95F769F8-B52B-4C71-AD59-5E85BA9216E3}" srcOrd="0" destOrd="0" presId="urn:microsoft.com/office/officeart/2011/layout/CircleProcess"/>
    <dgm:cxn modelId="{D447E1FE-C605-437C-A06B-F335137C998B}" type="presParOf" srcId="{E8C3DEE6-BBEC-469A-90A8-9C278F3C7CD4}" destId="{B6A90563-9761-420F-A30E-F1FBBAD9E034}"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17B6D-A7CA-4BA2-B110-B652C5E4236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34B6FE2-32AC-4D1E-B874-9A107D74F931}">
      <dgm:prSet phldrT="[Text]" custT="1"/>
      <dgm:spPr/>
      <dgm:t>
        <a:bodyPr/>
        <a:lstStyle/>
        <a:p>
          <a:r>
            <a:rPr lang="en-US" sz="5400" dirty="0" smtClean="0"/>
            <a:t>#1</a:t>
          </a:r>
          <a:endParaRPr lang="en-US" sz="5400" dirty="0"/>
        </a:p>
      </dgm:t>
    </dgm:pt>
    <dgm:pt modelId="{0F52A035-8017-4B03-8213-17D8C7E438F0}" type="parTrans" cxnId="{01789A9A-D373-4AC4-B31D-C1D4A7D84F93}">
      <dgm:prSet/>
      <dgm:spPr/>
      <dgm:t>
        <a:bodyPr/>
        <a:lstStyle/>
        <a:p>
          <a:endParaRPr lang="en-US"/>
        </a:p>
      </dgm:t>
    </dgm:pt>
    <dgm:pt modelId="{CA8A3B48-4A97-4689-A22C-CD10B9DBDCE8}" type="sibTrans" cxnId="{01789A9A-D373-4AC4-B31D-C1D4A7D84F93}">
      <dgm:prSet/>
      <dgm:spPr/>
      <dgm:t>
        <a:bodyPr/>
        <a:lstStyle/>
        <a:p>
          <a:endParaRPr lang="en-US"/>
        </a:p>
      </dgm:t>
    </dgm:pt>
    <dgm:pt modelId="{EADC5338-17AD-4E66-A97C-A6BE5A553A60}">
      <dgm:prSet phldrT="[Text]" custT="1"/>
      <dgm:spPr/>
      <dgm:t>
        <a:bodyPr/>
        <a:lstStyle/>
        <a:p>
          <a:pPr algn="ctr"/>
          <a:r>
            <a:rPr lang="en-US" sz="2400" dirty="0" smtClean="0">
              <a:latin typeface="+mn-lt"/>
            </a:rPr>
            <a:t>Follow-Up with Inpatient Behavioral Health Discharges</a:t>
          </a:r>
          <a:endParaRPr lang="en-US" sz="2400" dirty="0">
            <a:latin typeface="+mn-lt"/>
          </a:endParaRPr>
        </a:p>
      </dgm:t>
    </dgm:pt>
    <dgm:pt modelId="{BEFB3B88-60ED-4484-8E6E-9E38B723E398}" type="parTrans" cxnId="{A19206FD-E36F-44B4-9507-7C89A078AD2E}">
      <dgm:prSet/>
      <dgm:spPr/>
      <dgm:t>
        <a:bodyPr/>
        <a:lstStyle/>
        <a:p>
          <a:endParaRPr lang="en-US"/>
        </a:p>
      </dgm:t>
    </dgm:pt>
    <dgm:pt modelId="{37E280E3-36C7-465D-973B-D3297BC16C38}" type="sibTrans" cxnId="{A19206FD-E36F-44B4-9507-7C89A078AD2E}">
      <dgm:prSet/>
      <dgm:spPr/>
      <dgm:t>
        <a:bodyPr/>
        <a:lstStyle/>
        <a:p>
          <a:endParaRPr lang="en-US"/>
        </a:p>
      </dgm:t>
    </dgm:pt>
    <dgm:pt modelId="{5642F559-58BC-4E33-A53A-E21CE4D6DF60}">
      <dgm:prSet phldrT="[Text]" custT="1"/>
      <dgm:spPr/>
      <dgm:t>
        <a:bodyPr/>
        <a:lstStyle/>
        <a:p>
          <a:r>
            <a:rPr lang="en-US" sz="5400" dirty="0" smtClean="0"/>
            <a:t>#2</a:t>
          </a:r>
          <a:endParaRPr lang="en-US" sz="5400" dirty="0"/>
        </a:p>
      </dgm:t>
    </dgm:pt>
    <dgm:pt modelId="{BD17D710-5F7E-443D-B932-2E8F1356302F}" type="parTrans" cxnId="{087E242D-06DD-4D9F-B8F8-7C3CFE485689}">
      <dgm:prSet/>
      <dgm:spPr/>
      <dgm:t>
        <a:bodyPr/>
        <a:lstStyle/>
        <a:p>
          <a:endParaRPr lang="en-US"/>
        </a:p>
      </dgm:t>
    </dgm:pt>
    <dgm:pt modelId="{0FC996AE-2E14-4349-8B21-3981D4301EA2}" type="sibTrans" cxnId="{087E242D-06DD-4D9F-B8F8-7C3CFE485689}">
      <dgm:prSet/>
      <dgm:spPr/>
      <dgm:t>
        <a:bodyPr/>
        <a:lstStyle/>
        <a:p>
          <a:endParaRPr lang="en-US"/>
        </a:p>
      </dgm:t>
    </dgm:pt>
    <dgm:pt modelId="{C991291D-DB18-447F-8C2A-40D0AE01AFA4}">
      <dgm:prSet phldrT="[Text]" custT="1"/>
      <dgm:spPr/>
      <dgm:t>
        <a:bodyPr/>
        <a:lstStyle/>
        <a:p>
          <a:pPr algn="ctr"/>
          <a:r>
            <a:rPr lang="en-US" sz="2400" dirty="0" smtClean="0">
              <a:effectLst/>
            </a:rPr>
            <a:t>Train Crisis Responders on Criteria for Follow-Up Requests</a:t>
          </a:r>
          <a:endParaRPr lang="en-US" sz="2400" dirty="0">
            <a:effectLst/>
          </a:endParaRPr>
        </a:p>
      </dgm:t>
    </dgm:pt>
    <dgm:pt modelId="{C870343E-67AF-422B-BBD7-57FDB829CDC8}" type="parTrans" cxnId="{836B633B-914A-4100-ABB7-0DEEC362210E}">
      <dgm:prSet/>
      <dgm:spPr/>
      <dgm:t>
        <a:bodyPr/>
        <a:lstStyle/>
        <a:p>
          <a:endParaRPr lang="en-US"/>
        </a:p>
      </dgm:t>
    </dgm:pt>
    <dgm:pt modelId="{953D671B-7835-4899-B372-C04CF282C92F}" type="sibTrans" cxnId="{836B633B-914A-4100-ABB7-0DEEC362210E}">
      <dgm:prSet/>
      <dgm:spPr/>
      <dgm:t>
        <a:bodyPr/>
        <a:lstStyle/>
        <a:p>
          <a:endParaRPr lang="en-US"/>
        </a:p>
      </dgm:t>
    </dgm:pt>
    <dgm:pt modelId="{F0EFD65F-B57D-429E-AC6E-4C517DFE042D}">
      <dgm:prSet phldrT="[Text]" custT="1"/>
      <dgm:spPr/>
      <dgm:t>
        <a:bodyPr/>
        <a:lstStyle/>
        <a:p>
          <a:r>
            <a:rPr lang="en-US" sz="5400" dirty="0" smtClean="0"/>
            <a:t>#3</a:t>
          </a:r>
          <a:endParaRPr lang="en-US" sz="5400" dirty="0"/>
        </a:p>
      </dgm:t>
    </dgm:pt>
    <dgm:pt modelId="{6F1ACC6E-D615-4A76-A1E7-B6CB3F4D8F0A}" type="parTrans" cxnId="{995B75A0-839C-4BBA-817E-AB6232E14F86}">
      <dgm:prSet/>
      <dgm:spPr/>
      <dgm:t>
        <a:bodyPr/>
        <a:lstStyle/>
        <a:p>
          <a:endParaRPr lang="en-US"/>
        </a:p>
      </dgm:t>
    </dgm:pt>
    <dgm:pt modelId="{D280857C-6284-41B1-AA71-FAD9A0437483}" type="sibTrans" cxnId="{995B75A0-839C-4BBA-817E-AB6232E14F86}">
      <dgm:prSet/>
      <dgm:spPr/>
      <dgm:t>
        <a:bodyPr/>
        <a:lstStyle/>
        <a:p>
          <a:endParaRPr lang="en-US"/>
        </a:p>
      </dgm:t>
    </dgm:pt>
    <dgm:pt modelId="{C2B5CF09-B1C4-4659-AC24-7B6BBE4235C9}">
      <dgm:prSet phldrT="[Text]" custT="1"/>
      <dgm:spPr/>
      <dgm:t>
        <a:bodyPr/>
        <a:lstStyle/>
        <a:p>
          <a:pPr algn="ctr"/>
          <a:r>
            <a:rPr lang="en-US" sz="2400" dirty="0" smtClean="0"/>
            <a:t>CARE Center Follow-Up Post Stabilization Discharge</a:t>
          </a:r>
          <a:endParaRPr lang="en-US" sz="2400" dirty="0"/>
        </a:p>
      </dgm:t>
    </dgm:pt>
    <dgm:pt modelId="{454D3C20-46F6-44C5-8914-EF64135F3634}" type="parTrans" cxnId="{1975E0F5-785B-40C0-948C-760943E24BD2}">
      <dgm:prSet/>
      <dgm:spPr/>
      <dgm:t>
        <a:bodyPr/>
        <a:lstStyle/>
        <a:p>
          <a:endParaRPr lang="en-US"/>
        </a:p>
      </dgm:t>
    </dgm:pt>
    <dgm:pt modelId="{BB576577-86D8-4897-98EB-55E51F9229D7}" type="sibTrans" cxnId="{1975E0F5-785B-40C0-948C-760943E24BD2}">
      <dgm:prSet/>
      <dgm:spPr/>
      <dgm:t>
        <a:bodyPr/>
        <a:lstStyle/>
        <a:p>
          <a:endParaRPr lang="en-US"/>
        </a:p>
      </dgm:t>
    </dgm:pt>
    <dgm:pt modelId="{C920697A-96CA-45B4-801A-94B08C4C416F}" type="pres">
      <dgm:prSet presAssocID="{5DC17B6D-A7CA-4BA2-B110-B652C5E42367}" presName="Name0" presStyleCnt="0">
        <dgm:presLayoutVars>
          <dgm:dir/>
          <dgm:animLvl val="lvl"/>
          <dgm:resizeHandles/>
        </dgm:presLayoutVars>
      </dgm:prSet>
      <dgm:spPr/>
      <dgm:t>
        <a:bodyPr/>
        <a:lstStyle/>
        <a:p>
          <a:endParaRPr lang="en-US"/>
        </a:p>
      </dgm:t>
    </dgm:pt>
    <dgm:pt modelId="{539E37EE-4AA6-49CF-979E-FB7F34951716}" type="pres">
      <dgm:prSet presAssocID="{B34B6FE2-32AC-4D1E-B874-9A107D74F931}" presName="linNode" presStyleCnt="0"/>
      <dgm:spPr/>
    </dgm:pt>
    <dgm:pt modelId="{E75CA378-FD1E-422B-A83C-7E034C73A92B}" type="pres">
      <dgm:prSet presAssocID="{B34B6FE2-32AC-4D1E-B874-9A107D74F931}" presName="parentShp" presStyleLbl="node1" presStyleIdx="0" presStyleCnt="3">
        <dgm:presLayoutVars>
          <dgm:bulletEnabled val="1"/>
        </dgm:presLayoutVars>
      </dgm:prSet>
      <dgm:spPr/>
      <dgm:t>
        <a:bodyPr/>
        <a:lstStyle/>
        <a:p>
          <a:endParaRPr lang="en-US"/>
        </a:p>
      </dgm:t>
    </dgm:pt>
    <dgm:pt modelId="{45EE2541-3267-4E72-866D-40229E9313BF}" type="pres">
      <dgm:prSet presAssocID="{B34B6FE2-32AC-4D1E-B874-9A107D74F931}" presName="childShp" presStyleLbl="bgAccFollowNode1" presStyleIdx="0" presStyleCnt="3">
        <dgm:presLayoutVars>
          <dgm:bulletEnabled val="1"/>
        </dgm:presLayoutVars>
      </dgm:prSet>
      <dgm:spPr/>
      <dgm:t>
        <a:bodyPr/>
        <a:lstStyle/>
        <a:p>
          <a:endParaRPr lang="en-US"/>
        </a:p>
      </dgm:t>
    </dgm:pt>
    <dgm:pt modelId="{A421F77A-2651-4DB8-9DFB-A24C05BEC496}" type="pres">
      <dgm:prSet presAssocID="{CA8A3B48-4A97-4689-A22C-CD10B9DBDCE8}" presName="spacing" presStyleCnt="0"/>
      <dgm:spPr/>
    </dgm:pt>
    <dgm:pt modelId="{0E572224-8C36-4E81-B023-7D595F7A980B}" type="pres">
      <dgm:prSet presAssocID="{5642F559-58BC-4E33-A53A-E21CE4D6DF60}" presName="linNode" presStyleCnt="0"/>
      <dgm:spPr/>
    </dgm:pt>
    <dgm:pt modelId="{4EC08A02-31F5-4C9A-8DDE-CB44A670AD54}" type="pres">
      <dgm:prSet presAssocID="{5642F559-58BC-4E33-A53A-E21CE4D6DF60}" presName="parentShp" presStyleLbl="node1" presStyleIdx="1" presStyleCnt="3">
        <dgm:presLayoutVars>
          <dgm:bulletEnabled val="1"/>
        </dgm:presLayoutVars>
      </dgm:prSet>
      <dgm:spPr/>
      <dgm:t>
        <a:bodyPr/>
        <a:lstStyle/>
        <a:p>
          <a:endParaRPr lang="en-US"/>
        </a:p>
      </dgm:t>
    </dgm:pt>
    <dgm:pt modelId="{A2F0E76D-6B3B-4B46-B356-932B3F9B72C1}" type="pres">
      <dgm:prSet presAssocID="{5642F559-58BC-4E33-A53A-E21CE4D6DF60}" presName="childShp" presStyleLbl="bgAccFollowNode1" presStyleIdx="1" presStyleCnt="3">
        <dgm:presLayoutVars>
          <dgm:bulletEnabled val="1"/>
        </dgm:presLayoutVars>
      </dgm:prSet>
      <dgm:spPr/>
      <dgm:t>
        <a:bodyPr/>
        <a:lstStyle/>
        <a:p>
          <a:endParaRPr lang="en-US"/>
        </a:p>
      </dgm:t>
    </dgm:pt>
    <dgm:pt modelId="{04CFB152-3696-4B96-B38A-3AB83AC7D5A4}" type="pres">
      <dgm:prSet presAssocID="{0FC996AE-2E14-4349-8B21-3981D4301EA2}" presName="spacing" presStyleCnt="0"/>
      <dgm:spPr/>
    </dgm:pt>
    <dgm:pt modelId="{15BE5466-629D-4149-B400-FF6870D7C492}" type="pres">
      <dgm:prSet presAssocID="{F0EFD65F-B57D-429E-AC6E-4C517DFE042D}" presName="linNode" presStyleCnt="0"/>
      <dgm:spPr/>
    </dgm:pt>
    <dgm:pt modelId="{F44848EA-BA7C-4164-9585-D24DCB658DD0}" type="pres">
      <dgm:prSet presAssocID="{F0EFD65F-B57D-429E-AC6E-4C517DFE042D}" presName="parentShp" presStyleLbl="node1" presStyleIdx="2" presStyleCnt="3">
        <dgm:presLayoutVars>
          <dgm:bulletEnabled val="1"/>
        </dgm:presLayoutVars>
      </dgm:prSet>
      <dgm:spPr/>
      <dgm:t>
        <a:bodyPr/>
        <a:lstStyle/>
        <a:p>
          <a:endParaRPr lang="en-US"/>
        </a:p>
      </dgm:t>
    </dgm:pt>
    <dgm:pt modelId="{6BF9A27F-15A9-4DE3-9D12-5602A9E545D7}" type="pres">
      <dgm:prSet presAssocID="{F0EFD65F-B57D-429E-AC6E-4C517DFE042D}" presName="childShp" presStyleLbl="bgAccFollowNode1" presStyleIdx="2" presStyleCnt="3">
        <dgm:presLayoutVars>
          <dgm:bulletEnabled val="1"/>
        </dgm:presLayoutVars>
      </dgm:prSet>
      <dgm:spPr/>
      <dgm:t>
        <a:bodyPr/>
        <a:lstStyle/>
        <a:p>
          <a:endParaRPr lang="en-US"/>
        </a:p>
      </dgm:t>
    </dgm:pt>
  </dgm:ptLst>
  <dgm:cxnLst>
    <dgm:cxn modelId="{277BD883-8C78-4417-B198-31991165E682}" type="presOf" srcId="{C2B5CF09-B1C4-4659-AC24-7B6BBE4235C9}" destId="{6BF9A27F-15A9-4DE3-9D12-5602A9E545D7}" srcOrd="0" destOrd="0" presId="urn:microsoft.com/office/officeart/2005/8/layout/vList6"/>
    <dgm:cxn modelId="{A19206FD-E36F-44B4-9507-7C89A078AD2E}" srcId="{B34B6FE2-32AC-4D1E-B874-9A107D74F931}" destId="{EADC5338-17AD-4E66-A97C-A6BE5A553A60}" srcOrd="0" destOrd="0" parTransId="{BEFB3B88-60ED-4484-8E6E-9E38B723E398}" sibTransId="{37E280E3-36C7-465D-973B-D3297BC16C38}"/>
    <dgm:cxn modelId="{995B75A0-839C-4BBA-817E-AB6232E14F86}" srcId="{5DC17B6D-A7CA-4BA2-B110-B652C5E42367}" destId="{F0EFD65F-B57D-429E-AC6E-4C517DFE042D}" srcOrd="2" destOrd="0" parTransId="{6F1ACC6E-D615-4A76-A1E7-B6CB3F4D8F0A}" sibTransId="{D280857C-6284-41B1-AA71-FAD9A0437483}"/>
    <dgm:cxn modelId="{836B633B-914A-4100-ABB7-0DEEC362210E}" srcId="{5642F559-58BC-4E33-A53A-E21CE4D6DF60}" destId="{C991291D-DB18-447F-8C2A-40D0AE01AFA4}" srcOrd="0" destOrd="0" parTransId="{C870343E-67AF-422B-BBD7-57FDB829CDC8}" sibTransId="{953D671B-7835-4899-B372-C04CF282C92F}"/>
    <dgm:cxn modelId="{01789A9A-D373-4AC4-B31D-C1D4A7D84F93}" srcId="{5DC17B6D-A7CA-4BA2-B110-B652C5E42367}" destId="{B34B6FE2-32AC-4D1E-B874-9A107D74F931}" srcOrd="0" destOrd="0" parTransId="{0F52A035-8017-4B03-8213-17D8C7E438F0}" sibTransId="{CA8A3B48-4A97-4689-A22C-CD10B9DBDCE8}"/>
    <dgm:cxn modelId="{52CA04DD-2495-491A-A0B2-862333A762F9}" type="presOf" srcId="{F0EFD65F-B57D-429E-AC6E-4C517DFE042D}" destId="{F44848EA-BA7C-4164-9585-D24DCB658DD0}" srcOrd="0" destOrd="0" presId="urn:microsoft.com/office/officeart/2005/8/layout/vList6"/>
    <dgm:cxn modelId="{82DA948D-9011-4ECB-B308-7F28C3021F31}" type="presOf" srcId="{5DC17B6D-A7CA-4BA2-B110-B652C5E42367}" destId="{C920697A-96CA-45B4-801A-94B08C4C416F}" srcOrd="0" destOrd="0" presId="urn:microsoft.com/office/officeart/2005/8/layout/vList6"/>
    <dgm:cxn modelId="{1975E0F5-785B-40C0-948C-760943E24BD2}" srcId="{F0EFD65F-B57D-429E-AC6E-4C517DFE042D}" destId="{C2B5CF09-B1C4-4659-AC24-7B6BBE4235C9}" srcOrd="0" destOrd="0" parTransId="{454D3C20-46F6-44C5-8914-EF64135F3634}" sibTransId="{BB576577-86D8-4897-98EB-55E51F9229D7}"/>
    <dgm:cxn modelId="{087E242D-06DD-4D9F-B8F8-7C3CFE485689}" srcId="{5DC17B6D-A7CA-4BA2-B110-B652C5E42367}" destId="{5642F559-58BC-4E33-A53A-E21CE4D6DF60}" srcOrd="1" destOrd="0" parTransId="{BD17D710-5F7E-443D-B932-2E8F1356302F}" sibTransId="{0FC996AE-2E14-4349-8B21-3981D4301EA2}"/>
    <dgm:cxn modelId="{B3083AD5-EB5E-496E-9851-9A96B7D43107}" type="presOf" srcId="{EADC5338-17AD-4E66-A97C-A6BE5A553A60}" destId="{45EE2541-3267-4E72-866D-40229E9313BF}" srcOrd="0" destOrd="0" presId="urn:microsoft.com/office/officeart/2005/8/layout/vList6"/>
    <dgm:cxn modelId="{A4611A6D-2483-40BF-9460-2504A853900C}" type="presOf" srcId="{B34B6FE2-32AC-4D1E-B874-9A107D74F931}" destId="{E75CA378-FD1E-422B-A83C-7E034C73A92B}" srcOrd="0" destOrd="0" presId="urn:microsoft.com/office/officeart/2005/8/layout/vList6"/>
    <dgm:cxn modelId="{87E1C0D6-5F09-4591-A334-E71756940DAF}" type="presOf" srcId="{C991291D-DB18-447F-8C2A-40D0AE01AFA4}" destId="{A2F0E76D-6B3B-4B46-B356-932B3F9B72C1}" srcOrd="0" destOrd="0" presId="urn:microsoft.com/office/officeart/2005/8/layout/vList6"/>
    <dgm:cxn modelId="{425B40A0-6EC9-4041-AD5E-337243085B74}" type="presOf" srcId="{5642F559-58BC-4E33-A53A-E21CE4D6DF60}" destId="{4EC08A02-31F5-4C9A-8DDE-CB44A670AD54}" srcOrd="0" destOrd="0" presId="urn:microsoft.com/office/officeart/2005/8/layout/vList6"/>
    <dgm:cxn modelId="{A54E4037-C68C-46EE-8B81-89A59467EDD6}" type="presParOf" srcId="{C920697A-96CA-45B4-801A-94B08C4C416F}" destId="{539E37EE-4AA6-49CF-979E-FB7F34951716}" srcOrd="0" destOrd="0" presId="urn:microsoft.com/office/officeart/2005/8/layout/vList6"/>
    <dgm:cxn modelId="{71BA1C56-E08C-4F67-8586-904EB303F5EE}" type="presParOf" srcId="{539E37EE-4AA6-49CF-979E-FB7F34951716}" destId="{E75CA378-FD1E-422B-A83C-7E034C73A92B}" srcOrd="0" destOrd="0" presId="urn:microsoft.com/office/officeart/2005/8/layout/vList6"/>
    <dgm:cxn modelId="{ADB5BA51-C738-45C3-88EB-E3B2371DABCD}" type="presParOf" srcId="{539E37EE-4AA6-49CF-979E-FB7F34951716}" destId="{45EE2541-3267-4E72-866D-40229E9313BF}" srcOrd="1" destOrd="0" presId="urn:microsoft.com/office/officeart/2005/8/layout/vList6"/>
    <dgm:cxn modelId="{C87F445E-0C51-4472-96C5-FBEB56C81E71}" type="presParOf" srcId="{C920697A-96CA-45B4-801A-94B08C4C416F}" destId="{A421F77A-2651-4DB8-9DFB-A24C05BEC496}" srcOrd="1" destOrd="0" presId="urn:microsoft.com/office/officeart/2005/8/layout/vList6"/>
    <dgm:cxn modelId="{677DE47C-B011-44E6-9A33-E0303F0733B3}" type="presParOf" srcId="{C920697A-96CA-45B4-801A-94B08C4C416F}" destId="{0E572224-8C36-4E81-B023-7D595F7A980B}" srcOrd="2" destOrd="0" presId="urn:microsoft.com/office/officeart/2005/8/layout/vList6"/>
    <dgm:cxn modelId="{4740910A-45A3-4210-A893-AB973D6CE352}" type="presParOf" srcId="{0E572224-8C36-4E81-B023-7D595F7A980B}" destId="{4EC08A02-31F5-4C9A-8DDE-CB44A670AD54}" srcOrd="0" destOrd="0" presId="urn:microsoft.com/office/officeart/2005/8/layout/vList6"/>
    <dgm:cxn modelId="{8BF2ED48-4F88-490B-A03A-D036A292BB33}" type="presParOf" srcId="{0E572224-8C36-4E81-B023-7D595F7A980B}" destId="{A2F0E76D-6B3B-4B46-B356-932B3F9B72C1}" srcOrd="1" destOrd="0" presId="urn:microsoft.com/office/officeart/2005/8/layout/vList6"/>
    <dgm:cxn modelId="{26A4D67E-8D82-42FA-8B16-23DF9688EF0F}" type="presParOf" srcId="{C920697A-96CA-45B4-801A-94B08C4C416F}" destId="{04CFB152-3696-4B96-B38A-3AB83AC7D5A4}" srcOrd="3" destOrd="0" presId="urn:microsoft.com/office/officeart/2005/8/layout/vList6"/>
    <dgm:cxn modelId="{916BB749-BB7D-40AC-B636-73112CE47F45}" type="presParOf" srcId="{C920697A-96CA-45B4-801A-94B08C4C416F}" destId="{15BE5466-629D-4149-B400-FF6870D7C492}" srcOrd="4" destOrd="0" presId="urn:microsoft.com/office/officeart/2005/8/layout/vList6"/>
    <dgm:cxn modelId="{2AE2863B-27D2-4C43-A5CA-109B20912C06}" type="presParOf" srcId="{15BE5466-629D-4149-B400-FF6870D7C492}" destId="{F44848EA-BA7C-4164-9585-D24DCB658DD0}" srcOrd="0" destOrd="0" presId="urn:microsoft.com/office/officeart/2005/8/layout/vList6"/>
    <dgm:cxn modelId="{4AD510CB-7B76-4741-A03A-E7B27BDA9161}" type="presParOf" srcId="{15BE5466-629D-4149-B400-FF6870D7C492}" destId="{6BF9A27F-15A9-4DE3-9D12-5602A9E545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BE5F6-DF82-47A6-9269-D5F6E4A6C4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364FA3-809F-4A21-81DB-FB7AB4D5FB48}">
      <dgm:prSet phldrT="[Text]"/>
      <dgm:spPr/>
      <dgm:t>
        <a:bodyPr/>
        <a:lstStyle/>
        <a:p>
          <a:r>
            <a:rPr lang="en-US" dirty="0" smtClean="0"/>
            <a:t>Continue </a:t>
          </a:r>
          <a:r>
            <a:rPr lang="en-US" dirty="0" smtClean="0"/>
            <a:t>Implemented Process</a:t>
          </a:r>
          <a:endParaRPr lang="en-US" dirty="0"/>
        </a:p>
      </dgm:t>
    </dgm:pt>
    <dgm:pt modelId="{4EC006F3-0C22-41CE-A224-E6D98A0D11F3}" type="parTrans" cxnId="{268F437F-7D05-4A95-A123-383972444505}">
      <dgm:prSet/>
      <dgm:spPr/>
      <dgm:t>
        <a:bodyPr/>
        <a:lstStyle/>
        <a:p>
          <a:endParaRPr lang="en-US"/>
        </a:p>
      </dgm:t>
    </dgm:pt>
    <dgm:pt modelId="{8A8A1376-3E93-4F08-AA8B-60D6932DBEB4}" type="sibTrans" cxnId="{268F437F-7D05-4A95-A123-383972444505}">
      <dgm:prSet/>
      <dgm:spPr/>
      <dgm:t>
        <a:bodyPr/>
        <a:lstStyle/>
        <a:p>
          <a:endParaRPr lang="en-US"/>
        </a:p>
      </dgm:t>
    </dgm:pt>
    <dgm:pt modelId="{B7010BAB-54C9-4326-B49F-D3E89E59BDBF}">
      <dgm:prSet phldrT="[Text]"/>
      <dgm:spPr/>
      <dgm:t>
        <a:bodyPr/>
        <a:lstStyle/>
        <a:p>
          <a:r>
            <a:rPr lang="en-US" dirty="0" smtClean="0"/>
            <a:t>Where </a:t>
          </a:r>
          <a:r>
            <a:rPr lang="en-US" dirty="0" smtClean="0"/>
            <a:t>Do </a:t>
          </a:r>
          <a:r>
            <a:rPr lang="en-US" dirty="0" smtClean="0"/>
            <a:t>I </a:t>
          </a:r>
          <a:r>
            <a:rPr lang="en-US" dirty="0" smtClean="0"/>
            <a:t>Find Crisis Notes</a:t>
          </a:r>
          <a:r>
            <a:rPr lang="en-US" dirty="0" smtClean="0"/>
            <a:t>?</a:t>
          </a:r>
          <a:endParaRPr lang="en-US" dirty="0"/>
        </a:p>
      </dgm:t>
    </dgm:pt>
    <dgm:pt modelId="{C0EDD2F9-2A28-4512-9EAC-80CEC4FAF650}" type="parTrans" cxnId="{54C978B8-9A97-4130-9372-AC9CE23F31DD}">
      <dgm:prSet/>
      <dgm:spPr/>
      <dgm:t>
        <a:bodyPr/>
        <a:lstStyle/>
        <a:p>
          <a:endParaRPr lang="en-US"/>
        </a:p>
      </dgm:t>
    </dgm:pt>
    <dgm:pt modelId="{8C94202F-1718-4AC2-AE86-7D61AA639A71}" type="sibTrans" cxnId="{54C978B8-9A97-4130-9372-AC9CE23F31DD}">
      <dgm:prSet/>
      <dgm:spPr/>
      <dgm:t>
        <a:bodyPr/>
        <a:lstStyle/>
        <a:p>
          <a:endParaRPr lang="en-US"/>
        </a:p>
      </dgm:t>
    </dgm:pt>
    <dgm:pt modelId="{37F83B24-368B-450E-8972-E9DCB37EB3CF}">
      <dgm:prSet phldrT="[Text]"/>
      <dgm:spPr/>
      <dgm:t>
        <a:bodyPr/>
        <a:lstStyle/>
        <a:p>
          <a:r>
            <a:rPr lang="en-US" dirty="0" smtClean="0"/>
            <a:t>Improve </a:t>
          </a:r>
          <a:r>
            <a:rPr lang="en-US" dirty="0" smtClean="0"/>
            <a:t>Crisis Planning</a:t>
          </a:r>
          <a:endParaRPr lang="en-US" dirty="0"/>
        </a:p>
      </dgm:t>
    </dgm:pt>
    <dgm:pt modelId="{7106CC2A-F452-4740-B09D-F0F053892BED}" type="parTrans" cxnId="{9CC19C57-5ED4-4BF3-BB18-A7DCB48B5100}">
      <dgm:prSet/>
      <dgm:spPr/>
      <dgm:t>
        <a:bodyPr/>
        <a:lstStyle/>
        <a:p>
          <a:endParaRPr lang="en-US"/>
        </a:p>
      </dgm:t>
    </dgm:pt>
    <dgm:pt modelId="{239E3418-9B74-4654-A082-9EE7FC0C787D}" type="sibTrans" cxnId="{9CC19C57-5ED4-4BF3-BB18-A7DCB48B5100}">
      <dgm:prSet/>
      <dgm:spPr/>
      <dgm:t>
        <a:bodyPr/>
        <a:lstStyle/>
        <a:p>
          <a:endParaRPr lang="en-US"/>
        </a:p>
      </dgm:t>
    </dgm:pt>
    <dgm:pt modelId="{AD7F4EDC-80BB-4942-8CA4-AC7D1B7BCA79}">
      <dgm:prSet phldrT="[Text]"/>
      <dgm:spPr/>
      <dgm:t>
        <a:bodyPr/>
        <a:lstStyle/>
        <a:p>
          <a:r>
            <a:rPr lang="en-US" dirty="0" smtClean="0"/>
            <a:t>Community Collaboration</a:t>
          </a:r>
          <a:endParaRPr lang="en-US" dirty="0"/>
        </a:p>
      </dgm:t>
    </dgm:pt>
    <dgm:pt modelId="{D923343D-1C5F-43E9-B0F0-EC18AB78BD54}" type="parTrans" cxnId="{7C5E0477-F3DF-4C2B-82E9-69F8C664E452}">
      <dgm:prSet/>
      <dgm:spPr/>
      <dgm:t>
        <a:bodyPr/>
        <a:lstStyle/>
        <a:p>
          <a:endParaRPr lang="en-US"/>
        </a:p>
      </dgm:t>
    </dgm:pt>
    <dgm:pt modelId="{A353F274-4892-4FD9-A924-7A6EA269B1B2}" type="sibTrans" cxnId="{7C5E0477-F3DF-4C2B-82E9-69F8C664E452}">
      <dgm:prSet/>
      <dgm:spPr/>
      <dgm:t>
        <a:bodyPr/>
        <a:lstStyle/>
        <a:p>
          <a:endParaRPr lang="en-US"/>
        </a:p>
      </dgm:t>
    </dgm:pt>
    <dgm:pt modelId="{C59E7412-EBB2-4940-BBC5-627A72EF68C8}" type="pres">
      <dgm:prSet presAssocID="{339BE5F6-DF82-47A6-9269-D5F6E4A6C4D9}" presName="diagram" presStyleCnt="0">
        <dgm:presLayoutVars>
          <dgm:dir/>
          <dgm:resizeHandles val="exact"/>
        </dgm:presLayoutVars>
      </dgm:prSet>
      <dgm:spPr/>
      <dgm:t>
        <a:bodyPr/>
        <a:lstStyle/>
        <a:p>
          <a:endParaRPr lang="en-US"/>
        </a:p>
      </dgm:t>
    </dgm:pt>
    <dgm:pt modelId="{42FD6DC5-0E48-48EB-9735-2131004A7483}" type="pres">
      <dgm:prSet presAssocID="{C1364FA3-809F-4A21-81DB-FB7AB4D5FB48}" presName="node" presStyleLbl="node1" presStyleIdx="0" presStyleCnt="4">
        <dgm:presLayoutVars>
          <dgm:bulletEnabled val="1"/>
        </dgm:presLayoutVars>
      </dgm:prSet>
      <dgm:spPr/>
      <dgm:t>
        <a:bodyPr/>
        <a:lstStyle/>
        <a:p>
          <a:endParaRPr lang="en-US"/>
        </a:p>
      </dgm:t>
    </dgm:pt>
    <dgm:pt modelId="{F85627B1-D573-4853-BC8A-B0875F4AB8AB}" type="pres">
      <dgm:prSet presAssocID="{8A8A1376-3E93-4F08-AA8B-60D6932DBEB4}" presName="sibTrans" presStyleCnt="0"/>
      <dgm:spPr/>
    </dgm:pt>
    <dgm:pt modelId="{F8D69BE2-9C5A-4600-A93D-7EA09C393F3F}" type="pres">
      <dgm:prSet presAssocID="{B7010BAB-54C9-4326-B49F-D3E89E59BDBF}" presName="node" presStyleLbl="node1" presStyleIdx="1" presStyleCnt="4">
        <dgm:presLayoutVars>
          <dgm:bulletEnabled val="1"/>
        </dgm:presLayoutVars>
      </dgm:prSet>
      <dgm:spPr/>
      <dgm:t>
        <a:bodyPr/>
        <a:lstStyle/>
        <a:p>
          <a:endParaRPr lang="en-US"/>
        </a:p>
      </dgm:t>
    </dgm:pt>
    <dgm:pt modelId="{5A8E3D88-3555-43E3-AAD4-10017A947824}" type="pres">
      <dgm:prSet presAssocID="{8C94202F-1718-4AC2-AE86-7D61AA639A71}" presName="sibTrans" presStyleCnt="0"/>
      <dgm:spPr/>
    </dgm:pt>
    <dgm:pt modelId="{CCBD4B65-494C-4ACD-9B7A-2014072C3CD9}" type="pres">
      <dgm:prSet presAssocID="{37F83B24-368B-450E-8972-E9DCB37EB3CF}" presName="node" presStyleLbl="node1" presStyleIdx="2" presStyleCnt="4">
        <dgm:presLayoutVars>
          <dgm:bulletEnabled val="1"/>
        </dgm:presLayoutVars>
      </dgm:prSet>
      <dgm:spPr/>
      <dgm:t>
        <a:bodyPr/>
        <a:lstStyle/>
        <a:p>
          <a:endParaRPr lang="en-US"/>
        </a:p>
      </dgm:t>
    </dgm:pt>
    <dgm:pt modelId="{E3E530B7-2887-4983-9FA1-F2CFA4FB4A0C}" type="pres">
      <dgm:prSet presAssocID="{239E3418-9B74-4654-A082-9EE7FC0C787D}" presName="sibTrans" presStyleCnt="0"/>
      <dgm:spPr/>
    </dgm:pt>
    <dgm:pt modelId="{5E3D86AC-5AC6-4207-9C03-5A8D344CBC5B}" type="pres">
      <dgm:prSet presAssocID="{AD7F4EDC-80BB-4942-8CA4-AC7D1B7BCA79}" presName="node" presStyleLbl="node1" presStyleIdx="3" presStyleCnt="4">
        <dgm:presLayoutVars>
          <dgm:bulletEnabled val="1"/>
        </dgm:presLayoutVars>
      </dgm:prSet>
      <dgm:spPr/>
      <dgm:t>
        <a:bodyPr/>
        <a:lstStyle/>
        <a:p>
          <a:endParaRPr lang="en-US"/>
        </a:p>
      </dgm:t>
    </dgm:pt>
  </dgm:ptLst>
  <dgm:cxnLst>
    <dgm:cxn modelId="{455991FC-BB8B-4CF1-BD4B-7EDA9A95BE0A}" type="presOf" srcId="{C1364FA3-809F-4A21-81DB-FB7AB4D5FB48}" destId="{42FD6DC5-0E48-48EB-9735-2131004A7483}" srcOrd="0" destOrd="0" presId="urn:microsoft.com/office/officeart/2005/8/layout/default"/>
    <dgm:cxn modelId="{9CC19C57-5ED4-4BF3-BB18-A7DCB48B5100}" srcId="{339BE5F6-DF82-47A6-9269-D5F6E4A6C4D9}" destId="{37F83B24-368B-450E-8972-E9DCB37EB3CF}" srcOrd="2" destOrd="0" parTransId="{7106CC2A-F452-4740-B09D-F0F053892BED}" sibTransId="{239E3418-9B74-4654-A082-9EE7FC0C787D}"/>
    <dgm:cxn modelId="{872214ED-DF32-42FB-9BAB-6D71A04A98EB}" type="presOf" srcId="{B7010BAB-54C9-4326-B49F-D3E89E59BDBF}" destId="{F8D69BE2-9C5A-4600-A93D-7EA09C393F3F}" srcOrd="0" destOrd="0" presId="urn:microsoft.com/office/officeart/2005/8/layout/default"/>
    <dgm:cxn modelId="{436A71CE-B145-42BE-B069-387A69BADCE3}" type="presOf" srcId="{339BE5F6-DF82-47A6-9269-D5F6E4A6C4D9}" destId="{C59E7412-EBB2-4940-BBC5-627A72EF68C8}" srcOrd="0" destOrd="0" presId="urn:microsoft.com/office/officeart/2005/8/layout/default"/>
    <dgm:cxn modelId="{268F437F-7D05-4A95-A123-383972444505}" srcId="{339BE5F6-DF82-47A6-9269-D5F6E4A6C4D9}" destId="{C1364FA3-809F-4A21-81DB-FB7AB4D5FB48}" srcOrd="0" destOrd="0" parTransId="{4EC006F3-0C22-41CE-A224-E6D98A0D11F3}" sibTransId="{8A8A1376-3E93-4F08-AA8B-60D6932DBEB4}"/>
    <dgm:cxn modelId="{C47570AB-2532-49E2-88B8-D53DB73F5F42}" type="presOf" srcId="{AD7F4EDC-80BB-4942-8CA4-AC7D1B7BCA79}" destId="{5E3D86AC-5AC6-4207-9C03-5A8D344CBC5B}" srcOrd="0" destOrd="0" presId="urn:microsoft.com/office/officeart/2005/8/layout/default"/>
    <dgm:cxn modelId="{B4FEAAAF-5631-4525-9095-355C15A35DDC}" type="presOf" srcId="{37F83B24-368B-450E-8972-E9DCB37EB3CF}" destId="{CCBD4B65-494C-4ACD-9B7A-2014072C3CD9}" srcOrd="0" destOrd="0" presId="urn:microsoft.com/office/officeart/2005/8/layout/default"/>
    <dgm:cxn modelId="{54C978B8-9A97-4130-9372-AC9CE23F31DD}" srcId="{339BE5F6-DF82-47A6-9269-D5F6E4A6C4D9}" destId="{B7010BAB-54C9-4326-B49F-D3E89E59BDBF}" srcOrd="1" destOrd="0" parTransId="{C0EDD2F9-2A28-4512-9EAC-80CEC4FAF650}" sibTransId="{8C94202F-1718-4AC2-AE86-7D61AA639A71}"/>
    <dgm:cxn modelId="{7C5E0477-F3DF-4C2B-82E9-69F8C664E452}" srcId="{339BE5F6-DF82-47A6-9269-D5F6E4A6C4D9}" destId="{AD7F4EDC-80BB-4942-8CA4-AC7D1B7BCA79}" srcOrd="3" destOrd="0" parTransId="{D923343D-1C5F-43E9-B0F0-EC18AB78BD54}" sibTransId="{A353F274-4892-4FD9-A924-7A6EA269B1B2}"/>
    <dgm:cxn modelId="{C932B73B-EEA6-4FA7-98D8-23E82FF93B84}" type="presParOf" srcId="{C59E7412-EBB2-4940-BBC5-627A72EF68C8}" destId="{42FD6DC5-0E48-48EB-9735-2131004A7483}" srcOrd="0" destOrd="0" presId="urn:microsoft.com/office/officeart/2005/8/layout/default"/>
    <dgm:cxn modelId="{7F318513-4971-411F-9346-A4702F1A7002}" type="presParOf" srcId="{C59E7412-EBB2-4940-BBC5-627A72EF68C8}" destId="{F85627B1-D573-4853-BC8A-B0875F4AB8AB}" srcOrd="1" destOrd="0" presId="urn:microsoft.com/office/officeart/2005/8/layout/default"/>
    <dgm:cxn modelId="{3F189073-399A-4C39-8830-BE2160FE56D9}" type="presParOf" srcId="{C59E7412-EBB2-4940-BBC5-627A72EF68C8}" destId="{F8D69BE2-9C5A-4600-A93D-7EA09C393F3F}" srcOrd="2" destOrd="0" presId="urn:microsoft.com/office/officeart/2005/8/layout/default"/>
    <dgm:cxn modelId="{95E44AFD-6693-4951-8C74-979FB135141A}" type="presParOf" srcId="{C59E7412-EBB2-4940-BBC5-627A72EF68C8}" destId="{5A8E3D88-3555-43E3-AAD4-10017A947824}" srcOrd="3" destOrd="0" presId="urn:microsoft.com/office/officeart/2005/8/layout/default"/>
    <dgm:cxn modelId="{CC0B94A0-AEEB-4E6E-B079-93213D787BCD}" type="presParOf" srcId="{C59E7412-EBB2-4940-BBC5-627A72EF68C8}" destId="{CCBD4B65-494C-4ACD-9B7A-2014072C3CD9}" srcOrd="4" destOrd="0" presId="urn:microsoft.com/office/officeart/2005/8/layout/default"/>
    <dgm:cxn modelId="{35B885FB-59BA-481E-9C90-5FAEEB112343}" type="presParOf" srcId="{C59E7412-EBB2-4940-BBC5-627A72EF68C8}" destId="{E3E530B7-2887-4983-9FA1-F2CFA4FB4A0C}" srcOrd="5" destOrd="0" presId="urn:microsoft.com/office/officeart/2005/8/layout/default"/>
    <dgm:cxn modelId="{0E906016-6650-4621-8A1D-8991A6FA066B}" type="presParOf" srcId="{C59E7412-EBB2-4940-BBC5-627A72EF68C8}" destId="{5E3D86AC-5AC6-4207-9C03-5A8D344CBC5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5CDBC-DC08-4F5F-A619-7BB134650BE4}">
      <dsp:nvSpPr>
        <dsp:cNvPr id="0" name=""/>
        <dsp:cNvSpPr/>
      </dsp:nvSpPr>
      <dsp:spPr>
        <a:xfrm>
          <a:off x="7645400" y="1631774"/>
          <a:ext cx="3335058" cy="333567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03514-A51A-463B-9E66-6BE8F3CDF6AD}">
      <dsp:nvSpPr>
        <dsp:cNvPr id="0" name=""/>
        <dsp:cNvSpPr/>
      </dsp:nvSpPr>
      <dsp:spPr>
        <a:xfrm>
          <a:off x="7756134" y="1742983"/>
          <a:ext cx="3113589" cy="3113258"/>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Decrease Readmissions to Inpatient Psychiatric Unit</a:t>
          </a:r>
          <a:endParaRPr lang="en-US" sz="3200" kern="1200" dirty="0"/>
        </a:p>
      </dsp:txBody>
      <dsp:txXfrm>
        <a:off x="8201243" y="2187817"/>
        <a:ext cx="2223372" cy="2223588"/>
      </dsp:txXfrm>
    </dsp:sp>
    <dsp:sp modelId="{D5F5AE7B-F831-4547-990A-E9B6C7151499}">
      <dsp:nvSpPr>
        <dsp:cNvPr id="0" name=""/>
        <dsp:cNvSpPr/>
      </dsp:nvSpPr>
      <dsp:spPr>
        <a:xfrm rot="2700000">
          <a:off x="4202538" y="1635806"/>
          <a:ext cx="3327025" cy="3327025"/>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6B520-984D-4D98-A1C1-2DF43EBB38A6}">
      <dsp:nvSpPr>
        <dsp:cNvPr id="0" name=""/>
        <dsp:cNvSpPr/>
      </dsp:nvSpPr>
      <dsp:spPr>
        <a:xfrm>
          <a:off x="4309256" y="1742983"/>
          <a:ext cx="3113589" cy="3113258"/>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Connect More Individuals with Resources</a:t>
          </a:r>
          <a:endParaRPr lang="en-US" sz="3200" kern="1200" dirty="0"/>
        </a:p>
      </dsp:txBody>
      <dsp:txXfrm>
        <a:off x="4754364" y="2187817"/>
        <a:ext cx="2223372" cy="2223588"/>
      </dsp:txXfrm>
    </dsp:sp>
    <dsp:sp modelId="{367BA138-2347-41F0-8E50-934C335074D4}">
      <dsp:nvSpPr>
        <dsp:cNvPr id="0" name=""/>
        <dsp:cNvSpPr/>
      </dsp:nvSpPr>
      <dsp:spPr>
        <a:xfrm rot="2700000">
          <a:off x="755660" y="1635806"/>
          <a:ext cx="3327025" cy="3327025"/>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769F8-B52B-4C71-AD59-5E85BA9216E3}">
      <dsp:nvSpPr>
        <dsp:cNvPr id="0" name=""/>
        <dsp:cNvSpPr/>
      </dsp:nvSpPr>
      <dsp:spPr>
        <a:xfrm>
          <a:off x="862377" y="1742983"/>
          <a:ext cx="3113589" cy="3113258"/>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Increase Adult Crisis Follow-Up</a:t>
          </a:r>
          <a:endParaRPr lang="en-US" sz="3200" kern="1200" dirty="0"/>
        </a:p>
      </dsp:txBody>
      <dsp:txXfrm>
        <a:off x="1307486" y="2187817"/>
        <a:ext cx="2223372" cy="2223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E2541-3267-4E72-866D-40229E9313BF}">
      <dsp:nvSpPr>
        <dsp:cNvPr id="0" name=""/>
        <dsp:cNvSpPr/>
      </dsp:nvSpPr>
      <dsp:spPr>
        <a:xfrm>
          <a:off x="2400173" y="0"/>
          <a:ext cx="3600260" cy="151517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en-US" sz="2400" kern="1200" dirty="0" smtClean="0">
              <a:latin typeface="+mn-lt"/>
            </a:rPr>
            <a:t>Follow-Up with Inpatient Behavioral Health Discharges</a:t>
          </a:r>
          <a:endParaRPr lang="en-US" sz="2400" kern="1200" dirty="0">
            <a:latin typeface="+mn-lt"/>
          </a:endParaRPr>
        </a:p>
      </dsp:txBody>
      <dsp:txXfrm>
        <a:off x="2400173" y="189397"/>
        <a:ext cx="3032068" cy="1136385"/>
      </dsp:txXfrm>
    </dsp:sp>
    <dsp:sp modelId="{E75CA378-FD1E-422B-A83C-7E034C73A92B}">
      <dsp:nvSpPr>
        <dsp:cNvPr id="0" name=""/>
        <dsp:cNvSpPr/>
      </dsp:nvSpPr>
      <dsp:spPr>
        <a:xfrm>
          <a:off x="0" y="0"/>
          <a:ext cx="2400173" cy="15151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#1</a:t>
          </a:r>
          <a:endParaRPr lang="en-US" sz="5400" kern="1200" dirty="0"/>
        </a:p>
      </dsp:txBody>
      <dsp:txXfrm>
        <a:off x="73965" y="73965"/>
        <a:ext cx="2252243" cy="1367249"/>
      </dsp:txXfrm>
    </dsp:sp>
    <dsp:sp modelId="{A2F0E76D-6B3B-4B46-B356-932B3F9B72C1}">
      <dsp:nvSpPr>
        <dsp:cNvPr id="0" name=""/>
        <dsp:cNvSpPr/>
      </dsp:nvSpPr>
      <dsp:spPr>
        <a:xfrm>
          <a:off x="2400173" y="1666697"/>
          <a:ext cx="3600260" cy="151517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en-US" sz="2400" kern="1200" dirty="0" smtClean="0">
              <a:effectLst/>
            </a:rPr>
            <a:t>Train Crisis Responders on Criteria for Follow-Up Requests</a:t>
          </a:r>
          <a:endParaRPr lang="en-US" sz="2400" kern="1200" dirty="0">
            <a:effectLst/>
          </a:endParaRPr>
        </a:p>
      </dsp:txBody>
      <dsp:txXfrm>
        <a:off x="2400173" y="1856094"/>
        <a:ext cx="3032068" cy="1136385"/>
      </dsp:txXfrm>
    </dsp:sp>
    <dsp:sp modelId="{4EC08A02-31F5-4C9A-8DDE-CB44A670AD54}">
      <dsp:nvSpPr>
        <dsp:cNvPr id="0" name=""/>
        <dsp:cNvSpPr/>
      </dsp:nvSpPr>
      <dsp:spPr>
        <a:xfrm>
          <a:off x="0" y="1666697"/>
          <a:ext cx="2400173" cy="15151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#2</a:t>
          </a:r>
          <a:endParaRPr lang="en-US" sz="5400" kern="1200" dirty="0"/>
        </a:p>
      </dsp:txBody>
      <dsp:txXfrm>
        <a:off x="73965" y="1740662"/>
        <a:ext cx="2252243" cy="1367249"/>
      </dsp:txXfrm>
    </dsp:sp>
    <dsp:sp modelId="{6BF9A27F-15A9-4DE3-9D12-5602A9E545D7}">
      <dsp:nvSpPr>
        <dsp:cNvPr id="0" name=""/>
        <dsp:cNvSpPr/>
      </dsp:nvSpPr>
      <dsp:spPr>
        <a:xfrm>
          <a:off x="2400173" y="3333395"/>
          <a:ext cx="3600260" cy="151517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en-US" sz="2400" kern="1200" dirty="0" smtClean="0"/>
            <a:t>CARE Center Follow-Up Post Stabilization Discharge</a:t>
          </a:r>
          <a:endParaRPr lang="en-US" sz="2400" kern="1200" dirty="0"/>
        </a:p>
      </dsp:txBody>
      <dsp:txXfrm>
        <a:off x="2400173" y="3522792"/>
        <a:ext cx="3032068" cy="1136385"/>
      </dsp:txXfrm>
    </dsp:sp>
    <dsp:sp modelId="{F44848EA-BA7C-4164-9585-D24DCB658DD0}">
      <dsp:nvSpPr>
        <dsp:cNvPr id="0" name=""/>
        <dsp:cNvSpPr/>
      </dsp:nvSpPr>
      <dsp:spPr>
        <a:xfrm>
          <a:off x="0" y="3333395"/>
          <a:ext cx="2400173" cy="15151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#3</a:t>
          </a:r>
          <a:endParaRPr lang="en-US" sz="5400" kern="1200" dirty="0"/>
        </a:p>
      </dsp:txBody>
      <dsp:txXfrm>
        <a:off x="73965" y="3407360"/>
        <a:ext cx="2252243" cy="1367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D6DC5-0E48-48EB-9735-2131004A7483}">
      <dsp:nvSpPr>
        <dsp:cNvPr id="0" name=""/>
        <dsp:cNvSpPr/>
      </dsp:nvSpPr>
      <dsp:spPr>
        <a:xfrm>
          <a:off x="858" y="128002"/>
          <a:ext cx="3348219" cy="20089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Continue </a:t>
          </a:r>
          <a:r>
            <a:rPr lang="en-US" sz="4300" kern="1200" dirty="0" smtClean="0"/>
            <a:t>Implemented Process</a:t>
          </a:r>
          <a:endParaRPr lang="en-US" sz="4300" kern="1200" dirty="0"/>
        </a:p>
      </dsp:txBody>
      <dsp:txXfrm>
        <a:off x="858" y="128002"/>
        <a:ext cx="3348219" cy="2008931"/>
      </dsp:txXfrm>
    </dsp:sp>
    <dsp:sp modelId="{F8D69BE2-9C5A-4600-A93D-7EA09C393F3F}">
      <dsp:nvSpPr>
        <dsp:cNvPr id="0" name=""/>
        <dsp:cNvSpPr/>
      </dsp:nvSpPr>
      <dsp:spPr>
        <a:xfrm>
          <a:off x="3683899" y="128002"/>
          <a:ext cx="3348219" cy="20089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Where </a:t>
          </a:r>
          <a:r>
            <a:rPr lang="en-US" sz="4300" kern="1200" dirty="0" smtClean="0"/>
            <a:t>Do </a:t>
          </a:r>
          <a:r>
            <a:rPr lang="en-US" sz="4300" kern="1200" dirty="0" smtClean="0"/>
            <a:t>I </a:t>
          </a:r>
          <a:r>
            <a:rPr lang="en-US" sz="4300" kern="1200" dirty="0" smtClean="0"/>
            <a:t>Find Crisis Notes</a:t>
          </a:r>
          <a:r>
            <a:rPr lang="en-US" sz="4300" kern="1200" dirty="0" smtClean="0"/>
            <a:t>?</a:t>
          </a:r>
          <a:endParaRPr lang="en-US" sz="4300" kern="1200" dirty="0"/>
        </a:p>
      </dsp:txBody>
      <dsp:txXfrm>
        <a:off x="3683899" y="128002"/>
        <a:ext cx="3348219" cy="2008931"/>
      </dsp:txXfrm>
    </dsp:sp>
    <dsp:sp modelId="{CCBD4B65-494C-4ACD-9B7A-2014072C3CD9}">
      <dsp:nvSpPr>
        <dsp:cNvPr id="0" name=""/>
        <dsp:cNvSpPr/>
      </dsp:nvSpPr>
      <dsp:spPr>
        <a:xfrm>
          <a:off x="858" y="2471755"/>
          <a:ext cx="3348219" cy="20089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Improve </a:t>
          </a:r>
          <a:r>
            <a:rPr lang="en-US" sz="4300" kern="1200" dirty="0" smtClean="0"/>
            <a:t>Crisis Planning</a:t>
          </a:r>
          <a:endParaRPr lang="en-US" sz="4300" kern="1200" dirty="0"/>
        </a:p>
      </dsp:txBody>
      <dsp:txXfrm>
        <a:off x="858" y="2471755"/>
        <a:ext cx="3348219" cy="2008931"/>
      </dsp:txXfrm>
    </dsp:sp>
    <dsp:sp modelId="{5E3D86AC-5AC6-4207-9C03-5A8D344CBC5B}">
      <dsp:nvSpPr>
        <dsp:cNvPr id="0" name=""/>
        <dsp:cNvSpPr/>
      </dsp:nvSpPr>
      <dsp:spPr>
        <a:xfrm>
          <a:off x="3683899" y="2471755"/>
          <a:ext cx="3348219" cy="20089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Community Collaboration</a:t>
          </a:r>
          <a:endParaRPr lang="en-US" sz="4300" kern="1200" dirty="0"/>
        </a:p>
      </dsp:txBody>
      <dsp:txXfrm>
        <a:off x="3683899" y="2471755"/>
        <a:ext cx="3348219" cy="200893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0.09896</cdr:x>
      <cdr:y>0.74702</cdr:y>
    </cdr:from>
    <cdr:to>
      <cdr:x>0.97396</cdr:x>
      <cdr:y>0.75</cdr:y>
    </cdr:to>
    <cdr:cxnSp macro="">
      <cdr:nvCxnSpPr>
        <cdr:cNvPr id="5" name="Straight Connector 4"/>
        <cdr:cNvCxnSpPr/>
      </cdr:nvCxnSpPr>
      <cdr:spPr>
        <a:xfrm xmlns:a="http://schemas.openxmlformats.org/drawingml/2006/main" flipV="1">
          <a:off x="542922" y="2390775"/>
          <a:ext cx="4800603" cy="9513"/>
        </a:xfrm>
        <a:prstGeom xmlns:a="http://schemas.openxmlformats.org/drawingml/2006/main" prst="line">
          <a:avLst/>
        </a:prstGeom>
        <a:ln xmlns:a="http://schemas.openxmlformats.org/drawingml/2006/main">
          <a:solidFill>
            <a:srgbClr val="F2589E"/>
          </a:solidFill>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78AF5-A003-445C-92A9-49A97A7415B4}"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C4401-46F0-4A15-8C33-3948347EDBE3}" type="slidenum">
              <a:rPr lang="en-US" smtClean="0"/>
              <a:t>‹#›</a:t>
            </a:fld>
            <a:endParaRPr lang="en-US"/>
          </a:p>
        </p:txBody>
      </p:sp>
    </p:spTree>
    <p:extLst>
      <p:ext uri="{BB962C8B-B14F-4D97-AF65-F5344CB8AC3E}">
        <p14:creationId xmlns:p14="http://schemas.microsoft.com/office/powerpoint/2010/main" val="338329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C4401-46F0-4A15-8C33-3948347EDBE3}" type="slidenum">
              <a:rPr lang="en-US" smtClean="0"/>
              <a:t>2</a:t>
            </a:fld>
            <a:endParaRPr lang="en-US"/>
          </a:p>
        </p:txBody>
      </p:sp>
    </p:spTree>
    <p:extLst>
      <p:ext uri="{BB962C8B-B14F-4D97-AF65-F5344CB8AC3E}">
        <p14:creationId xmlns:p14="http://schemas.microsoft.com/office/powerpoint/2010/main" val="360986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Cycle Comparison:</a:t>
            </a:r>
          </a:p>
          <a:p>
            <a:pPr marL="171450" indent="-171450">
              <a:buFont typeface="Arial" panose="020B0604020202020204" pitchFamily="34" charset="0"/>
              <a:buChar char="•"/>
            </a:pPr>
            <a:r>
              <a:rPr lang="en-US" dirty="0" smtClean="0"/>
              <a:t>Hospital Referrals (3</a:t>
            </a:r>
            <a:r>
              <a:rPr lang="en-US" baseline="0" dirty="0" smtClean="0"/>
              <a:t> month period)</a:t>
            </a:r>
            <a:r>
              <a:rPr lang="en-US" dirty="0" smtClean="0"/>
              <a:t>:</a:t>
            </a:r>
          </a:p>
          <a:p>
            <a:pPr marL="628650" lvl="1" indent="-171450">
              <a:buFont typeface="Arial" panose="020B0604020202020204" pitchFamily="34" charset="0"/>
              <a:buChar char="•"/>
            </a:pPr>
            <a:r>
              <a:rPr lang="en-US" dirty="0" smtClean="0"/>
              <a:t>Hospital referrals</a:t>
            </a:r>
            <a:r>
              <a:rPr lang="en-US" baseline="0" dirty="0" smtClean="0"/>
              <a:t> prior to change project = 0</a:t>
            </a:r>
          </a:p>
          <a:p>
            <a:pPr marL="628650" lvl="1" indent="-171450">
              <a:buFont typeface="Arial" panose="020B0604020202020204" pitchFamily="34" charset="0"/>
              <a:buChar char="•"/>
            </a:pPr>
            <a:r>
              <a:rPr lang="en-US" baseline="0" dirty="0" smtClean="0"/>
              <a:t>Hospital referrals during change project = 5</a:t>
            </a:r>
          </a:p>
          <a:p>
            <a:pPr marL="171450" lvl="0" indent="-171450">
              <a:buFont typeface="Arial" panose="020B0604020202020204" pitchFamily="34" charset="0"/>
              <a:buChar char="•"/>
            </a:pPr>
            <a:r>
              <a:rPr lang="en-US" baseline="0" dirty="0" smtClean="0"/>
              <a:t>MC Request for Follow-Up (3 month period):</a:t>
            </a:r>
          </a:p>
          <a:p>
            <a:pPr marL="628650" lvl="1" indent="-171450">
              <a:buFont typeface="Arial" panose="020B0604020202020204" pitchFamily="34" charset="0"/>
              <a:buChar char="•"/>
            </a:pPr>
            <a:r>
              <a:rPr lang="en-US" baseline="0" dirty="0" smtClean="0"/>
              <a:t>Prior to change project = 20</a:t>
            </a:r>
          </a:p>
          <a:p>
            <a:pPr marL="628650" lvl="1" indent="-171450">
              <a:buFont typeface="Arial" panose="020B0604020202020204" pitchFamily="34" charset="0"/>
              <a:buChar char="•"/>
            </a:pPr>
            <a:r>
              <a:rPr lang="en-US" baseline="0" dirty="0" smtClean="0"/>
              <a:t>During change project = 126</a:t>
            </a:r>
          </a:p>
          <a:p>
            <a:pPr marL="171450" lvl="0" indent="-171450">
              <a:buFont typeface="Arial" panose="020B0604020202020204" pitchFamily="34" charset="0"/>
              <a:buChar char="•"/>
            </a:pPr>
            <a:r>
              <a:rPr lang="en-US" baseline="0" dirty="0" smtClean="0"/>
              <a:t>CARE Center Referrals (1 month period):</a:t>
            </a:r>
          </a:p>
          <a:p>
            <a:pPr marL="628650" lvl="1" indent="-171450">
              <a:buFont typeface="Arial" panose="020B0604020202020204" pitchFamily="34" charset="0"/>
              <a:buChar char="•"/>
            </a:pPr>
            <a:r>
              <a:rPr lang="en-US" baseline="0" dirty="0" smtClean="0"/>
              <a:t>Prior to change project = 0</a:t>
            </a:r>
          </a:p>
          <a:p>
            <a:pPr marL="628650" lvl="1" indent="-171450">
              <a:buFont typeface="Arial" panose="020B0604020202020204" pitchFamily="34" charset="0"/>
              <a:buChar char="•"/>
            </a:pPr>
            <a:r>
              <a:rPr lang="en-US" baseline="0" dirty="0" smtClean="0"/>
              <a:t>During change project = 24</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Follow-Ups Across Cycles:</a:t>
            </a:r>
          </a:p>
          <a:p>
            <a:pPr marL="171450" lvl="0" indent="-171450">
              <a:buFont typeface="Arial" panose="020B0604020202020204" pitchFamily="34" charset="0"/>
              <a:buChar char="•"/>
            </a:pPr>
            <a:r>
              <a:rPr lang="en-US" baseline="0" dirty="0" smtClean="0"/>
              <a:t>Cycle 1 = 20</a:t>
            </a:r>
          </a:p>
          <a:p>
            <a:pPr marL="171450" lvl="0" indent="-171450">
              <a:buFont typeface="Arial" panose="020B0604020202020204" pitchFamily="34" charset="0"/>
              <a:buChar char="•"/>
            </a:pPr>
            <a:r>
              <a:rPr lang="en-US" baseline="0" dirty="0" smtClean="0"/>
              <a:t>Cycle 2 = 66</a:t>
            </a:r>
          </a:p>
          <a:p>
            <a:pPr marL="171450" lvl="0" indent="-171450">
              <a:buFont typeface="Arial" panose="020B0604020202020204" pitchFamily="34" charset="0"/>
              <a:buChar char="•"/>
            </a:pPr>
            <a:r>
              <a:rPr lang="en-US" baseline="0" dirty="0" smtClean="0"/>
              <a:t>Cycle 3 = </a:t>
            </a:r>
            <a:r>
              <a:rPr lang="en-US" baseline="0" dirty="0" smtClean="0"/>
              <a:t>70</a:t>
            </a:r>
          </a:p>
          <a:p>
            <a:pPr marL="171450" lvl="0" indent="-171450">
              <a:buFont typeface="Arial" panose="020B0604020202020204" pitchFamily="34" charset="0"/>
              <a:buChar char="•"/>
            </a:pPr>
            <a:r>
              <a:rPr lang="en-US" baseline="0" dirty="0" smtClean="0"/>
              <a:t>Baseline = 6.7</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Baseline Data:</a:t>
            </a:r>
          </a:p>
          <a:p>
            <a:pPr marL="171450" indent="-171450">
              <a:buFont typeface="Arial" panose="020B0604020202020204" pitchFamily="34" charset="0"/>
              <a:buChar char="•"/>
            </a:pPr>
            <a:r>
              <a:rPr lang="en-US" dirty="0" smtClean="0"/>
              <a:t>See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CF5C4401-46F0-4A15-8C33-3948347EDBE3}" type="slidenum">
              <a:rPr lang="en-US" smtClean="0"/>
              <a:t>4</a:t>
            </a:fld>
            <a:endParaRPr lang="en-US"/>
          </a:p>
        </p:txBody>
      </p:sp>
    </p:spTree>
    <p:extLst>
      <p:ext uri="{BB962C8B-B14F-4D97-AF65-F5344CB8AC3E}">
        <p14:creationId xmlns:p14="http://schemas.microsoft.com/office/powerpoint/2010/main" val="132577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Continue process of follow-up for improved communication, coordination of services and to avoid missed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With new electronic health record, educate agency staff on how to access crisis progress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Crisis</a:t>
            </a:r>
            <a:r>
              <a:rPr lang="en-US" baseline="0" dirty="0" smtClean="0"/>
              <a:t> planning: Consistent documentation, clarifying what the goal of the crisis plan is, who will have copies of crisis plan, where does information go, do we need to change the categories in the crisis plan to better suit the clients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Team collaboration:  Strengthen communication with our clients teams so that we can better serve clients in crisis.  Finding out what services are already in place and strengthening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CF5C4401-46F0-4A15-8C33-3948347EDBE3}" type="slidenum">
              <a:rPr lang="en-US" smtClean="0"/>
              <a:t>5</a:t>
            </a:fld>
            <a:endParaRPr lang="en-US"/>
          </a:p>
        </p:txBody>
      </p:sp>
    </p:spTree>
    <p:extLst>
      <p:ext uri="{BB962C8B-B14F-4D97-AF65-F5344CB8AC3E}">
        <p14:creationId xmlns:p14="http://schemas.microsoft.com/office/powerpoint/2010/main" val="942529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1124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20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01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432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34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3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81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0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6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5700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795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06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50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25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2730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43830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946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10/17/2017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21789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014" y="2006596"/>
            <a:ext cx="5505986" cy="1515533"/>
          </a:xfrm>
        </p:spPr>
        <p:txBody>
          <a:bodyPr>
            <a:noAutofit/>
          </a:bodyPr>
          <a:lstStyle/>
          <a:p>
            <a:r>
              <a:rPr lang="en-US" sz="5400" dirty="0" smtClean="0"/>
              <a:t>“Dude, Where’s the Follow-Up?”</a:t>
            </a:r>
            <a:endParaRPr lang="en-US" sz="5400" dirty="0"/>
          </a:p>
        </p:txBody>
      </p:sp>
      <p:sp>
        <p:nvSpPr>
          <p:cNvPr id="3" name="Subtitle 2"/>
          <p:cNvSpPr>
            <a:spLocks noGrp="1"/>
          </p:cNvSpPr>
          <p:nvPr>
            <p:ph type="subTitle" idx="1"/>
          </p:nvPr>
        </p:nvSpPr>
        <p:spPr>
          <a:xfrm>
            <a:off x="273794" y="3941285"/>
            <a:ext cx="7008356" cy="2380687"/>
          </a:xfrm>
        </p:spPr>
        <p:txBody>
          <a:bodyPr>
            <a:noAutofit/>
          </a:bodyPr>
          <a:lstStyle/>
          <a:p>
            <a:pPr>
              <a:lnSpc>
                <a:spcPct val="100000"/>
              </a:lnSpc>
              <a:spcBef>
                <a:spcPts val="0"/>
              </a:spcBef>
            </a:pPr>
            <a:r>
              <a:rPr lang="en-US" sz="2800" cap="none" dirty="0" smtClean="0">
                <a:solidFill>
                  <a:schemeClr val="accent1"/>
                </a:solidFill>
              </a:rPr>
              <a:t>La Crosse County Crisis Program</a:t>
            </a:r>
          </a:p>
          <a:p>
            <a:pPr>
              <a:lnSpc>
                <a:spcPct val="100000"/>
              </a:lnSpc>
              <a:spcBef>
                <a:spcPts val="0"/>
              </a:spcBef>
            </a:pPr>
            <a:r>
              <a:rPr lang="en-US" sz="2800" cap="none" dirty="0" smtClean="0">
                <a:solidFill>
                  <a:schemeClr val="accent1"/>
                </a:solidFill>
              </a:rPr>
              <a:t>April-October, 2017</a:t>
            </a:r>
          </a:p>
          <a:p>
            <a:pPr>
              <a:lnSpc>
                <a:spcPct val="100000"/>
              </a:lnSpc>
              <a:spcBef>
                <a:spcPts val="0"/>
              </a:spcBef>
            </a:pPr>
            <a:r>
              <a:rPr lang="en-US" sz="2000" u="sng" cap="none" dirty="0" smtClean="0">
                <a:solidFill>
                  <a:schemeClr val="accent1"/>
                </a:solidFill>
              </a:rPr>
              <a:t>Change Team</a:t>
            </a:r>
            <a:r>
              <a:rPr lang="en-US" sz="2000" cap="none" dirty="0" smtClean="0">
                <a:solidFill>
                  <a:schemeClr val="accent1"/>
                </a:solidFill>
              </a:rPr>
              <a:t>: Tara Allert, </a:t>
            </a:r>
            <a:r>
              <a:rPr lang="en-US" sz="2000" cap="none" dirty="0">
                <a:solidFill>
                  <a:schemeClr val="accent1"/>
                </a:solidFill>
              </a:rPr>
              <a:t>M</a:t>
            </a:r>
            <a:r>
              <a:rPr lang="en-US" sz="2000" cap="none" dirty="0" smtClean="0">
                <a:solidFill>
                  <a:schemeClr val="accent1"/>
                </a:solidFill>
              </a:rPr>
              <a:t>ary Jacobson, Becca Kobernick, </a:t>
            </a:r>
          </a:p>
          <a:p>
            <a:pPr>
              <a:lnSpc>
                <a:spcPct val="100000"/>
              </a:lnSpc>
              <a:spcBef>
                <a:spcPts val="0"/>
              </a:spcBef>
            </a:pPr>
            <a:r>
              <a:rPr lang="en-US" sz="2000" cap="none" dirty="0">
                <a:solidFill>
                  <a:schemeClr val="accent1"/>
                </a:solidFill>
              </a:rPr>
              <a:t>K</a:t>
            </a:r>
            <a:r>
              <a:rPr lang="en-US" sz="2000" cap="none" dirty="0" smtClean="0">
                <a:solidFill>
                  <a:schemeClr val="accent1"/>
                </a:solidFill>
              </a:rPr>
              <a:t>atie </a:t>
            </a:r>
            <a:r>
              <a:rPr lang="en-US" sz="2000" cap="none" dirty="0">
                <a:solidFill>
                  <a:schemeClr val="accent1"/>
                </a:solidFill>
              </a:rPr>
              <a:t>D</a:t>
            </a:r>
            <a:r>
              <a:rPr lang="en-US" sz="2000" cap="none" dirty="0" smtClean="0">
                <a:solidFill>
                  <a:schemeClr val="accent1"/>
                </a:solidFill>
              </a:rPr>
              <a:t>onahue, </a:t>
            </a:r>
            <a:r>
              <a:rPr lang="en-US" sz="2000" cap="none" dirty="0">
                <a:solidFill>
                  <a:schemeClr val="accent1"/>
                </a:solidFill>
              </a:rPr>
              <a:t>P</a:t>
            </a:r>
            <a:r>
              <a:rPr lang="en-US" sz="2000" cap="none" dirty="0" smtClean="0">
                <a:solidFill>
                  <a:schemeClr val="accent1"/>
                </a:solidFill>
              </a:rPr>
              <a:t>aige </a:t>
            </a:r>
            <a:r>
              <a:rPr lang="en-US" sz="2000" cap="none" dirty="0" err="1">
                <a:solidFill>
                  <a:schemeClr val="accent1"/>
                </a:solidFill>
              </a:rPr>
              <a:t>W</a:t>
            </a:r>
            <a:r>
              <a:rPr lang="en-US" sz="2000" cap="none" dirty="0" err="1" smtClean="0">
                <a:solidFill>
                  <a:schemeClr val="accent1"/>
                </a:solidFill>
              </a:rPr>
              <a:t>anderling</a:t>
            </a:r>
            <a:endParaRPr lang="en-US" sz="2000" cap="none" dirty="0" smtClean="0">
              <a:solidFill>
                <a:schemeClr val="accent1"/>
              </a:solidFill>
            </a:endParaRPr>
          </a:p>
          <a:p>
            <a:pPr>
              <a:lnSpc>
                <a:spcPct val="100000"/>
              </a:lnSpc>
              <a:spcBef>
                <a:spcPts val="0"/>
              </a:spcBef>
            </a:pPr>
            <a:r>
              <a:rPr lang="en-US" sz="2000" u="sng" cap="none" dirty="0" smtClean="0">
                <a:solidFill>
                  <a:schemeClr val="accent1"/>
                </a:solidFill>
              </a:rPr>
              <a:t>Team Leader</a:t>
            </a:r>
            <a:r>
              <a:rPr lang="en-US" sz="2000" cap="none" dirty="0" smtClean="0">
                <a:solidFill>
                  <a:schemeClr val="accent1"/>
                </a:solidFill>
              </a:rPr>
              <a:t>:  Jaimie Basina</a:t>
            </a:r>
          </a:p>
          <a:p>
            <a:pPr>
              <a:lnSpc>
                <a:spcPct val="100000"/>
              </a:lnSpc>
              <a:spcBef>
                <a:spcPts val="0"/>
              </a:spcBef>
            </a:pPr>
            <a:r>
              <a:rPr lang="en-US" sz="2000" u="sng" cap="none" dirty="0" smtClean="0">
                <a:solidFill>
                  <a:schemeClr val="accent1"/>
                </a:solidFill>
              </a:rPr>
              <a:t>Team Sponsor</a:t>
            </a:r>
            <a:r>
              <a:rPr lang="en-US" sz="2000" cap="none" dirty="0" smtClean="0">
                <a:solidFill>
                  <a:schemeClr val="accent1"/>
                </a:solidFill>
              </a:rPr>
              <a:t>:  Donna Christianson</a:t>
            </a:r>
            <a:endParaRPr lang="en-US" sz="2000" cap="none" dirty="0">
              <a:solidFill>
                <a:schemeClr val="accent1"/>
              </a:solidFill>
            </a:endParaRPr>
          </a:p>
        </p:txBody>
      </p:sp>
      <p:pic>
        <p:nvPicPr>
          <p:cNvPr id="5" name="Picture 4"/>
          <p:cNvPicPr>
            <a:picLocks noChangeAspect="1"/>
          </p:cNvPicPr>
          <p:nvPr/>
        </p:nvPicPr>
        <p:blipFill>
          <a:blip r:embed="rId2"/>
          <a:stretch>
            <a:fillRect/>
          </a:stretch>
        </p:blipFill>
        <p:spPr>
          <a:xfrm>
            <a:off x="6586709" y="795231"/>
            <a:ext cx="4368674" cy="2726898"/>
          </a:xfrm>
          <a:prstGeom prst="rect">
            <a:avLst/>
          </a:prstGeom>
        </p:spPr>
      </p:pic>
    </p:spTree>
    <p:extLst>
      <p:ext uri="{BB962C8B-B14F-4D97-AF65-F5344CB8AC3E}">
        <p14:creationId xmlns:p14="http://schemas.microsoft.com/office/powerpoint/2010/main" val="394213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877" y="90311"/>
            <a:ext cx="1663170" cy="711518"/>
          </a:xfrm>
        </p:spPr>
        <p:txBody>
          <a:bodyPr>
            <a:normAutofit/>
          </a:bodyPr>
          <a:lstStyle/>
          <a:p>
            <a:r>
              <a:rPr lang="en-US" sz="4400" dirty="0" smtClean="0"/>
              <a:t>AIM</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704" y="90311"/>
            <a:ext cx="1731402" cy="1300771"/>
          </a:xfrm>
          <a:prstGeom prst="rect">
            <a:avLst/>
          </a:prstGeom>
        </p:spPr>
      </p:pic>
      <p:graphicFrame>
        <p:nvGraphicFramePr>
          <p:cNvPr id="6" name="Diagram 5"/>
          <p:cNvGraphicFramePr/>
          <p:nvPr>
            <p:extLst>
              <p:ext uri="{D42A27DB-BD31-4B8C-83A1-F6EECF244321}">
                <p14:modId xmlns:p14="http://schemas.microsoft.com/office/powerpoint/2010/main" val="1470890287"/>
              </p:ext>
            </p:extLst>
          </p:nvPr>
        </p:nvGraphicFramePr>
        <p:xfrm>
          <a:off x="162213" y="259361"/>
          <a:ext cx="11047069" cy="6598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9524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630" y="0"/>
            <a:ext cx="5954616" cy="919338"/>
          </a:xfrm>
        </p:spPr>
        <p:txBody>
          <a:bodyPr>
            <a:normAutofit/>
          </a:bodyPr>
          <a:lstStyle/>
          <a:p>
            <a:r>
              <a:rPr lang="en-US" sz="4400" dirty="0" smtClean="0"/>
              <a:t>Project Changes</a:t>
            </a:r>
            <a:endParaRPr lang="en-US" sz="4400" dirty="0"/>
          </a:p>
        </p:txBody>
      </p:sp>
      <p:sp>
        <p:nvSpPr>
          <p:cNvPr id="3" name="Content Placeholder 2"/>
          <p:cNvSpPr>
            <a:spLocks noGrp="1"/>
          </p:cNvSpPr>
          <p:nvPr>
            <p:ph sz="quarter" idx="13"/>
          </p:nvPr>
        </p:nvSpPr>
        <p:spPr>
          <a:xfrm>
            <a:off x="6069724" y="1586798"/>
            <a:ext cx="5952692" cy="4667247"/>
          </a:xfrm>
        </p:spPr>
        <p:txBody>
          <a:bodyPr>
            <a:noAutofit/>
          </a:bodyPr>
          <a:lstStyle/>
          <a:p>
            <a:pPr lvl="1"/>
            <a:r>
              <a:rPr lang="en-US" sz="2400" cap="none" dirty="0" smtClean="0"/>
              <a:t>Hospital safety plan</a:t>
            </a:r>
          </a:p>
          <a:p>
            <a:pPr lvl="1"/>
            <a:r>
              <a:rPr lang="en-US" sz="2400" cap="none" dirty="0" smtClean="0"/>
              <a:t>Clarified process for crisis follow up</a:t>
            </a:r>
          </a:p>
          <a:p>
            <a:pPr marL="457200" lvl="1" indent="0">
              <a:buNone/>
            </a:pPr>
            <a:endParaRPr lang="en-US" sz="800" cap="none" dirty="0"/>
          </a:p>
          <a:p>
            <a:pPr marL="457200" lvl="1" indent="0">
              <a:buNone/>
            </a:pPr>
            <a:endParaRPr lang="en-US" sz="800" cap="none" dirty="0" smtClean="0"/>
          </a:p>
          <a:p>
            <a:pPr lvl="1"/>
            <a:r>
              <a:rPr lang="en-US" sz="2400" cap="none" dirty="0" smtClean="0"/>
              <a:t>Written process for documentation of request</a:t>
            </a:r>
          </a:p>
          <a:p>
            <a:pPr lvl="1"/>
            <a:r>
              <a:rPr lang="en-US" sz="2400" cap="none" dirty="0" smtClean="0"/>
              <a:t>Morning staffing on follow-up requests</a:t>
            </a:r>
          </a:p>
          <a:p>
            <a:pPr marL="457200" lvl="1" indent="0">
              <a:buNone/>
            </a:pPr>
            <a:endParaRPr lang="en-US" sz="900" cap="none" dirty="0" smtClean="0"/>
          </a:p>
          <a:p>
            <a:pPr marL="457200" lvl="1" indent="0">
              <a:buNone/>
            </a:pPr>
            <a:endParaRPr lang="en-US" sz="900" cap="none" dirty="0" smtClean="0"/>
          </a:p>
          <a:p>
            <a:pPr lvl="1"/>
            <a:r>
              <a:rPr lang="en-US" sz="2400" cap="none" dirty="0" smtClean="0"/>
              <a:t>Share discharge plan with case manager</a:t>
            </a:r>
          </a:p>
          <a:p>
            <a:pPr lvl="1"/>
            <a:r>
              <a:rPr lang="en-US" sz="2400" cap="none" dirty="0" smtClean="0"/>
              <a:t>CARE Center will continue follow-up</a:t>
            </a:r>
            <a:endParaRPr lang="en-US" sz="2400" cap="none" dirty="0"/>
          </a:p>
        </p:txBody>
      </p:sp>
      <p:graphicFrame>
        <p:nvGraphicFramePr>
          <p:cNvPr id="5" name="Diagram 4"/>
          <p:cNvGraphicFramePr/>
          <p:nvPr>
            <p:extLst>
              <p:ext uri="{D42A27DB-BD31-4B8C-83A1-F6EECF244321}">
                <p14:modId xmlns:p14="http://schemas.microsoft.com/office/powerpoint/2010/main" val="551980678"/>
              </p:ext>
            </p:extLst>
          </p:nvPr>
        </p:nvGraphicFramePr>
        <p:xfrm>
          <a:off x="447662" y="1405470"/>
          <a:ext cx="6000434" cy="484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34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700" y="0"/>
            <a:ext cx="5507807" cy="888165"/>
          </a:xfrm>
        </p:spPr>
        <p:txBody>
          <a:bodyPr>
            <a:normAutofit/>
          </a:bodyPr>
          <a:lstStyle/>
          <a:p>
            <a:r>
              <a:rPr lang="en-US" sz="4400" dirty="0" smtClean="0"/>
              <a:t>Data/Outcomes</a:t>
            </a:r>
            <a:endParaRPr lang="en-US" sz="4400" dirty="0"/>
          </a:p>
        </p:txBody>
      </p:sp>
      <p:graphicFrame>
        <p:nvGraphicFramePr>
          <p:cNvPr id="3" name="Chart 2"/>
          <p:cNvGraphicFramePr/>
          <p:nvPr>
            <p:extLst>
              <p:ext uri="{D42A27DB-BD31-4B8C-83A1-F6EECF244321}">
                <p14:modId xmlns:p14="http://schemas.microsoft.com/office/powerpoint/2010/main" val="1405857614"/>
              </p:ext>
            </p:extLst>
          </p:nvPr>
        </p:nvGraphicFramePr>
        <p:xfrm>
          <a:off x="136634" y="3501209"/>
          <a:ext cx="5486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997150902"/>
              </p:ext>
            </p:extLst>
          </p:nvPr>
        </p:nvGraphicFramePr>
        <p:xfrm>
          <a:off x="6395544" y="1355834"/>
          <a:ext cx="5486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074849" y="888165"/>
            <a:ext cx="4548185" cy="2308324"/>
          </a:xfrm>
          <a:prstGeom prst="rect">
            <a:avLst/>
          </a:prstGeom>
          <a:noFill/>
        </p:spPr>
        <p:txBody>
          <a:bodyPr wrap="square" rtlCol="0">
            <a:spAutoFit/>
          </a:bodyPr>
          <a:lstStyle/>
          <a:p>
            <a:r>
              <a:rPr lang="en-US" sz="2400" dirty="0" smtClean="0"/>
              <a:t>Baseline:</a:t>
            </a:r>
            <a:endParaRPr lang="en-US" sz="2800" dirty="0" smtClean="0"/>
          </a:p>
          <a:p>
            <a:pPr marL="285750" indent="-285750">
              <a:buFont typeface="Arial" panose="020B0604020202020204" pitchFamily="34" charset="0"/>
              <a:buChar char="•"/>
            </a:pPr>
            <a:r>
              <a:rPr lang="en-US" sz="2400" dirty="0" smtClean="0"/>
              <a:t>&gt;5 Days/None = 10 (50%)</a:t>
            </a:r>
          </a:p>
          <a:p>
            <a:pPr marL="285750" indent="-285750">
              <a:buFont typeface="Arial" panose="020B0604020202020204" pitchFamily="34" charset="0"/>
              <a:buChar char="•"/>
            </a:pPr>
            <a:r>
              <a:rPr lang="en-US" sz="2400" dirty="0" smtClean="0"/>
              <a:t>Total Requests = 20 </a:t>
            </a:r>
          </a:p>
          <a:p>
            <a:r>
              <a:rPr lang="en-US" sz="2400" dirty="0" smtClean="0"/>
              <a:t>Change Project:</a:t>
            </a:r>
          </a:p>
          <a:p>
            <a:pPr marL="285750" indent="-285750">
              <a:buFont typeface="Arial" panose="020B0604020202020204" pitchFamily="34" charset="0"/>
              <a:buChar char="•"/>
            </a:pPr>
            <a:r>
              <a:rPr lang="en-US" sz="2400" dirty="0" smtClean="0"/>
              <a:t>&gt;5 Days/None = 23 (15%)</a:t>
            </a:r>
          </a:p>
          <a:p>
            <a:pPr marL="285750" indent="-285750">
              <a:buFont typeface="Arial" panose="020B0604020202020204" pitchFamily="34" charset="0"/>
              <a:buChar char="•"/>
            </a:pPr>
            <a:r>
              <a:rPr lang="en-US" sz="2400" dirty="0" smtClean="0"/>
              <a:t>Total Requests = 156</a:t>
            </a:r>
            <a:endParaRPr lang="en-US" sz="2400" dirty="0"/>
          </a:p>
        </p:txBody>
      </p:sp>
    </p:spTree>
    <p:extLst>
      <p:ext uri="{BB962C8B-B14F-4D97-AF65-F5344CB8AC3E}">
        <p14:creationId xmlns:p14="http://schemas.microsoft.com/office/powerpoint/2010/main" val="357553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912" y="0"/>
            <a:ext cx="4188161" cy="856992"/>
          </a:xfrm>
        </p:spPr>
        <p:txBody>
          <a:bodyPr>
            <a:normAutofit/>
          </a:bodyPr>
          <a:lstStyle/>
          <a:p>
            <a:r>
              <a:rPr lang="en-US" sz="4400" dirty="0" smtClean="0"/>
              <a:t>Future Goals</a:t>
            </a:r>
            <a:endParaRPr lang="en-US" sz="4400" dirty="0"/>
          </a:p>
        </p:txBody>
      </p:sp>
      <p:sp>
        <p:nvSpPr>
          <p:cNvPr id="3" name="Content Placeholder 2"/>
          <p:cNvSpPr>
            <a:spLocks noGrp="1"/>
          </p:cNvSpPr>
          <p:nvPr>
            <p:ph sz="quarter" idx="13"/>
          </p:nvPr>
        </p:nvSpPr>
        <p:spPr>
          <a:xfrm>
            <a:off x="-617041" y="1576658"/>
            <a:ext cx="10363826" cy="3424107"/>
          </a:xfrm>
        </p:spPr>
        <p:txBody>
          <a:bodyPr/>
          <a:lstStyle/>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0" y="4745031"/>
            <a:ext cx="2359539" cy="2011507"/>
          </a:xfrm>
          <a:prstGeom prst="rect">
            <a:avLst/>
          </a:prstGeom>
        </p:spPr>
      </p:pic>
      <p:graphicFrame>
        <p:nvGraphicFramePr>
          <p:cNvPr id="6" name="Diagram 5"/>
          <p:cNvGraphicFramePr/>
          <p:nvPr>
            <p:extLst>
              <p:ext uri="{D42A27DB-BD31-4B8C-83A1-F6EECF244321}">
                <p14:modId xmlns:p14="http://schemas.microsoft.com/office/powerpoint/2010/main" val="370661347"/>
              </p:ext>
            </p:extLst>
          </p:nvPr>
        </p:nvGraphicFramePr>
        <p:xfrm>
          <a:off x="2410869" y="984366"/>
          <a:ext cx="7032978" cy="4608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5727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491</TotalTime>
  <Words>378</Words>
  <Application>Microsoft Office PowerPoint</Application>
  <PresentationFormat>Widescreen</PresentationFormat>
  <Paragraphs>71</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Tw Cen MT</vt:lpstr>
      <vt:lpstr>Droplet</vt:lpstr>
      <vt:lpstr>“Dude, Where’s the Follow-Up?”</vt:lpstr>
      <vt:lpstr>AIM</vt:lpstr>
      <vt:lpstr>Project Changes</vt:lpstr>
      <vt:lpstr>Data/Outcomes</vt:lpstr>
      <vt:lpstr>Future Goals</vt:lpstr>
    </vt:vector>
  </TitlesOfParts>
  <Company>County of 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Christianson</dc:creator>
  <cp:lastModifiedBy>Jaimie Basina</cp:lastModifiedBy>
  <cp:revision>27</cp:revision>
  <dcterms:created xsi:type="dcterms:W3CDTF">2017-08-01T20:08:24Z</dcterms:created>
  <dcterms:modified xsi:type="dcterms:W3CDTF">2017-10-17T13:36:16Z</dcterms:modified>
</cp:coreProperties>
</file>