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64" r:id="rId6"/>
    <p:sldId id="261" r:id="rId7"/>
    <p:sldId id="260" r:id="rId8"/>
    <p:sldId id="262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66168" autoAdjust="0"/>
  </p:normalViewPr>
  <p:slideViewPr>
    <p:cSldViewPr snapToGrid="0">
      <p:cViewPr varScale="1">
        <p:scale>
          <a:sx n="73" d="100"/>
          <a:sy n="73" d="100"/>
        </p:scale>
        <p:origin x="82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69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xnas1\users\RRoss\Workgroups\NIATx\CCS%20QA%20Outcomes\Objective%20Outcomes%20-%20grap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xnas1\users\RRoss\Workgroups\NIATx\CCS%20QA%20Outcomes\Objective%20Outcomes%20-%20grap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xnas1\users\RRoss\Workgroups\NIATx\CCS%20QA%20Outcomes\Objective%20Outcomes%20-%20graph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xnas1\users\RRoss\Workgroups\NIATx\CCS%20QA%20Outcomes\Objective%20Outcomes%20-%20graph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CCS Client Treatment Objectives Successfully Met (per Quarter)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Baseline!$C$4</c:f>
              <c:strCache>
                <c:ptCount val="1"/>
                <c:pt idx="0">
                  <c:v>% Objectives Met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 cmpd="sng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Baseline!$B$5:$B$21</c:f>
              <c:numCache>
                <c:formatCode>[$-409]mmm\-yy;@</c:formatCode>
                <c:ptCount val="16"/>
                <c:pt idx="0">
                  <c:v>41273</c:v>
                </c:pt>
                <c:pt idx="1">
                  <c:v>41363</c:v>
                </c:pt>
                <c:pt idx="2">
                  <c:v>41455</c:v>
                </c:pt>
                <c:pt idx="3">
                  <c:v>41547</c:v>
                </c:pt>
                <c:pt idx="4">
                  <c:v>41638</c:v>
                </c:pt>
                <c:pt idx="5">
                  <c:v>41728</c:v>
                </c:pt>
                <c:pt idx="6">
                  <c:v>41820</c:v>
                </c:pt>
                <c:pt idx="7">
                  <c:v>41912</c:v>
                </c:pt>
                <c:pt idx="8">
                  <c:v>42003</c:v>
                </c:pt>
                <c:pt idx="9">
                  <c:v>42093</c:v>
                </c:pt>
                <c:pt idx="10">
                  <c:v>42185</c:v>
                </c:pt>
                <c:pt idx="11">
                  <c:v>42277</c:v>
                </c:pt>
                <c:pt idx="12">
                  <c:v>42368</c:v>
                </c:pt>
              </c:numCache>
            </c:numRef>
          </c:xVal>
          <c:yVal>
            <c:numRef>
              <c:f>Baseline!$C$5:$C$20</c:f>
              <c:numCache>
                <c:formatCode>General</c:formatCode>
                <c:ptCount val="15"/>
                <c:pt idx="0">
                  <c:v>43</c:v>
                </c:pt>
                <c:pt idx="1">
                  <c:v>38</c:v>
                </c:pt>
                <c:pt idx="2">
                  <c:v>49</c:v>
                </c:pt>
                <c:pt idx="3">
                  <c:v>41</c:v>
                </c:pt>
                <c:pt idx="4">
                  <c:v>36</c:v>
                </c:pt>
                <c:pt idx="5">
                  <c:v>40</c:v>
                </c:pt>
                <c:pt idx="6">
                  <c:v>60</c:v>
                </c:pt>
                <c:pt idx="7">
                  <c:v>53</c:v>
                </c:pt>
                <c:pt idx="8">
                  <c:v>43</c:v>
                </c:pt>
                <c:pt idx="9">
                  <c:v>29</c:v>
                </c:pt>
                <c:pt idx="10">
                  <c:v>53</c:v>
                </c:pt>
                <c:pt idx="11">
                  <c:v>45</c:v>
                </c:pt>
                <c:pt idx="12">
                  <c:v>46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Baseline!$D$4</c:f>
              <c:strCache>
                <c:ptCount val="1"/>
                <c:pt idx="0">
                  <c:v>Target Goal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Pt>
            <c:idx val="12"/>
            <c:marker>
              <c:symbol val="none"/>
            </c:marker>
            <c:bubble3D val="0"/>
          </c:dPt>
          <c:xVal>
            <c:numRef>
              <c:f>Baseline!$B$5:$B$21</c:f>
              <c:numCache>
                <c:formatCode>[$-409]mmm\-yy;@</c:formatCode>
                <c:ptCount val="16"/>
                <c:pt idx="0">
                  <c:v>41273</c:v>
                </c:pt>
                <c:pt idx="1">
                  <c:v>41363</c:v>
                </c:pt>
                <c:pt idx="2">
                  <c:v>41455</c:v>
                </c:pt>
                <c:pt idx="3">
                  <c:v>41547</c:v>
                </c:pt>
                <c:pt idx="4">
                  <c:v>41638</c:v>
                </c:pt>
                <c:pt idx="5">
                  <c:v>41728</c:v>
                </c:pt>
                <c:pt idx="6">
                  <c:v>41820</c:v>
                </c:pt>
                <c:pt idx="7">
                  <c:v>41912</c:v>
                </c:pt>
                <c:pt idx="8">
                  <c:v>42003</c:v>
                </c:pt>
                <c:pt idx="9">
                  <c:v>42093</c:v>
                </c:pt>
                <c:pt idx="10">
                  <c:v>42185</c:v>
                </c:pt>
                <c:pt idx="11">
                  <c:v>42277</c:v>
                </c:pt>
                <c:pt idx="12">
                  <c:v>42368</c:v>
                </c:pt>
              </c:numCache>
            </c:numRef>
          </c:xVal>
          <c:yVal>
            <c:numRef>
              <c:f>Baseline!$D$5:$D$21</c:f>
              <c:numCache>
                <c:formatCode>General</c:formatCode>
                <c:ptCount val="16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60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  <c:pt idx="11">
                  <c:v>60</c:v>
                </c:pt>
                <c:pt idx="12">
                  <c:v>60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Current!$F$4</c:f>
              <c:strCache>
                <c:ptCount val="1"/>
                <c:pt idx="0">
                  <c:v>Trend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Current!$B$5:$B$20</c:f>
              <c:numCache>
                <c:formatCode>[$-409]mmm\-yy;@</c:formatCode>
                <c:ptCount val="16"/>
                <c:pt idx="0">
                  <c:v>41273</c:v>
                </c:pt>
                <c:pt idx="1">
                  <c:v>41363</c:v>
                </c:pt>
                <c:pt idx="2">
                  <c:v>41455</c:v>
                </c:pt>
                <c:pt idx="3">
                  <c:v>41547</c:v>
                </c:pt>
                <c:pt idx="4">
                  <c:v>41638</c:v>
                </c:pt>
                <c:pt idx="5">
                  <c:v>41728</c:v>
                </c:pt>
                <c:pt idx="6">
                  <c:v>41820</c:v>
                </c:pt>
                <c:pt idx="7">
                  <c:v>41912</c:v>
                </c:pt>
                <c:pt idx="8">
                  <c:v>42003</c:v>
                </c:pt>
                <c:pt idx="9">
                  <c:v>42093</c:v>
                </c:pt>
                <c:pt idx="10">
                  <c:v>42185</c:v>
                </c:pt>
                <c:pt idx="11">
                  <c:v>42277</c:v>
                </c:pt>
                <c:pt idx="12">
                  <c:v>42368</c:v>
                </c:pt>
                <c:pt idx="13">
                  <c:v>42459</c:v>
                </c:pt>
                <c:pt idx="14">
                  <c:v>42551</c:v>
                </c:pt>
                <c:pt idx="15">
                  <c:v>42643</c:v>
                </c:pt>
              </c:numCache>
            </c:numRef>
          </c:xVal>
          <c:yVal>
            <c:numRef>
              <c:f>Current!$F$5:$F$20</c:f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1601816"/>
        <c:axId val="161602208"/>
      </c:scatterChart>
      <c:valAx>
        <c:axId val="161601816"/>
        <c:scaling>
          <c:orientation val="minMax"/>
          <c:max val="42500"/>
          <c:min val="4119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9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Year/Quarter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[$-409]mmm\-yy;@" sourceLinked="0"/>
        <c:majorTickMark val="in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602208"/>
        <c:crosses val="autoZero"/>
        <c:crossBetween val="midCat"/>
        <c:majorUnit val="100"/>
      </c:valAx>
      <c:valAx>
        <c:axId val="161602208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7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6018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1"/>
    </a:solidFill>
    <a:ln>
      <a:noFill/>
    </a:ln>
    <a:effectLst/>
  </c:spPr>
  <c:txPr>
    <a:bodyPr/>
    <a:lstStyle/>
    <a:p>
      <a:pPr>
        <a:defRPr baseline="0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CCS Client Treatment Objectives Successfully Met (per Quarter)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Baseline!$C$4</c:f>
              <c:strCache>
                <c:ptCount val="1"/>
                <c:pt idx="0">
                  <c:v>% Objectives Met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 cmpd="sng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Baseline!$B$5:$B$21</c:f>
              <c:numCache>
                <c:formatCode>[$-409]mmm\-yy;@</c:formatCode>
                <c:ptCount val="16"/>
                <c:pt idx="0">
                  <c:v>41273</c:v>
                </c:pt>
                <c:pt idx="1">
                  <c:v>41363</c:v>
                </c:pt>
                <c:pt idx="2">
                  <c:v>41455</c:v>
                </c:pt>
                <c:pt idx="3">
                  <c:v>41547</c:v>
                </c:pt>
                <c:pt idx="4">
                  <c:v>41638</c:v>
                </c:pt>
                <c:pt idx="5">
                  <c:v>41728</c:v>
                </c:pt>
                <c:pt idx="6">
                  <c:v>41820</c:v>
                </c:pt>
                <c:pt idx="7">
                  <c:v>41912</c:v>
                </c:pt>
                <c:pt idx="8">
                  <c:v>42003</c:v>
                </c:pt>
                <c:pt idx="9">
                  <c:v>42093</c:v>
                </c:pt>
                <c:pt idx="10">
                  <c:v>42185</c:v>
                </c:pt>
                <c:pt idx="11">
                  <c:v>42277</c:v>
                </c:pt>
                <c:pt idx="12">
                  <c:v>42368</c:v>
                </c:pt>
              </c:numCache>
            </c:numRef>
          </c:xVal>
          <c:yVal>
            <c:numRef>
              <c:f>Baseline!$C$5:$C$20</c:f>
              <c:numCache>
                <c:formatCode>General</c:formatCode>
                <c:ptCount val="15"/>
                <c:pt idx="0">
                  <c:v>43</c:v>
                </c:pt>
                <c:pt idx="1">
                  <c:v>38</c:v>
                </c:pt>
                <c:pt idx="2">
                  <c:v>49</c:v>
                </c:pt>
                <c:pt idx="3">
                  <c:v>41</c:v>
                </c:pt>
                <c:pt idx="4">
                  <c:v>36</c:v>
                </c:pt>
                <c:pt idx="5">
                  <c:v>40</c:v>
                </c:pt>
                <c:pt idx="6">
                  <c:v>60</c:v>
                </c:pt>
                <c:pt idx="7">
                  <c:v>53</c:v>
                </c:pt>
                <c:pt idx="8">
                  <c:v>43</c:v>
                </c:pt>
                <c:pt idx="9">
                  <c:v>29</c:v>
                </c:pt>
                <c:pt idx="10">
                  <c:v>53</c:v>
                </c:pt>
                <c:pt idx="11">
                  <c:v>45</c:v>
                </c:pt>
                <c:pt idx="12">
                  <c:v>46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Baseline!$D$4</c:f>
              <c:strCache>
                <c:ptCount val="1"/>
                <c:pt idx="0">
                  <c:v>Target Goal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Pt>
            <c:idx val="12"/>
            <c:marker>
              <c:symbol val="none"/>
            </c:marker>
            <c:bubble3D val="0"/>
          </c:dPt>
          <c:xVal>
            <c:numRef>
              <c:f>Baseline!$B$5:$B$21</c:f>
              <c:numCache>
                <c:formatCode>[$-409]mmm\-yy;@</c:formatCode>
                <c:ptCount val="16"/>
                <c:pt idx="0">
                  <c:v>41273</c:v>
                </c:pt>
                <c:pt idx="1">
                  <c:v>41363</c:v>
                </c:pt>
                <c:pt idx="2">
                  <c:v>41455</c:v>
                </c:pt>
                <c:pt idx="3">
                  <c:v>41547</c:v>
                </c:pt>
                <c:pt idx="4">
                  <c:v>41638</c:v>
                </c:pt>
                <c:pt idx="5">
                  <c:v>41728</c:v>
                </c:pt>
                <c:pt idx="6">
                  <c:v>41820</c:v>
                </c:pt>
                <c:pt idx="7">
                  <c:v>41912</c:v>
                </c:pt>
                <c:pt idx="8">
                  <c:v>42003</c:v>
                </c:pt>
                <c:pt idx="9">
                  <c:v>42093</c:v>
                </c:pt>
                <c:pt idx="10">
                  <c:v>42185</c:v>
                </c:pt>
                <c:pt idx="11">
                  <c:v>42277</c:v>
                </c:pt>
                <c:pt idx="12">
                  <c:v>42368</c:v>
                </c:pt>
              </c:numCache>
            </c:numRef>
          </c:xVal>
          <c:yVal>
            <c:numRef>
              <c:f>Baseline!$D$5:$D$21</c:f>
              <c:numCache>
                <c:formatCode>General</c:formatCode>
                <c:ptCount val="16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60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  <c:pt idx="11">
                  <c:v>60</c:v>
                </c:pt>
                <c:pt idx="12">
                  <c:v>60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Current!$F$4</c:f>
              <c:strCache>
                <c:ptCount val="1"/>
                <c:pt idx="0">
                  <c:v>Chg Team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Current!$B$5:$B$20</c:f>
              <c:numCache>
                <c:formatCode>[$-409]mmm\-yy;@</c:formatCode>
                <c:ptCount val="16"/>
                <c:pt idx="0">
                  <c:v>41273</c:v>
                </c:pt>
                <c:pt idx="1">
                  <c:v>41363</c:v>
                </c:pt>
                <c:pt idx="2">
                  <c:v>41455</c:v>
                </c:pt>
                <c:pt idx="3">
                  <c:v>41547</c:v>
                </c:pt>
                <c:pt idx="4">
                  <c:v>41638</c:v>
                </c:pt>
                <c:pt idx="5">
                  <c:v>41728</c:v>
                </c:pt>
                <c:pt idx="6">
                  <c:v>41820</c:v>
                </c:pt>
                <c:pt idx="7">
                  <c:v>41912</c:v>
                </c:pt>
                <c:pt idx="8">
                  <c:v>42003</c:v>
                </c:pt>
                <c:pt idx="9">
                  <c:v>42093</c:v>
                </c:pt>
                <c:pt idx="10">
                  <c:v>42185</c:v>
                </c:pt>
                <c:pt idx="11">
                  <c:v>42277</c:v>
                </c:pt>
                <c:pt idx="12">
                  <c:v>42368</c:v>
                </c:pt>
                <c:pt idx="13">
                  <c:v>42459</c:v>
                </c:pt>
                <c:pt idx="14">
                  <c:v>42551</c:v>
                </c:pt>
                <c:pt idx="15">
                  <c:v>42643</c:v>
                </c:pt>
              </c:numCache>
            </c:numRef>
          </c:xVal>
          <c:yVal>
            <c:numRef>
              <c:f>Current!$F$5:$F$20</c:f>
              <c:numCache>
                <c:formatCode>General</c:formatCode>
                <c:ptCount val="16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1602992"/>
        <c:axId val="337295952"/>
      </c:scatterChart>
      <c:valAx>
        <c:axId val="161602992"/>
        <c:scaling>
          <c:orientation val="minMax"/>
          <c:max val="42500"/>
          <c:min val="4119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Year/Quarter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[$-409]mmm\-yy;@" sourceLinked="0"/>
        <c:majorTickMark val="in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295952"/>
        <c:crosses val="autoZero"/>
        <c:crossBetween val="midCat"/>
        <c:majorUnit val="100"/>
      </c:valAx>
      <c:valAx>
        <c:axId val="337295952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6029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1"/>
    </a:solidFill>
    <a:ln>
      <a:noFill/>
    </a:ln>
    <a:effectLst/>
  </c:spPr>
  <c:txPr>
    <a:bodyPr/>
    <a:lstStyle/>
    <a:p>
      <a:pPr>
        <a:defRPr baseline="0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bg1"/>
                </a:solidFill>
              </a:rPr>
              <a:t>CCS</a:t>
            </a:r>
            <a:r>
              <a:rPr lang="en-US" baseline="0">
                <a:solidFill>
                  <a:schemeClr val="bg1"/>
                </a:solidFill>
              </a:rPr>
              <a:t> Client Treatment Objectives Successfully Met (per Quarter)</a:t>
            </a:r>
            <a:endParaRPr lang="en-US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Current!$C$4</c:f>
              <c:strCache>
                <c:ptCount val="1"/>
                <c:pt idx="0">
                  <c:v>% Objectives Met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 cmpd="sng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Current!$B$5:$B$21</c:f>
              <c:numCache>
                <c:formatCode>[$-409]mmm\-yy;@</c:formatCode>
                <c:ptCount val="17"/>
                <c:pt idx="0">
                  <c:v>41273</c:v>
                </c:pt>
                <c:pt idx="1">
                  <c:v>41363</c:v>
                </c:pt>
                <c:pt idx="2">
                  <c:v>41455</c:v>
                </c:pt>
                <c:pt idx="3">
                  <c:v>41547</c:v>
                </c:pt>
                <c:pt idx="4">
                  <c:v>41638</c:v>
                </c:pt>
                <c:pt idx="5">
                  <c:v>41728</c:v>
                </c:pt>
                <c:pt idx="6">
                  <c:v>41820</c:v>
                </c:pt>
                <c:pt idx="7">
                  <c:v>41912</c:v>
                </c:pt>
                <c:pt idx="8">
                  <c:v>42003</c:v>
                </c:pt>
                <c:pt idx="9">
                  <c:v>42093</c:v>
                </c:pt>
                <c:pt idx="10">
                  <c:v>42185</c:v>
                </c:pt>
                <c:pt idx="11">
                  <c:v>42277</c:v>
                </c:pt>
                <c:pt idx="12">
                  <c:v>42368</c:v>
                </c:pt>
                <c:pt idx="13">
                  <c:v>42459</c:v>
                </c:pt>
                <c:pt idx="14">
                  <c:v>42551</c:v>
                </c:pt>
                <c:pt idx="15">
                  <c:v>42643</c:v>
                </c:pt>
                <c:pt idx="16">
                  <c:v>42720</c:v>
                </c:pt>
              </c:numCache>
            </c:numRef>
          </c:xVal>
          <c:yVal>
            <c:numRef>
              <c:f>Current!$C$5:$C$21</c:f>
              <c:numCache>
                <c:formatCode>General</c:formatCode>
                <c:ptCount val="17"/>
                <c:pt idx="0">
                  <c:v>43</c:v>
                </c:pt>
                <c:pt idx="1">
                  <c:v>38</c:v>
                </c:pt>
                <c:pt idx="2">
                  <c:v>49</c:v>
                </c:pt>
                <c:pt idx="3">
                  <c:v>41</c:v>
                </c:pt>
                <c:pt idx="4">
                  <c:v>36</c:v>
                </c:pt>
                <c:pt idx="5">
                  <c:v>40</c:v>
                </c:pt>
                <c:pt idx="6">
                  <c:v>60</c:v>
                </c:pt>
                <c:pt idx="7">
                  <c:v>53</c:v>
                </c:pt>
                <c:pt idx="8">
                  <c:v>43</c:v>
                </c:pt>
                <c:pt idx="9">
                  <c:v>29</c:v>
                </c:pt>
                <c:pt idx="10">
                  <c:v>53</c:v>
                </c:pt>
                <c:pt idx="11">
                  <c:v>45</c:v>
                </c:pt>
                <c:pt idx="12">
                  <c:v>46</c:v>
                </c:pt>
                <c:pt idx="13">
                  <c:v>41</c:v>
                </c:pt>
                <c:pt idx="14">
                  <c:v>51</c:v>
                </c:pt>
                <c:pt idx="15">
                  <c:v>54</c:v>
                </c:pt>
                <c:pt idx="16">
                  <c:v>58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Current!$D$4</c:f>
              <c:strCache>
                <c:ptCount val="1"/>
                <c:pt idx="0">
                  <c:v>Target Goal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Pt>
            <c:idx val="12"/>
            <c:marker>
              <c:symbol val="none"/>
            </c:marker>
            <c:bubble3D val="0"/>
          </c:dPt>
          <c:xVal>
            <c:numRef>
              <c:f>Current!$B$5:$B$21</c:f>
              <c:numCache>
                <c:formatCode>[$-409]mmm\-yy;@</c:formatCode>
                <c:ptCount val="17"/>
                <c:pt idx="0">
                  <c:v>41273</c:v>
                </c:pt>
                <c:pt idx="1">
                  <c:v>41363</c:v>
                </c:pt>
                <c:pt idx="2">
                  <c:v>41455</c:v>
                </c:pt>
                <c:pt idx="3">
                  <c:v>41547</c:v>
                </c:pt>
                <c:pt idx="4">
                  <c:v>41638</c:v>
                </c:pt>
                <c:pt idx="5">
                  <c:v>41728</c:v>
                </c:pt>
                <c:pt idx="6">
                  <c:v>41820</c:v>
                </c:pt>
                <c:pt idx="7">
                  <c:v>41912</c:v>
                </c:pt>
                <c:pt idx="8">
                  <c:v>42003</c:v>
                </c:pt>
                <c:pt idx="9">
                  <c:v>42093</c:v>
                </c:pt>
                <c:pt idx="10">
                  <c:v>42185</c:v>
                </c:pt>
                <c:pt idx="11">
                  <c:v>42277</c:v>
                </c:pt>
                <c:pt idx="12">
                  <c:v>42368</c:v>
                </c:pt>
                <c:pt idx="13">
                  <c:v>42459</c:v>
                </c:pt>
                <c:pt idx="14">
                  <c:v>42551</c:v>
                </c:pt>
                <c:pt idx="15">
                  <c:v>42643</c:v>
                </c:pt>
                <c:pt idx="16">
                  <c:v>42720</c:v>
                </c:pt>
              </c:numCache>
            </c:numRef>
          </c:xVal>
          <c:yVal>
            <c:numRef>
              <c:f>Current!$D$5:$D$21</c:f>
              <c:numCache>
                <c:formatCode>General</c:formatCode>
                <c:ptCount val="17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60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  <c:pt idx="11">
                  <c:v>60</c:v>
                </c:pt>
                <c:pt idx="12">
                  <c:v>60</c:v>
                </c:pt>
                <c:pt idx="13">
                  <c:v>60</c:v>
                </c:pt>
                <c:pt idx="14">
                  <c:v>60</c:v>
                </c:pt>
                <c:pt idx="15">
                  <c:v>60</c:v>
                </c:pt>
                <c:pt idx="16">
                  <c:v>60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Current!$F$4</c:f>
              <c:strCache>
                <c:ptCount val="1"/>
                <c:pt idx="0">
                  <c:v>Trend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Current!$B$5:$B$20</c:f>
              <c:numCache>
                <c:formatCode>[$-409]mmm\-yy;@</c:formatCode>
                <c:ptCount val="16"/>
                <c:pt idx="0">
                  <c:v>41273</c:v>
                </c:pt>
                <c:pt idx="1">
                  <c:v>41363</c:v>
                </c:pt>
                <c:pt idx="2">
                  <c:v>41455</c:v>
                </c:pt>
                <c:pt idx="3">
                  <c:v>41547</c:v>
                </c:pt>
                <c:pt idx="4">
                  <c:v>41638</c:v>
                </c:pt>
                <c:pt idx="5">
                  <c:v>41728</c:v>
                </c:pt>
                <c:pt idx="6">
                  <c:v>41820</c:v>
                </c:pt>
                <c:pt idx="7">
                  <c:v>41912</c:v>
                </c:pt>
                <c:pt idx="8">
                  <c:v>42003</c:v>
                </c:pt>
                <c:pt idx="9">
                  <c:v>42093</c:v>
                </c:pt>
                <c:pt idx="10">
                  <c:v>42185</c:v>
                </c:pt>
                <c:pt idx="11">
                  <c:v>42277</c:v>
                </c:pt>
                <c:pt idx="12">
                  <c:v>42368</c:v>
                </c:pt>
                <c:pt idx="13">
                  <c:v>42459</c:v>
                </c:pt>
                <c:pt idx="14">
                  <c:v>42551</c:v>
                </c:pt>
                <c:pt idx="15">
                  <c:v>42643</c:v>
                </c:pt>
              </c:numCache>
            </c:numRef>
          </c:xVal>
          <c:yVal>
            <c:numRef>
              <c:f>Current!$F$5:$F$20</c:f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7296736"/>
        <c:axId val="337297128"/>
      </c:scatterChart>
      <c:valAx>
        <c:axId val="337296736"/>
        <c:scaling>
          <c:orientation val="minMax"/>
          <c:max val="42790"/>
          <c:min val="4119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bg1"/>
                    </a:solidFill>
                  </a:rPr>
                  <a:t>Year/Quarter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[$-409]mmm\-yy;@" sourceLinked="0"/>
        <c:majorTickMark val="in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297128"/>
        <c:crosses val="autoZero"/>
        <c:crossBetween val="midCat"/>
        <c:majorUnit val="100"/>
      </c:valAx>
      <c:valAx>
        <c:axId val="337297128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2967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bg1"/>
                </a:solidFill>
              </a:rPr>
              <a:t>CCS</a:t>
            </a:r>
            <a:r>
              <a:rPr lang="en-US" baseline="0">
                <a:solidFill>
                  <a:schemeClr val="bg1"/>
                </a:solidFill>
              </a:rPr>
              <a:t> Client Treatment Objectives Successfully Met (per Quarter)</a:t>
            </a:r>
            <a:endParaRPr lang="en-US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9533476789604115E-2"/>
          <c:y val="0.10902772038889574"/>
          <c:w val="0.90151158294081313"/>
          <c:h val="0.75807249445139957"/>
        </c:manualLayout>
      </c:layout>
      <c:scatterChart>
        <c:scatterStyle val="lineMarker"/>
        <c:varyColors val="0"/>
        <c:ser>
          <c:idx val="1"/>
          <c:order val="0"/>
          <c:tx>
            <c:strRef>
              <c:f>Current!$H$4</c:f>
              <c:strCache>
                <c:ptCount val="1"/>
                <c:pt idx="0">
                  <c:v>Goal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Pt>
            <c:idx val="12"/>
            <c:marker>
              <c:symbol val="none"/>
            </c:marker>
            <c:bubble3D val="0"/>
          </c:dPt>
          <c:xVal>
            <c:numRef>
              <c:f>Current!$B$5:$B$24</c:f>
              <c:numCache>
                <c:formatCode>[$-409]mmm\-yy;@</c:formatCode>
                <c:ptCount val="20"/>
                <c:pt idx="0">
                  <c:v>41273</c:v>
                </c:pt>
                <c:pt idx="1">
                  <c:v>41363</c:v>
                </c:pt>
                <c:pt idx="2">
                  <c:v>41455</c:v>
                </c:pt>
                <c:pt idx="3">
                  <c:v>41547</c:v>
                </c:pt>
                <c:pt idx="4">
                  <c:v>41638</c:v>
                </c:pt>
                <c:pt idx="5">
                  <c:v>41728</c:v>
                </c:pt>
                <c:pt idx="6">
                  <c:v>41820</c:v>
                </c:pt>
                <c:pt idx="7">
                  <c:v>41912</c:v>
                </c:pt>
                <c:pt idx="8">
                  <c:v>42003</c:v>
                </c:pt>
                <c:pt idx="9">
                  <c:v>42093</c:v>
                </c:pt>
                <c:pt idx="10">
                  <c:v>42185</c:v>
                </c:pt>
                <c:pt idx="11">
                  <c:v>42277</c:v>
                </c:pt>
                <c:pt idx="12">
                  <c:v>42368</c:v>
                </c:pt>
                <c:pt idx="13">
                  <c:v>42459</c:v>
                </c:pt>
                <c:pt idx="14">
                  <c:v>42551</c:v>
                </c:pt>
                <c:pt idx="15">
                  <c:v>42643</c:v>
                </c:pt>
                <c:pt idx="16">
                  <c:v>42720</c:v>
                </c:pt>
                <c:pt idx="17">
                  <c:v>42824</c:v>
                </c:pt>
                <c:pt idx="18">
                  <c:v>42916</c:v>
                </c:pt>
                <c:pt idx="19">
                  <c:v>43008</c:v>
                </c:pt>
              </c:numCache>
            </c:numRef>
          </c:xVal>
          <c:yVal>
            <c:numRef>
              <c:f>Current!$H$5:$H$24</c:f>
              <c:numCache>
                <c:formatCode>General</c:formatCode>
                <c:ptCount val="20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60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  <c:pt idx="11">
                  <c:v>60</c:v>
                </c:pt>
                <c:pt idx="12">
                  <c:v>60</c:v>
                </c:pt>
                <c:pt idx="13">
                  <c:v>60</c:v>
                </c:pt>
                <c:pt idx="14">
                  <c:v>60</c:v>
                </c:pt>
                <c:pt idx="15">
                  <c:v>60</c:v>
                </c:pt>
                <c:pt idx="16">
                  <c:v>60</c:v>
                </c:pt>
                <c:pt idx="17">
                  <c:v>60</c:v>
                </c:pt>
                <c:pt idx="18">
                  <c:v>60</c:v>
                </c:pt>
                <c:pt idx="19">
                  <c:v>60</c:v>
                </c:pt>
              </c:numCache>
            </c:numRef>
          </c:yVal>
          <c:smooth val="1"/>
        </c:ser>
        <c:ser>
          <c:idx val="2"/>
          <c:order val="3"/>
          <c:tx>
            <c:strRef>
              <c:f>Current!$J$4</c:f>
              <c:strCache>
                <c:ptCount val="1"/>
                <c:pt idx="0">
                  <c:v>Trend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9525">
                <a:solidFill>
                  <a:srgbClr val="00B050"/>
                </a:solidFill>
              </a:ln>
              <a:effectLst/>
            </c:spPr>
          </c:marker>
          <c:xVal>
            <c:numRef>
              <c:f>Current!$B$5:$B$20</c:f>
              <c:numCache>
                <c:formatCode>[$-409]mmm\-yy;@</c:formatCode>
                <c:ptCount val="16"/>
                <c:pt idx="0">
                  <c:v>41273</c:v>
                </c:pt>
                <c:pt idx="1">
                  <c:v>41363</c:v>
                </c:pt>
                <c:pt idx="2">
                  <c:v>41455</c:v>
                </c:pt>
                <c:pt idx="3">
                  <c:v>41547</c:v>
                </c:pt>
                <c:pt idx="4">
                  <c:v>41638</c:v>
                </c:pt>
                <c:pt idx="5">
                  <c:v>41728</c:v>
                </c:pt>
                <c:pt idx="6">
                  <c:v>41820</c:v>
                </c:pt>
                <c:pt idx="7">
                  <c:v>41912</c:v>
                </c:pt>
                <c:pt idx="8">
                  <c:v>42003</c:v>
                </c:pt>
                <c:pt idx="9">
                  <c:v>42093</c:v>
                </c:pt>
                <c:pt idx="10">
                  <c:v>42185</c:v>
                </c:pt>
                <c:pt idx="11">
                  <c:v>42277</c:v>
                </c:pt>
                <c:pt idx="12">
                  <c:v>42368</c:v>
                </c:pt>
                <c:pt idx="13">
                  <c:v>42459</c:v>
                </c:pt>
                <c:pt idx="14">
                  <c:v>42551</c:v>
                </c:pt>
                <c:pt idx="15">
                  <c:v>42643</c:v>
                </c:pt>
              </c:numCache>
            </c:numRef>
          </c:xVal>
          <c:yVal>
            <c:numRef>
              <c:f>Current!$J$5:$J$20</c:f>
            </c:numRef>
          </c:yVal>
          <c:smooth val="0"/>
        </c:ser>
        <c:ser>
          <c:idx val="0"/>
          <c:order val="4"/>
          <c:tx>
            <c:strRef>
              <c:f>Current!$C$4</c:f>
              <c:strCache>
                <c:ptCount val="1"/>
                <c:pt idx="0">
                  <c:v>Program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9525">
                <a:solidFill>
                  <a:srgbClr val="00B050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rgbClr val="C0000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</c:dPt>
          <c:dPt>
            <c:idx val="5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</c:dPt>
          <c:dPt>
            <c:idx val="9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</c:dPt>
          <c:dPt>
            <c:idx val="13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</c:dPt>
          <c:dPt>
            <c:idx val="17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</c:dPt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 cmpd="sng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Current!$B$5:$B$24</c:f>
              <c:numCache>
                <c:formatCode>[$-409]mmm\-yy;@</c:formatCode>
                <c:ptCount val="20"/>
                <c:pt idx="0">
                  <c:v>41273</c:v>
                </c:pt>
                <c:pt idx="1">
                  <c:v>41363</c:v>
                </c:pt>
                <c:pt idx="2">
                  <c:v>41455</c:v>
                </c:pt>
                <c:pt idx="3">
                  <c:v>41547</c:v>
                </c:pt>
                <c:pt idx="4">
                  <c:v>41638</c:v>
                </c:pt>
                <c:pt idx="5">
                  <c:v>41728</c:v>
                </c:pt>
                <c:pt idx="6">
                  <c:v>41820</c:v>
                </c:pt>
                <c:pt idx="7">
                  <c:v>41912</c:v>
                </c:pt>
                <c:pt idx="8">
                  <c:v>42003</c:v>
                </c:pt>
                <c:pt idx="9">
                  <c:v>42093</c:v>
                </c:pt>
                <c:pt idx="10">
                  <c:v>42185</c:v>
                </c:pt>
                <c:pt idx="11">
                  <c:v>42277</c:v>
                </c:pt>
                <c:pt idx="12">
                  <c:v>42368</c:v>
                </c:pt>
                <c:pt idx="13">
                  <c:v>42459</c:v>
                </c:pt>
                <c:pt idx="14">
                  <c:v>42551</c:v>
                </c:pt>
                <c:pt idx="15">
                  <c:v>42643</c:v>
                </c:pt>
                <c:pt idx="16">
                  <c:v>42720</c:v>
                </c:pt>
                <c:pt idx="17">
                  <c:v>42824</c:v>
                </c:pt>
                <c:pt idx="18">
                  <c:v>42916</c:v>
                </c:pt>
                <c:pt idx="19">
                  <c:v>43008</c:v>
                </c:pt>
              </c:numCache>
            </c:numRef>
          </c:xVal>
          <c:yVal>
            <c:numRef>
              <c:f>Current!$C$5:$C$24</c:f>
              <c:numCache>
                <c:formatCode>General</c:formatCode>
                <c:ptCount val="20"/>
                <c:pt idx="0">
                  <c:v>43</c:v>
                </c:pt>
                <c:pt idx="1">
                  <c:v>38</c:v>
                </c:pt>
                <c:pt idx="2">
                  <c:v>49</c:v>
                </c:pt>
                <c:pt idx="3">
                  <c:v>41</c:v>
                </c:pt>
                <c:pt idx="4">
                  <c:v>36</c:v>
                </c:pt>
                <c:pt idx="5">
                  <c:v>40</c:v>
                </c:pt>
                <c:pt idx="6">
                  <c:v>60</c:v>
                </c:pt>
                <c:pt idx="7">
                  <c:v>53</c:v>
                </c:pt>
                <c:pt idx="8">
                  <c:v>43</c:v>
                </c:pt>
                <c:pt idx="9">
                  <c:v>29</c:v>
                </c:pt>
                <c:pt idx="10">
                  <c:v>53</c:v>
                </c:pt>
                <c:pt idx="11">
                  <c:v>45</c:v>
                </c:pt>
                <c:pt idx="12">
                  <c:v>46</c:v>
                </c:pt>
                <c:pt idx="13">
                  <c:v>41</c:v>
                </c:pt>
                <c:pt idx="14">
                  <c:v>51</c:v>
                </c:pt>
                <c:pt idx="15">
                  <c:v>54</c:v>
                </c:pt>
                <c:pt idx="16">
                  <c:v>61</c:v>
                </c:pt>
                <c:pt idx="17">
                  <c:v>48</c:v>
                </c:pt>
                <c:pt idx="18">
                  <c:v>57</c:v>
                </c:pt>
                <c:pt idx="19">
                  <c:v>59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7297912"/>
        <c:axId val="337298304"/>
        <c:extLst>
          <c:ext xmlns:c15="http://schemas.microsoft.com/office/drawing/2012/chart" uri="{02D57815-91ED-43cb-92C2-25804820EDAC}">
            <c15:filteredScatterSeries>
              <c15:ser>
                <c:idx val="3"/>
                <c:order val="1"/>
                <c:tx>
                  <c:strRef>
                    <c:extLst>
                      <c:ext uri="{02D57815-91ED-43cb-92C2-25804820EDAC}">
                        <c15:formulaRef>
                          <c15:sqref>Current!$D$4</c15:sqref>
                        </c15:formulaRef>
                      </c:ext>
                    </c:extLst>
                    <c:strCache>
                      <c:ptCount val="1"/>
                      <c:pt idx="0">
                        <c:v>Youth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bg2">
                        <a:lumMod val="75000"/>
                      </a:schemeClr>
                    </a:solidFill>
                    <a:ln w="9525">
                      <a:solidFill>
                        <a:srgbClr val="00B050"/>
                      </a:solidFill>
                    </a:ln>
                    <a:effectLst/>
                  </c:spPr>
                </c:marker>
                <c:trendline>
                  <c:spPr>
                    <a:ln w="19050" cap="rnd">
                      <a:solidFill>
                        <a:schemeClr val="accent4"/>
                      </a:solidFill>
                      <a:prstDash val="sysDot"/>
                    </a:ln>
                    <a:effectLst/>
                  </c:spPr>
                  <c:trendlineType val="linear"/>
                  <c:forward val="2"/>
                  <c:dispRSqr val="0"/>
                  <c:dispEq val="0"/>
                </c:trendline>
                <c:xVal>
                  <c:numRef>
                    <c:extLst>
                      <c:ext uri="{02D57815-91ED-43cb-92C2-25804820EDAC}">
                        <c15:formulaRef>
                          <c15:sqref>Current!$B$5:$B$24</c15:sqref>
                        </c15:formulaRef>
                      </c:ext>
                    </c:extLst>
                    <c:numCache>
                      <c:formatCode>[$-409]mmm\-yy;@</c:formatCode>
                      <c:ptCount val="20"/>
                      <c:pt idx="0">
                        <c:v>41273</c:v>
                      </c:pt>
                      <c:pt idx="1">
                        <c:v>41363</c:v>
                      </c:pt>
                      <c:pt idx="2">
                        <c:v>41455</c:v>
                      </c:pt>
                      <c:pt idx="3">
                        <c:v>41547</c:v>
                      </c:pt>
                      <c:pt idx="4">
                        <c:v>41638</c:v>
                      </c:pt>
                      <c:pt idx="5">
                        <c:v>41728</c:v>
                      </c:pt>
                      <c:pt idx="6">
                        <c:v>41820</c:v>
                      </c:pt>
                      <c:pt idx="7">
                        <c:v>41912</c:v>
                      </c:pt>
                      <c:pt idx="8">
                        <c:v>42003</c:v>
                      </c:pt>
                      <c:pt idx="9">
                        <c:v>42093</c:v>
                      </c:pt>
                      <c:pt idx="10">
                        <c:v>42185</c:v>
                      </c:pt>
                      <c:pt idx="11">
                        <c:v>42277</c:v>
                      </c:pt>
                      <c:pt idx="12">
                        <c:v>42368</c:v>
                      </c:pt>
                      <c:pt idx="13">
                        <c:v>42459</c:v>
                      </c:pt>
                      <c:pt idx="14">
                        <c:v>42551</c:v>
                      </c:pt>
                      <c:pt idx="15">
                        <c:v>42643</c:v>
                      </c:pt>
                      <c:pt idx="16">
                        <c:v>42720</c:v>
                      </c:pt>
                      <c:pt idx="17">
                        <c:v>42824</c:v>
                      </c:pt>
                      <c:pt idx="18">
                        <c:v>42916</c:v>
                      </c:pt>
                      <c:pt idx="19">
                        <c:v>43008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Current!$D$5:$D$24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43</c:v>
                      </c:pt>
                      <c:pt idx="1">
                        <c:v>38</c:v>
                      </c:pt>
                      <c:pt idx="2">
                        <c:v>49</c:v>
                      </c:pt>
                      <c:pt idx="3">
                        <c:v>41</c:v>
                      </c:pt>
                      <c:pt idx="4">
                        <c:v>36</c:v>
                      </c:pt>
                      <c:pt idx="5">
                        <c:v>40</c:v>
                      </c:pt>
                      <c:pt idx="6">
                        <c:v>60</c:v>
                      </c:pt>
                      <c:pt idx="7">
                        <c:v>53</c:v>
                      </c:pt>
                      <c:pt idx="8">
                        <c:v>43</c:v>
                      </c:pt>
                      <c:pt idx="9">
                        <c:v>29</c:v>
                      </c:pt>
                      <c:pt idx="10">
                        <c:v>53</c:v>
                      </c:pt>
                      <c:pt idx="11">
                        <c:v>45</c:v>
                      </c:pt>
                      <c:pt idx="12">
                        <c:v>46</c:v>
                      </c:pt>
                      <c:pt idx="13">
                        <c:v>41</c:v>
                      </c:pt>
                      <c:pt idx="14">
                        <c:v>51</c:v>
                      </c:pt>
                      <c:pt idx="15">
                        <c:v>54</c:v>
                      </c:pt>
                      <c:pt idx="16">
                        <c:v>58</c:v>
                      </c:pt>
                      <c:pt idx="17">
                        <c:v>55</c:v>
                      </c:pt>
                      <c:pt idx="18">
                        <c:v>48</c:v>
                      </c:pt>
                      <c:pt idx="19">
                        <c:v>63</c:v>
                      </c:pt>
                    </c:numCache>
                  </c:numRef>
                </c:yVal>
                <c:smooth val="0"/>
              </c15:ser>
            </c15:filteredScatterSeries>
            <c15:filteredScatterSeries>
              <c15:ser>
                <c:idx val="4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Current!$E$4</c15:sqref>
                        </c15:formulaRef>
                      </c:ext>
                    </c:extLst>
                    <c:strCache>
                      <c:ptCount val="1"/>
                      <c:pt idx="0">
                        <c:v>Adult</c:v>
                      </c:pt>
                    </c:strCache>
                  </c:strRef>
                </c:tx>
                <c:spPr>
                  <a:ln w="28575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FF0000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trendline>
                  <c:spPr>
                    <a:ln w="19050" cap="rnd">
                      <a:solidFill>
                        <a:schemeClr val="accent5"/>
                      </a:solidFill>
                      <a:prstDash val="sysDot"/>
                    </a:ln>
                    <a:effectLst/>
                  </c:spPr>
                  <c:trendlineType val="linear"/>
                  <c:forward val="2"/>
                  <c:dispRSqr val="0"/>
                  <c:dispEq val="0"/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Current!$B$5:$B$24</c15:sqref>
                        </c15:formulaRef>
                      </c:ext>
                    </c:extLst>
                    <c:numCache>
                      <c:formatCode>[$-409]mmm\-yy;@</c:formatCode>
                      <c:ptCount val="20"/>
                      <c:pt idx="0">
                        <c:v>41273</c:v>
                      </c:pt>
                      <c:pt idx="1">
                        <c:v>41363</c:v>
                      </c:pt>
                      <c:pt idx="2">
                        <c:v>41455</c:v>
                      </c:pt>
                      <c:pt idx="3">
                        <c:v>41547</c:v>
                      </c:pt>
                      <c:pt idx="4">
                        <c:v>41638</c:v>
                      </c:pt>
                      <c:pt idx="5">
                        <c:v>41728</c:v>
                      </c:pt>
                      <c:pt idx="6">
                        <c:v>41820</c:v>
                      </c:pt>
                      <c:pt idx="7">
                        <c:v>41912</c:v>
                      </c:pt>
                      <c:pt idx="8">
                        <c:v>42003</c:v>
                      </c:pt>
                      <c:pt idx="9">
                        <c:v>42093</c:v>
                      </c:pt>
                      <c:pt idx="10">
                        <c:v>42185</c:v>
                      </c:pt>
                      <c:pt idx="11">
                        <c:v>42277</c:v>
                      </c:pt>
                      <c:pt idx="12">
                        <c:v>42368</c:v>
                      </c:pt>
                      <c:pt idx="13">
                        <c:v>42459</c:v>
                      </c:pt>
                      <c:pt idx="14">
                        <c:v>42551</c:v>
                      </c:pt>
                      <c:pt idx="15">
                        <c:v>42643</c:v>
                      </c:pt>
                      <c:pt idx="16">
                        <c:v>42720</c:v>
                      </c:pt>
                      <c:pt idx="17">
                        <c:v>42824</c:v>
                      </c:pt>
                      <c:pt idx="18">
                        <c:v>42916</c:v>
                      </c:pt>
                      <c:pt idx="19">
                        <c:v>43008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Current!$E$5:$E$24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43</c:v>
                      </c:pt>
                      <c:pt idx="1">
                        <c:v>38</c:v>
                      </c:pt>
                      <c:pt idx="2">
                        <c:v>49</c:v>
                      </c:pt>
                      <c:pt idx="3">
                        <c:v>41</c:v>
                      </c:pt>
                      <c:pt idx="4">
                        <c:v>36</c:v>
                      </c:pt>
                      <c:pt idx="5">
                        <c:v>40</c:v>
                      </c:pt>
                      <c:pt idx="6">
                        <c:v>60</c:v>
                      </c:pt>
                      <c:pt idx="7">
                        <c:v>53</c:v>
                      </c:pt>
                      <c:pt idx="8">
                        <c:v>43</c:v>
                      </c:pt>
                      <c:pt idx="9">
                        <c:v>29</c:v>
                      </c:pt>
                      <c:pt idx="10">
                        <c:v>53</c:v>
                      </c:pt>
                      <c:pt idx="11">
                        <c:v>45</c:v>
                      </c:pt>
                      <c:pt idx="12">
                        <c:v>46</c:v>
                      </c:pt>
                      <c:pt idx="13">
                        <c:v>41</c:v>
                      </c:pt>
                      <c:pt idx="14">
                        <c:v>51</c:v>
                      </c:pt>
                      <c:pt idx="15">
                        <c:v>54</c:v>
                      </c:pt>
                      <c:pt idx="16">
                        <c:v>66</c:v>
                      </c:pt>
                      <c:pt idx="17">
                        <c:v>43</c:v>
                      </c:pt>
                      <c:pt idx="18">
                        <c:v>68</c:v>
                      </c:pt>
                      <c:pt idx="19">
                        <c:v>58</c:v>
                      </c:pt>
                    </c:numCache>
                  </c:numRef>
                </c:yVal>
                <c:smooth val="0"/>
              </c15:ser>
            </c15:filteredScatterSeries>
            <c15:filteredScatterSeries>
              <c15:ser>
                <c:idx val="6"/>
                <c:order val="5"/>
                <c:tx>
                  <c:v>Change Team</c:v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Current!$B$5:$B$24</c15:sqref>
                        </c15:formulaRef>
                      </c:ext>
                    </c:extLst>
                    <c:numCache>
                      <c:formatCode>[$-409]mmm\-yy;@</c:formatCode>
                      <c:ptCount val="20"/>
                      <c:pt idx="0">
                        <c:v>41273</c:v>
                      </c:pt>
                      <c:pt idx="1">
                        <c:v>41363</c:v>
                      </c:pt>
                      <c:pt idx="2">
                        <c:v>41455</c:v>
                      </c:pt>
                      <c:pt idx="3">
                        <c:v>41547</c:v>
                      </c:pt>
                      <c:pt idx="4">
                        <c:v>41638</c:v>
                      </c:pt>
                      <c:pt idx="5">
                        <c:v>41728</c:v>
                      </c:pt>
                      <c:pt idx="6">
                        <c:v>41820</c:v>
                      </c:pt>
                      <c:pt idx="7">
                        <c:v>41912</c:v>
                      </c:pt>
                      <c:pt idx="8">
                        <c:v>42003</c:v>
                      </c:pt>
                      <c:pt idx="9">
                        <c:v>42093</c:v>
                      </c:pt>
                      <c:pt idx="10">
                        <c:v>42185</c:v>
                      </c:pt>
                      <c:pt idx="11">
                        <c:v>42277</c:v>
                      </c:pt>
                      <c:pt idx="12">
                        <c:v>42368</c:v>
                      </c:pt>
                      <c:pt idx="13">
                        <c:v>42459</c:v>
                      </c:pt>
                      <c:pt idx="14">
                        <c:v>42551</c:v>
                      </c:pt>
                      <c:pt idx="15">
                        <c:v>42643</c:v>
                      </c:pt>
                      <c:pt idx="16">
                        <c:v>42720</c:v>
                      </c:pt>
                      <c:pt idx="17">
                        <c:v>42824</c:v>
                      </c:pt>
                      <c:pt idx="18">
                        <c:v>42916</c:v>
                      </c:pt>
                      <c:pt idx="19">
                        <c:v>43008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Current!$F$5:$F$24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16">
                        <c:v>61</c:v>
                      </c:pt>
                      <c:pt idx="17">
                        <c:v>60</c:v>
                      </c:pt>
                      <c:pt idx="18">
                        <c:v>75</c:v>
                      </c:pt>
                      <c:pt idx="19">
                        <c:v>60</c:v>
                      </c:pt>
                    </c:numCache>
                  </c:numRef>
                </c:yVal>
                <c:smooth val="0"/>
              </c15:ser>
            </c15:filteredScatterSeries>
          </c:ext>
        </c:extLst>
      </c:scatterChart>
      <c:valAx>
        <c:axId val="337297912"/>
        <c:scaling>
          <c:orientation val="minMax"/>
          <c:max val="43100"/>
          <c:min val="412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8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Year/Quarter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[$-409]mmm\-yy;@" sourceLinked="0"/>
        <c:majorTickMark val="in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298304"/>
        <c:crosses val="autoZero"/>
        <c:crossBetween val="midCat"/>
        <c:majorUnit val="230"/>
      </c:valAx>
      <c:valAx>
        <c:axId val="337298304"/>
        <c:scaling>
          <c:orientation val="minMax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85000"/>
                </a:schemeClr>
              </a:solidFill>
              <a:prstDash val="dash"/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2979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CCS Client Treatment Objectives Successfully Met (per Quarter)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Current!$H$4</c:f>
              <c:strCache>
                <c:ptCount val="1"/>
                <c:pt idx="0">
                  <c:v>Goal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Pt>
            <c:idx val="12"/>
            <c:marker>
              <c:symbol val="none"/>
            </c:marker>
            <c:bubble3D val="0"/>
          </c:dPt>
          <c:xVal>
            <c:numRef>
              <c:f>Current!$B$5:$B$24</c:f>
              <c:numCache>
                <c:formatCode>[$-409]mmm\-yy;@</c:formatCode>
                <c:ptCount val="20"/>
                <c:pt idx="0">
                  <c:v>41273</c:v>
                </c:pt>
                <c:pt idx="1">
                  <c:v>41363</c:v>
                </c:pt>
                <c:pt idx="2">
                  <c:v>41455</c:v>
                </c:pt>
                <c:pt idx="3">
                  <c:v>41547</c:v>
                </c:pt>
                <c:pt idx="4">
                  <c:v>41638</c:v>
                </c:pt>
                <c:pt idx="5">
                  <c:v>41728</c:v>
                </c:pt>
                <c:pt idx="6">
                  <c:v>41820</c:v>
                </c:pt>
                <c:pt idx="7">
                  <c:v>41912</c:v>
                </c:pt>
                <c:pt idx="8">
                  <c:v>42003</c:v>
                </c:pt>
                <c:pt idx="9">
                  <c:v>42093</c:v>
                </c:pt>
                <c:pt idx="10">
                  <c:v>42185</c:v>
                </c:pt>
                <c:pt idx="11">
                  <c:v>42277</c:v>
                </c:pt>
                <c:pt idx="12">
                  <c:v>42368</c:v>
                </c:pt>
                <c:pt idx="13">
                  <c:v>42459</c:v>
                </c:pt>
                <c:pt idx="14">
                  <c:v>42551</c:v>
                </c:pt>
                <c:pt idx="15">
                  <c:v>42643</c:v>
                </c:pt>
                <c:pt idx="16">
                  <c:v>42720</c:v>
                </c:pt>
                <c:pt idx="17">
                  <c:v>42824</c:v>
                </c:pt>
                <c:pt idx="18">
                  <c:v>42916</c:v>
                </c:pt>
                <c:pt idx="19">
                  <c:v>43008</c:v>
                </c:pt>
              </c:numCache>
            </c:numRef>
          </c:xVal>
          <c:yVal>
            <c:numRef>
              <c:f>Current!$H$5:$H$24</c:f>
              <c:numCache>
                <c:formatCode>General</c:formatCode>
                <c:ptCount val="20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60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  <c:pt idx="11">
                  <c:v>60</c:v>
                </c:pt>
                <c:pt idx="12">
                  <c:v>60</c:v>
                </c:pt>
                <c:pt idx="13">
                  <c:v>60</c:v>
                </c:pt>
                <c:pt idx="14">
                  <c:v>60</c:v>
                </c:pt>
                <c:pt idx="15">
                  <c:v>60</c:v>
                </c:pt>
                <c:pt idx="16">
                  <c:v>60</c:v>
                </c:pt>
                <c:pt idx="17">
                  <c:v>60</c:v>
                </c:pt>
                <c:pt idx="18">
                  <c:v>60</c:v>
                </c:pt>
                <c:pt idx="19">
                  <c:v>60</c:v>
                </c:pt>
              </c:numCache>
            </c:numRef>
          </c:yVal>
          <c:smooth val="1"/>
        </c:ser>
        <c:ser>
          <c:idx val="2"/>
          <c:order val="3"/>
          <c:tx>
            <c:strRef>
              <c:f>Current!$J$4</c:f>
              <c:strCache>
                <c:ptCount val="1"/>
                <c:pt idx="0">
                  <c:v>Trend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9525">
                <a:solidFill>
                  <a:srgbClr val="00B050"/>
                </a:solidFill>
              </a:ln>
              <a:effectLst/>
            </c:spPr>
          </c:marker>
          <c:xVal>
            <c:numRef>
              <c:f>Current!$B$5:$B$20</c:f>
              <c:numCache>
                <c:formatCode>[$-409]mmm\-yy;@</c:formatCode>
                <c:ptCount val="16"/>
                <c:pt idx="0">
                  <c:v>41273</c:v>
                </c:pt>
                <c:pt idx="1">
                  <c:v>41363</c:v>
                </c:pt>
                <c:pt idx="2">
                  <c:v>41455</c:v>
                </c:pt>
                <c:pt idx="3">
                  <c:v>41547</c:v>
                </c:pt>
                <c:pt idx="4">
                  <c:v>41638</c:v>
                </c:pt>
                <c:pt idx="5">
                  <c:v>41728</c:v>
                </c:pt>
                <c:pt idx="6">
                  <c:v>41820</c:v>
                </c:pt>
                <c:pt idx="7">
                  <c:v>41912</c:v>
                </c:pt>
                <c:pt idx="8">
                  <c:v>42003</c:v>
                </c:pt>
                <c:pt idx="9">
                  <c:v>42093</c:v>
                </c:pt>
                <c:pt idx="10">
                  <c:v>42185</c:v>
                </c:pt>
                <c:pt idx="11">
                  <c:v>42277</c:v>
                </c:pt>
                <c:pt idx="12">
                  <c:v>42368</c:v>
                </c:pt>
                <c:pt idx="13">
                  <c:v>42459</c:v>
                </c:pt>
                <c:pt idx="14">
                  <c:v>42551</c:v>
                </c:pt>
                <c:pt idx="15">
                  <c:v>42643</c:v>
                </c:pt>
              </c:numCache>
            </c:numRef>
          </c:xVal>
          <c:yVal>
            <c:numRef>
              <c:f>Current!$J$5:$J$20</c:f>
            </c:numRef>
          </c:yVal>
          <c:smooth val="0"/>
        </c:ser>
        <c:ser>
          <c:idx val="0"/>
          <c:order val="4"/>
          <c:tx>
            <c:strRef>
              <c:f>Current!$C$4</c:f>
              <c:strCache>
                <c:ptCount val="1"/>
                <c:pt idx="0">
                  <c:v>Program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9525">
                <a:solidFill>
                  <a:srgbClr val="00B050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rgbClr val="C0000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</c:dPt>
          <c:dPt>
            <c:idx val="5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</c:dPt>
          <c:dPt>
            <c:idx val="9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</c:dPt>
          <c:dPt>
            <c:idx val="13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</c:dPt>
          <c:dPt>
            <c:idx val="17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</c:dPt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 cmpd="sng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Current!$B$5:$B$24</c:f>
              <c:numCache>
                <c:formatCode>[$-409]mmm\-yy;@</c:formatCode>
                <c:ptCount val="20"/>
                <c:pt idx="0">
                  <c:v>41273</c:v>
                </c:pt>
                <c:pt idx="1">
                  <c:v>41363</c:v>
                </c:pt>
                <c:pt idx="2">
                  <c:v>41455</c:v>
                </c:pt>
                <c:pt idx="3">
                  <c:v>41547</c:v>
                </c:pt>
                <c:pt idx="4">
                  <c:v>41638</c:v>
                </c:pt>
                <c:pt idx="5">
                  <c:v>41728</c:v>
                </c:pt>
                <c:pt idx="6">
                  <c:v>41820</c:v>
                </c:pt>
                <c:pt idx="7">
                  <c:v>41912</c:v>
                </c:pt>
                <c:pt idx="8">
                  <c:v>42003</c:v>
                </c:pt>
                <c:pt idx="9">
                  <c:v>42093</c:v>
                </c:pt>
                <c:pt idx="10">
                  <c:v>42185</c:v>
                </c:pt>
                <c:pt idx="11">
                  <c:v>42277</c:v>
                </c:pt>
                <c:pt idx="12">
                  <c:v>42368</c:v>
                </c:pt>
                <c:pt idx="13">
                  <c:v>42459</c:v>
                </c:pt>
                <c:pt idx="14">
                  <c:v>42551</c:v>
                </c:pt>
                <c:pt idx="15">
                  <c:v>42643</c:v>
                </c:pt>
                <c:pt idx="16">
                  <c:v>42720</c:v>
                </c:pt>
                <c:pt idx="17">
                  <c:v>42824</c:v>
                </c:pt>
                <c:pt idx="18">
                  <c:v>42916</c:v>
                </c:pt>
                <c:pt idx="19">
                  <c:v>43008</c:v>
                </c:pt>
              </c:numCache>
            </c:numRef>
          </c:xVal>
          <c:yVal>
            <c:numRef>
              <c:f>Current!$C$5:$C$24</c:f>
              <c:numCache>
                <c:formatCode>General</c:formatCode>
                <c:ptCount val="20"/>
                <c:pt idx="0">
                  <c:v>43</c:v>
                </c:pt>
                <c:pt idx="1">
                  <c:v>38</c:v>
                </c:pt>
                <c:pt idx="2">
                  <c:v>49</c:v>
                </c:pt>
                <c:pt idx="3">
                  <c:v>41</c:v>
                </c:pt>
                <c:pt idx="4">
                  <c:v>36</c:v>
                </c:pt>
                <c:pt idx="5">
                  <c:v>40</c:v>
                </c:pt>
                <c:pt idx="6">
                  <c:v>60</c:v>
                </c:pt>
                <c:pt idx="7">
                  <c:v>53</c:v>
                </c:pt>
                <c:pt idx="8">
                  <c:v>43</c:v>
                </c:pt>
                <c:pt idx="9">
                  <c:v>29</c:v>
                </c:pt>
                <c:pt idx="10">
                  <c:v>53</c:v>
                </c:pt>
                <c:pt idx="11">
                  <c:v>45</c:v>
                </c:pt>
                <c:pt idx="12">
                  <c:v>46</c:v>
                </c:pt>
                <c:pt idx="13">
                  <c:v>41</c:v>
                </c:pt>
                <c:pt idx="14">
                  <c:v>51</c:v>
                </c:pt>
                <c:pt idx="15">
                  <c:v>54</c:v>
                </c:pt>
                <c:pt idx="16">
                  <c:v>61</c:v>
                </c:pt>
                <c:pt idx="17">
                  <c:v>48</c:v>
                </c:pt>
                <c:pt idx="18">
                  <c:v>57</c:v>
                </c:pt>
                <c:pt idx="19">
                  <c:v>61</c:v>
                </c:pt>
              </c:numCache>
            </c:numRef>
          </c:yVal>
          <c:smooth val="0"/>
        </c:ser>
        <c:ser>
          <c:idx val="6"/>
          <c:order val="5"/>
          <c:tx>
            <c:v>Change Team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Current!$B$5:$B$24</c:f>
              <c:numCache>
                <c:formatCode>[$-409]mmm\-yy;@</c:formatCode>
                <c:ptCount val="20"/>
                <c:pt idx="0">
                  <c:v>41273</c:v>
                </c:pt>
                <c:pt idx="1">
                  <c:v>41363</c:v>
                </c:pt>
                <c:pt idx="2">
                  <c:v>41455</c:v>
                </c:pt>
                <c:pt idx="3">
                  <c:v>41547</c:v>
                </c:pt>
                <c:pt idx="4">
                  <c:v>41638</c:v>
                </c:pt>
                <c:pt idx="5">
                  <c:v>41728</c:v>
                </c:pt>
                <c:pt idx="6">
                  <c:v>41820</c:v>
                </c:pt>
                <c:pt idx="7">
                  <c:v>41912</c:v>
                </c:pt>
                <c:pt idx="8">
                  <c:v>42003</c:v>
                </c:pt>
                <c:pt idx="9">
                  <c:v>42093</c:v>
                </c:pt>
                <c:pt idx="10">
                  <c:v>42185</c:v>
                </c:pt>
                <c:pt idx="11">
                  <c:v>42277</c:v>
                </c:pt>
                <c:pt idx="12">
                  <c:v>42368</c:v>
                </c:pt>
                <c:pt idx="13">
                  <c:v>42459</c:v>
                </c:pt>
                <c:pt idx="14">
                  <c:v>42551</c:v>
                </c:pt>
                <c:pt idx="15">
                  <c:v>42643</c:v>
                </c:pt>
                <c:pt idx="16">
                  <c:v>42720</c:v>
                </c:pt>
                <c:pt idx="17">
                  <c:v>42824</c:v>
                </c:pt>
                <c:pt idx="18">
                  <c:v>42916</c:v>
                </c:pt>
                <c:pt idx="19">
                  <c:v>43008</c:v>
                </c:pt>
              </c:numCache>
            </c:numRef>
          </c:xVal>
          <c:yVal>
            <c:numRef>
              <c:f>Current!$F$5:$F$24</c:f>
              <c:numCache>
                <c:formatCode>General</c:formatCode>
                <c:ptCount val="20"/>
                <c:pt idx="16">
                  <c:v>61</c:v>
                </c:pt>
                <c:pt idx="17">
                  <c:v>60</c:v>
                </c:pt>
                <c:pt idx="18">
                  <c:v>75</c:v>
                </c:pt>
                <c:pt idx="19">
                  <c:v>67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6592312"/>
        <c:axId val="416592704"/>
        <c:extLst>
          <c:ext xmlns:c15="http://schemas.microsoft.com/office/drawing/2012/chart" uri="{02D57815-91ED-43cb-92C2-25804820EDAC}">
            <c15:filteredScatterSeries>
              <c15:ser>
                <c:idx val="3"/>
                <c:order val="1"/>
                <c:tx>
                  <c:strRef>
                    <c:extLst>
                      <c:ext uri="{02D57815-91ED-43cb-92C2-25804820EDAC}">
                        <c15:formulaRef>
                          <c15:sqref>Current!$D$4</c15:sqref>
                        </c15:formulaRef>
                      </c:ext>
                    </c:extLst>
                    <c:strCache>
                      <c:ptCount val="1"/>
                      <c:pt idx="0">
                        <c:v>Youth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bg2">
                        <a:lumMod val="75000"/>
                      </a:schemeClr>
                    </a:solidFill>
                    <a:ln w="9525">
                      <a:solidFill>
                        <a:srgbClr val="00B050"/>
                      </a:solidFill>
                    </a:ln>
                    <a:effectLst/>
                  </c:spPr>
                </c:marker>
                <c:trendline>
                  <c:spPr>
                    <a:ln w="19050" cap="rnd">
                      <a:solidFill>
                        <a:schemeClr val="accent4"/>
                      </a:solidFill>
                      <a:prstDash val="sysDot"/>
                    </a:ln>
                    <a:effectLst/>
                  </c:spPr>
                  <c:trendlineType val="linear"/>
                  <c:forward val="2"/>
                  <c:dispRSqr val="0"/>
                  <c:dispEq val="0"/>
                </c:trendline>
                <c:xVal>
                  <c:numRef>
                    <c:extLst>
                      <c:ext uri="{02D57815-91ED-43cb-92C2-25804820EDAC}">
                        <c15:formulaRef>
                          <c15:sqref>Current!$B$5:$B$24</c15:sqref>
                        </c15:formulaRef>
                      </c:ext>
                    </c:extLst>
                    <c:numCache>
                      <c:formatCode>[$-409]mmm\-yy;@</c:formatCode>
                      <c:ptCount val="20"/>
                      <c:pt idx="0">
                        <c:v>41273</c:v>
                      </c:pt>
                      <c:pt idx="1">
                        <c:v>41363</c:v>
                      </c:pt>
                      <c:pt idx="2">
                        <c:v>41455</c:v>
                      </c:pt>
                      <c:pt idx="3">
                        <c:v>41547</c:v>
                      </c:pt>
                      <c:pt idx="4">
                        <c:v>41638</c:v>
                      </c:pt>
                      <c:pt idx="5">
                        <c:v>41728</c:v>
                      </c:pt>
                      <c:pt idx="6">
                        <c:v>41820</c:v>
                      </c:pt>
                      <c:pt idx="7">
                        <c:v>41912</c:v>
                      </c:pt>
                      <c:pt idx="8">
                        <c:v>42003</c:v>
                      </c:pt>
                      <c:pt idx="9">
                        <c:v>42093</c:v>
                      </c:pt>
                      <c:pt idx="10">
                        <c:v>42185</c:v>
                      </c:pt>
                      <c:pt idx="11">
                        <c:v>42277</c:v>
                      </c:pt>
                      <c:pt idx="12">
                        <c:v>42368</c:v>
                      </c:pt>
                      <c:pt idx="13">
                        <c:v>42459</c:v>
                      </c:pt>
                      <c:pt idx="14">
                        <c:v>42551</c:v>
                      </c:pt>
                      <c:pt idx="15">
                        <c:v>42643</c:v>
                      </c:pt>
                      <c:pt idx="16">
                        <c:v>42720</c:v>
                      </c:pt>
                      <c:pt idx="17">
                        <c:v>42824</c:v>
                      </c:pt>
                      <c:pt idx="18">
                        <c:v>42916</c:v>
                      </c:pt>
                      <c:pt idx="19">
                        <c:v>43008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Current!$D$5:$D$24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43</c:v>
                      </c:pt>
                      <c:pt idx="1">
                        <c:v>38</c:v>
                      </c:pt>
                      <c:pt idx="2">
                        <c:v>49</c:v>
                      </c:pt>
                      <c:pt idx="3">
                        <c:v>41</c:v>
                      </c:pt>
                      <c:pt idx="4">
                        <c:v>36</c:v>
                      </c:pt>
                      <c:pt idx="5">
                        <c:v>40</c:v>
                      </c:pt>
                      <c:pt idx="6">
                        <c:v>60</c:v>
                      </c:pt>
                      <c:pt idx="7">
                        <c:v>53</c:v>
                      </c:pt>
                      <c:pt idx="8">
                        <c:v>43</c:v>
                      </c:pt>
                      <c:pt idx="9">
                        <c:v>29</c:v>
                      </c:pt>
                      <c:pt idx="10">
                        <c:v>53</c:v>
                      </c:pt>
                      <c:pt idx="11">
                        <c:v>45</c:v>
                      </c:pt>
                      <c:pt idx="12">
                        <c:v>46</c:v>
                      </c:pt>
                      <c:pt idx="13">
                        <c:v>41</c:v>
                      </c:pt>
                      <c:pt idx="14">
                        <c:v>51</c:v>
                      </c:pt>
                      <c:pt idx="15">
                        <c:v>54</c:v>
                      </c:pt>
                      <c:pt idx="16">
                        <c:v>58</c:v>
                      </c:pt>
                      <c:pt idx="17">
                        <c:v>55</c:v>
                      </c:pt>
                      <c:pt idx="18">
                        <c:v>48</c:v>
                      </c:pt>
                      <c:pt idx="19">
                        <c:v>65</c:v>
                      </c:pt>
                    </c:numCache>
                  </c:numRef>
                </c:yVal>
                <c:smooth val="0"/>
              </c15:ser>
            </c15:filteredScatterSeries>
            <c15:filteredScatterSeries>
              <c15:ser>
                <c:idx val="4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Current!$E$4</c15:sqref>
                        </c15:formulaRef>
                      </c:ext>
                    </c:extLst>
                    <c:strCache>
                      <c:ptCount val="1"/>
                      <c:pt idx="0">
                        <c:v>Adult</c:v>
                      </c:pt>
                    </c:strCache>
                  </c:strRef>
                </c:tx>
                <c:spPr>
                  <a:ln w="28575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FF0000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trendline>
                  <c:spPr>
                    <a:ln w="19050" cap="rnd">
                      <a:solidFill>
                        <a:schemeClr val="accent5"/>
                      </a:solidFill>
                      <a:prstDash val="sysDot"/>
                    </a:ln>
                    <a:effectLst/>
                  </c:spPr>
                  <c:trendlineType val="linear"/>
                  <c:forward val="2"/>
                  <c:dispRSqr val="0"/>
                  <c:dispEq val="0"/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Current!$B$5:$B$24</c15:sqref>
                        </c15:formulaRef>
                      </c:ext>
                    </c:extLst>
                    <c:numCache>
                      <c:formatCode>[$-409]mmm\-yy;@</c:formatCode>
                      <c:ptCount val="20"/>
                      <c:pt idx="0">
                        <c:v>41273</c:v>
                      </c:pt>
                      <c:pt idx="1">
                        <c:v>41363</c:v>
                      </c:pt>
                      <c:pt idx="2">
                        <c:v>41455</c:v>
                      </c:pt>
                      <c:pt idx="3">
                        <c:v>41547</c:v>
                      </c:pt>
                      <c:pt idx="4">
                        <c:v>41638</c:v>
                      </c:pt>
                      <c:pt idx="5">
                        <c:v>41728</c:v>
                      </c:pt>
                      <c:pt idx="6">
                        <c:v>41820</c:v>
                      </c:pt>
                      <c:pt idx="7">
                        <c:v>41912</c:v>
                      </c:pt>
                      <c:pt idx="8">
                        <c:v>42003</c:v>
                      </c:pt>
                      <c:pt idx="9">
                        <c:v>42093</c:v>
                      </c:pt>
                      <c:pt idx="10">
                        <c:v>42185</c:v>
                      </c:pt>
                      <c:pt idx="11">
                        <c:v>42277</c:v>
                      </c:pt>
                      <c:pt idx="12">
                        <c:v>42368</c:v>
                      </c:pt>
                      <c:pt idx="13">
                        <c:v>42459</c:v>
                      </c:pt>
                      <c:pt idx="14">
                        <c:v>42551</c:v>
                      </c:pt>
                      <c:pt idx="15">
                        <c:v>42643</c:v>
                      </c:pt>
                      <c:pt idx="16">
                        <c:v>42720</c:v>
                      </c:pt>
                      <c:pt idx="17">
                        <c:v>42824</c:v>
                      </c:pt>
                      <c:pt idx="18">
                        <c:v>42916</c:v>
                      </c:pt>
                      <c:pt idx="19">
                        <c:v>43008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Current!$E$5:$E$24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43</c:v>
                      </c:pt>
                      <c:pt idx="1">
                        <c:v>38</c:v>
                      </c:pt>
                      <c:pt idx="2">
                        <c:v>49</c:v>
                      </c:pt>
                      <c:pt idx="3">
                        <c:v>41</c:v>
                      </c:pt>
                      <c:pt idx="4">
                        <c:v>36</c:v>
                      </c:pt>
                      <c:pt idx="5">
                        <c:v>40</c:v>
                      </c:pt>
                      <c:pt idx="6">
                        <c:v>60</c:v>
                      </c:pt>
                      <c:pt idx="7">
                        <c:v>53</c:v>
                      </c:pt>
                      <c:pt idx="8">
                        <c:v>43</c:v>
                      </c:pt>
                      <c:pt idx="9">
                        <c:v>29</c:v>
                      </c:pt>
                      <c:pt idx="10">
                        <c:v>53</c:v>
                      </c:pt>
                      <c:pt idx="11">
                        <c:v>45</c:v>
                      </c:pt>
                      <c:pt idx="12">
                        <c:v>46</c:v>
                      </c:pt>
                      <c:pt idx="13">
                        <c:v>41</c:v>
                      </c:pt>
                      <c:pt idx="14">
                        <c:v>51</c:v>
                      </c:pt>
                      <c:pt idx="15">
                        <c:v>54</c:v>
                      </c:pt>
                      <c:pt idx="16">
                        <c:v>66</c:v>
                      </c:pt>
                      <c:pt idx="17">
                        <c:v>43</c:v>
                      </c:pt>
                      <c:pt idx="18">
                        <c:v>68</c:v>
                      </c:pt>
                      <c:pt idx="19">
                        <c:v>57</c:v>
                      </c:pt>
                    </c:numCache>
                  </c:numRef>
                </c:yVal>
                <c:smooth val="0"/>
              </c15:ser>
            </c15:filteredScatterSeries>
          </c:ext>
        </c:extLst>
      </c:scatterChart>
      <c:valAx>
        <c:axId val="416592312"/>
        <c:scaling>
          <c:orientation val="minMax"/>
          <c:max val="43100"/>
          <c:min val="412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Year/Quarter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[$-409]mmm\-yy;@" sourceLinked="0"/>
        <c:majorTickMark val="in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592704"/>
        <c:crosses val="autoZero"/>
        <c:crossBetween val="midCat"/>
        <c:majorUnit val="230"/>
      </c:valAx>
      <c:valAx>
        <c:axId val="416592704"/>
        <c:scaling>
          <c:orientation val="minMax"/>
          <c:max val="75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6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5923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1"/>
    </a:solidFill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CCS CANS Outcome Summary</a:t>
            </a:r>
          </a:p>
          <a:p>
            <a:pPr>
              <a:defRPr/>
            </a:pPr>
            <a:r>
              <a:rPr lang="en-US"/>
              <a:t>Admission to Discharge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v>Initial</c:v>
          </c:tx>
          <c:spPr>
            <a:solidFill>
              <a:schemeClr val="accent1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'Program Charts'!$T$26:$T$33</c:f>
              <c:strCache>
                <c:ptCount val="8"/>
                <c:pt idx="0">
                  <c:v>Trauma</c:v>
                </c:pt>
                <c:pt idx="1">
                  <c:v>Life</c:v>
                </c:pt>
                <c:pt idx="2">
                  <c:v>School</c:v>
                </c:pt>
                <c:pt idx="3">
                  <c:v>Acculture</c:v>
                </c:pt>
                <c:pt idx="4">
                  <c:v>Beh/Emo</c:v>
                </c:pt>
                <c:pt idx="5">
                  <c:v>Risk</c:v>
                </c:pt>
                <c:pt idx="6">
                  <c:v>Strengths</c:v>
                </c:pt>
                <c:pt idx="7">
                  <c:v>Caregiver</c:v>
                </c:pt>
              </c:strCache>
            </c:strRef>
          </c:cat>
          <c:val>
            <c:numRef>
              <c:f>('Program Report'!$E$4,'Program Report'!$E$25,'Program Report'!$E$64,'Program Report'!$E$70,'Program Report'!$E$79,'Program Report'!$E$92,'Program Report'!$E$113,'Program Report'!$E$147)</c:f>
              <c:numCache>
                <c:formatCode>0%</c:formatCode>
                <c:ptCount val="8"/>
                <c:pt idx="0">
                  <c:v>0.26869806094182824</c:v>
                </c:pt>
                <c:pt idx="1">
                  <c:v>0.18895211000474157</c:v>
                </c:pt>
                <c:pt idx="2">
                  <c:v>0.33991228070175439</c:v>
                </c:pt>
                <c:pt idx="3">
                  <c:v>0.14411027568922305</c:v>
                </c:pt>
                <c:pt idx="4">
                  <c:v>0.36044657097288674</c:v>
                </c:pt>
                <c:pt idx="5">
                  <c:v>0.14035087719298245</c:v>
                </c:pt>
                <c:pt idx="6">
                  <c:v>0.51754385964912286</c:v>
                </c:pt>
                <c:pt idx="7">
                  <c:v>0.17887109077040428</c:v>
                </c:pt>
              </c:numCache>
            </c:numRef>
          </c:val>
        </c:ser>
        <c:ser>
          <c:idx val="2"/>
          <c:order val="2"/>
          <c:tx>
            <c:v>Update</c:v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'Program Charts'!$T$26:$T$33</c:f>
              <c:strCache>
                <c:ptCount val="8"/>
                <c:pt idx="0">
                  <c:v>Trauma</c:v>
                </c:pt>
                <c:pt idx="1">
                  <c:v>Life</c:v>
                </c:pt>
                <c:pt idx="2">
                  <c:v>School</c:v>
                </c:pt>
                <c:pt idx="3">
                  <c:v>Acculture</c:v>
                </c:pt>
                <c:pt idx="4">
                  <c:v>Beh/Emo</c:v>
                </c:pt>
                <c:pt idx="5">
                  <c:v>Risk</c:v>
                </c:pt>
                <c:pt idx="6">
                  <c:v>Strengths</c:v>
                </c:pt>
                <c:pt idx="7">
                  <c:v>Caregiver</c:v>
                </c:pt>
              </c:strCache>
            </c:strRef>
          </c:cat>
          <c:val>
            <c:numRef>
              <c:f>('Program Report'!$J$4,'Program Report'!$J$25,'Program Report'!$J$64,'Program Report'!$J$70,'Program Report'!$J$79,'Program Report'!$J$92,'Program Report'!$J$113,'Program Report'!$J$147)</c:f>
              <c:numCache>
                <c:formatCode>0%</c:formatCode>
                <c:ptCount val="8"/>
                <c:pt idx="0">
                  <c:v>0.22305764411027568</c:v>
                </c:pt>
                <c:pt idx="1">
                  <c:v>0.15057915057915058</c:v>
                </c:pt>
                <c:pt idx="2">
                  <c:v>0.19047619047619047</c:v>
                </c:pt>
                <c:pt idx="3">
                  <c:v>4.0816326530612242E-2</c:v>
                </c:pt>
                <c:pt idx="4">
                  <c:v>0.29870129870129869</c:v>
                </c:pt>
                <c:pt idx="5">
                  <c:v>5.0125313283208017E-2</c:v>
                </c:pt>
                <c:pt idx="6">
                  <c:v>0.51540616246498594</c:v>
                </c:pt>
                <c:pt idx="7">
                  <c:v>0.10766045548654245</c:v>
                </c:pt>
              </c:numCache>
            </c:numRef>
          </c:val>
        </c:ser>
        <c:ser>
          <c:idx val="3"/>
          <c:order val="3"/>
          <c:tx>
            <c:v>Discharge</c:v>
          </c:tx>
          <c:spPr>
            <a:solidFill>
              <a:schemeClr val="accent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'Program Charts'!$T$26:$T$33</c:f>
              <c:strCache>
                <c:ptCount val="8"/>
                <c:pt idx="0">
                  <c:v>Trauma</c:v>
                </c:pt>
                <c:pt idx="1">
                  <c:v>Life</c:v>
                </c:pt>
                <c:pt idx="2">
                  <c:v>School</c:v>
                </c:pt>
                <c:pt idx="3">
                  <c:v>Acculture</c:v>
                </c:pt>
                <c:pt idx="4">
                  <c:v>Beh/Emo</c:v>
                </c:pt>
                <c:pt idx="5">
                  <c:v>Risk</c:v>
                </c:pt>
                <c:pt idx="6">
                  <c:v>Strengths</c:v>
                </c:pt>
                <c:pt idx="7">
                  <c:v>Caregiver</c:v>
                </c:pt>
              </c:strCache>
            </c:strRef>
          </c:cat>
          <c:val>
            <c:numRef>
              <c:f>('Program Report'!$O$4,'Program Report'!$O$25,'Program Report'!$O$64,'Program Report'!$O$70,'Program Report'!$O$79,'Program Report'!$O$92,'Program Report'!$O$113,'Program Report'!$O$147)</c:f>
              <c:numCache>
                <c:formatCode>0%</c:formatCode>
                <c:ptCount val="8"/>
                <c:pt idx="0">
                  <c:v>0.18128654970760233</c:v>
                </c:pt>
                <c:pt idx="1">
                  <c:v>0.13213213213213212</c:v>
                </c:pt>
                <c:pt idx="2">
                  <c:v>0.1111111111111111</c:v>
                </c:pt>
                <c:pt idx="3">
                  <c:v>9.5238095238095233E-2</c:v>
                </c:pt>
                <c:pt idx="4">
                  <c:v>0.21212121212121213</c:v>
                </c:pt>
                <c:pt idx="5">
                  <c:v>8.1871345029239762E-2</c:v>
                </c:pt>
                <c:pt idx="6">
                  <c:v>0.5490196078431373</c:v>
                </c:pt>
                <c:pt idx="7">
                  <c:v>9.1787439613526575E-2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41507528"/>
        <c:axId val="34150792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'Program Charts'!$T$26:$T$30</c15:sqref>
                        </c15:formulaRef>
                      </c:ext>
                    </c:extLst>
                    <c:strCache>
                      <c:ptCount val="5"/>
                      <c:pt idx="0">
                        <c:v>Trauma</c:v>
                      </c:pt>
                      <c:pt idx="1">
                        <c:v>Life</c:v>
                      </c:pt>
                      <c:pt idx="2">
                        <c:v>School</c:v>
                      </c:pt>
                      <c:pt idx="3">
                        <c:v>Acculture</c:v>
                      </c:pt>
                      <c:pt idx="4">
                        <c:v>Beh/Emo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1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1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1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'Program Charts'!$T$26:$T$33</c15:sqref>
                        </c15:formulaRef>
                      </c:ext>
                    </c:extLst>
                    <c:strCache>
                      <c:ptCount val="8"/>
                      <c:pt idx="0">
                        <c:v>Trauma</c:v>
                      </c:pt>
                      <c:pt idx="1">
                        <c:v>Life</c:v>
                      </c:pt>
                      <c:pt idx="2">
                        <c:v>School</c:v>
                      </c:pt>
                      <c:pt idx="3">
                        <c:v>Acculture</c:v>
                      </c:pt>
                      <c:pt idx="4">
                        <c:v>Beh/Emo</c:v>
                      </c:pt>
                      <c:pt idx="5">
                        <c:v>Risk</c:v>
                      </c:pt>
                      <c:pt idx="6">
                        <c:v>Strengths</c:v>
                      </c:pt>
                      <c:pt idx="7">
                        <c:v>Caregiver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'Program Charts'!$T$31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0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34150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507920"/>
        <c:crosses val="autoZero"/>
        <c:auto val="1"/>
        <c:lblAlgn val="ctr"/>
        <c:lblOffset val="100"/>
        <c:noMultiLvlLbl val="0"/>
      </c:catAx>
      <c:valAx>
        <c:axId val="341507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50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0.62132</cdr:x>
      <cdr:y>0.10152</cdr:y>
    </cdr:from>
    <cdr:to>
      <cdr:x>0.62132</cdr:x>
      <cdr:y>0.88427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6643857" y="513295"/>
          <a:ext cx="0" cy="3957605"/>
        </a:xfrm>
        <a:prstGeom xmlns:a="http://schemas.openxmlformats.org/drawingml/2006/main" prst="line">
          <a:avLst/>
        </a:prstGeom>
        <a:ln xmlns:a="http://schemas.openxmlformats.org/drawingml/2006/main" w="19050"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0.79664</cdr:x>
      <cdr:y>0.10152</cdr:y>
    </cdr:from>
    <cdr:to>
      <cdr:x>0.79664</cdr:x>
      <cdr:y>0.88427</cdr:y>
    </cdr:to>
    <cdr:cxnSp macro="">
      <cdr:nvCxnSpPr>
        <cdr:cNvPr id="5" name="Straight Connector 4"/>
        <cdr:cNvCxnSpPr/>
      </cdr:nvCxnSpPr>
      <cdr:spPr>
        <a:xfrm xmlns:a="http://schemas.openxmlformats.org/drawingml/2006/main" flipV="1">
          <a:off x="8518516" y="513295"/>
          <a:ext cx="0" cy="3957605"/>
        </a:xfrm>
        <a:prstGeom xmlns:a="http://schemas.openxmlformats.org/drawingml/2006/main" prst="line">
          <a:avLst/>
        </a:prstGeom>
        <a:ln xmlns:a="http://schemas.openxmlformats.org/drawingml/2006/main" w="19050"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7A87AF-29E0-482E-A15C-697F6228F96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16B56B-A9BE-4435-86EE-0CE3BB94E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19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6413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106360"/>
            <a:ext cx="5608320" cy="3660458"/>
          </a:xfrm>
        </p:spPr>
        <p:txBody>
          <a:bodyPr/>
          <a:lstStyle/>
          <a:p>
            <a:r>
              <a:rPr lang="en-US" u="sng" dirty="0" smtClean="0"/>
              <a:t>Comprehensive Community Services (CCS)</a:t>
            </a:r>
          </a:p>
          <a:p>
            <a:r>
              <a:rPr lang="en-US" dirty="0"/>
              <a:t> </a:t>
            </a:r>
            <a:r>
              <a:rPr lang="en-US" dirty="0" smtClean="0"/>
              <a:t>- community mental health program that seeks to support adults and children with their families in manage mental health or substance use in their natural community setting</a:t>
            </a:r>
          </a:p>
          <a:p>
            <a:endParaRPr lang="en-US" u="sng" dirty="0"/>
          </a:p>
          <a:p>
            <a:r>
              <a:rPr lang="en-US" u="sng" dirty="0" smtClean="0"/>
              <a:t>Diverse Team</a:t>
            </a:r>
          </a:p>
          <a:p>
            <a:r>
              <a:rPr lang="en-US" dirty="0" smtClean="0"/>
              <a:t>CCS Service Facilitators (youth and adult)</a:t>
            </a:r>
          </a:p>
          <a:p>
            <a:r>
              <a:rPr lang="en-US" dirty="0" smtClean="0"/>
              <a:t>CCS Mental Health Professional</a:t>
            </a:r>
          </a:p>
          <a:p>
            <a:r>
              <a:rPr lang="en-US" dirty="0" smtClean="0"/>
              <a:t>Community</a:t>
            </a:r>
            <a:r>
              <a:rPr lang="en-US" baseline="0" dirty="0" smtClean="0"/>
              <a:t> Agencies (contracted service providers)</a:t>
            </a:r>
          </a:p>
          <a:p>
            <a:r>
              <a:rPr lang="en-US" baseline="0" dirty="0" smtClean="0"/>
              <a:t>QA Staff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6B56B-A9BE-4435-86EE-0CE3BB94EB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20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6413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225268"/>
            <a:ext cx="5608320" cy="3660458"/>
          </a:xfrm>
        </p:spPr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 smtClean="0"/>
              <a:t>At the start of 2016,</a:t>
            </a:r>
            <a:r>
              <a:rPr lang="en-US" baseline="0" dirty="0" smtClean="0"/>
              <a:t> we were reviewing our program outcomes. </a:t>
            </a:r>
          </a:p>
          <a:p>
            <a:endParaRPr lang="en-US" baseline="0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 smtClean="0"/>
              <a:t>O</a:t>
            </a:r>
            <a:r>
              <a:rPr lang="en-US" baseline="0" dirty="0" smtClean="0"/>
              <a:t>ver the past 4 years our statistics showed that successful consumer outcomes on treatment objectives was averaging out to 44%.  </a:t>
            </a:r>
          </a:p>
          <a:p>
            <a:endParaRPr lang="en-US" baseline="0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Surprising, we felt that our success rate was much higher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2016 project focused on improving measurability of service plans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2017 project continued that work by examining how service plans were being carried out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6B56B-A9BE-4435-86EE-0CE3BB94EB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24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6413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3900974"/>
            <a:ext cx="5722443" cy="4519834"/>
          </a:xfrm>
        </p:spPr>
        <p:txBody>
          <a:bodyPr/>
          <a:lstStyle/>
          <a:p>
            <a:r>
              <a:rPr lang="en-US" baseline="0" dirty="0" smtClean="0"/>
              <a:t>Continuation of 2016 project aim</a:t>
            </a:r>
          </a:p>
          <a:p>
            <a:r>
              <a:rPr lang="en-US" baseline="0" dirty="0" smtClean="0"/>
              <a:t>2016 – focused more on refining service planning process (simpler and measurable plans)</a:t>
            </a:r>
          </a:p>
          <a:p>
            <a:endParaRPr lang="en-US" baseline="0" dirty="0" smtClean="0"/>
          </a:p>
          <a:p>
            <a:r>
              <a:rPr lang="en-US" baseline="0" dirty="0" smtClean="0"/>
              <a:t>2017 – utilized force-field analysis tool and nominal group technique to help identify the next step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to support how the service plan objectives were being supported/focused 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Wanted to examine if utilization of team meetings via CST model supported stronger outcomes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Integrated CST/CANS into our CCS program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SF focused on developing regular service team meetings at least 1x/month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Challenge: having everyone present at team meetings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Call-ins/phone calls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Completed notes and sent to team members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Challenge: attendance dropped (convenience of notes = no presence)</a:t>
            </a:r>
          </a:p>
          <a:p>
            <a:pPr marL="2000250" lvl="4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Started assigning tasks to each team member at every meeting (including random assignment of note taker)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Also revised how we collect data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Improved outcome tracking form to not only track total program outcomes, but differentiated by youth/adult, by department cross-over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Developed new tracking tool to measure changes in CANS scores for youth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6B56B-A9BE-4435-86EE-0CE3BB94EB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13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6413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were using an</a:t>
            </a:r>
            <a:r>
              <a:rPr lang="en-US" baseline="0" dirty="0" smtClean="0"/>
              <a:t> existing outcome tracking tool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Baseline graph from before – demonstrating trend of 44% of treatment objectives being met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2016 project – end of year at 61%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2017 project – overall program saw some regression 1</a:t>
            </a:r>
            <a:r>
              <a:rPr lang="en-US" baseline="30000" dirty="0" smtClean="0"/>
              <a:t>st</a:t>
            </a:r>
            <a:r>
              <a:rPr lang="en-US" baseline="0" dirty="0" smtClean="0"/>
              <a:t> quarter with increase following ending at </a:t>
            </a:r>
            <a:r>
              <a:rPr lang="en-US" baseline="0" dirty="0" smtClean="0"/>
              <a:t>61% (range of 48-61%)</a:t>
            </a:r>
            <a:endParaRPr lang="en-US" baseline="0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2017 change team – utilizing CCS/CST model demonstrated much higher outcomes by comparison (ranging between 60-75%)</a:t>
            </a:r>
          </a:p>
          <a:p>
            <a:endParaRPr lang="en-US" baseline="0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Noteworthy: general trend from charting the data indicates a low 1</a:t>
            </a:r>
            <a:r>
              <a:rPr lang="en-US" baseline="30000" dirty="0" smtClean="0"/>
              <a:t>st</a:t>
            </a:r>
            <a:r>
              <a:rPr lang="en-US" baseline="0" dirty="0" smtClean="0"/>
              <a:t> qtr, strong 2</a:t>
            </a:r>
            <a:r>
              <a:rPr lang="en-US" baseline="30000" dirty="0" smtClean="0"/>
              <a:t>nd</a:t>
            </a:r>
            <a:r>
              <a:rPr lang="en-US" baseline="0" dirty="0" smtClean="0"/>
              <a:t> qtr, with reducing 3</a:t>
            </a:r>
            <a:r>
              <a:rPr lang="en-US" baseline="30000" dirty="0" smtClean="0"/>
              <a:t>rd</a:t>
            </a:r>
            <a:r>
              <a:rPr lang="en-US" baseline="0" dirty="0" smtClean="0"/>
              <a:t> and 4</a:t>
            </a:r>
            <a:r>
              <a:rPr lang="en-US" baseline="30000" dirty="0" smtClean="0"/>
              <a:t>th</a:t>
            </a:r>
            <a:r>
              <a:rPr lang="en-US" baseline="0" dirty="0" smtClean="0"/>
              <a:t> quarters. </a:t>
            </a:r>
          </a:p>
          <a:p>
            <a:pPr marL="631908" lvl="1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2016-2017: continue to see trend of low 1</a:t>
            </a:r>
            <a:r>
              <a:rPr lang="en-US" baseline="30000" dirty="0" smtClean="0"/>
              <a:t>st</a:t>
            </a:r>
            <a:r>
              <a:rPr lang="en-US" baseline="0" dirty="0" smtClean="0"/>
              <a:t> quarter with increasing following quarters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6B56B-A9BE-4435-86EE-0CE3BB94EB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01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</a:t>
            </a:r>
            <a:r>
              <a:rPr lang="en-US" baseline="0" dirty="0" smtClean="0"/>
              <a:t> additional measure (not formally part of our NIATx project) was to start tracking CANS scores (Child and Adolescent Needs and Strengths assessments) in conjunction with CST. </a:t>
            </a:r>
          </a:p>
          <a:p>
            <a:r>
              <a:rPr lang="en-US" baseline="0" dirty="0" smtClean="0"/>
              <a:t>This summary graph demonstrates an overall decrease in youth needs from initial assessment, 6m/annual reviews, and discharge. </a:t>
            </a:r>
          </a:p>
          <a:p>
            <a:r>
              <a:rPr lang="en-US" baseline="0" dirty="0" smtClean="0"/>
              <a:t>One area of youth strengths has a reverse scoring mechanism, this graph demonstrates a growth of youth identified strengths from admission to discharge (maintained through review periods)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6B56B-A9BE-4435-86EE-0CE3BB94EB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82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661988"/>
            <a:ext cx="5578475" cy="3138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84702"/>
            <a:ext cx="5608320" cy="3660458"/>
          </a:xfrm>
        </p:spPr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 smtClean="0"/>
              <a:t>Overall</a:t>
            </a:r>
            <a:r>
              <a:rPr lang="en-US" baseline="0" dirty="0" smtClean="0"/>
              <a:t> this year we felt like we had fewer tangible change to steps, and more growth in our understanding by collecting and examining data. 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One area of question was distinguishing youth services from adult services</a:t>
            </a:r>
          </a:p>
          <a:p>
            <a:pPr marL="631908" lvl="1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Started tracking outcome data: </a:t>
            </a:r>
          </a:p>
          <a:p>
            <a:pPr marL="1089108" lvl="2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Youth slightly above program average and tended to be more consistent by quarter (consistent b/w 50-60%)</a:t>
            </a:r>
          </a:p>
          <a:p>
            <a:pPr marL="1089108" lvl="2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Adult programming slight below program average and more sporadic (60, 35, 70, 55)</a:t>
            </a:r>
          </a:p>
          <a:p>
            <a:pPr marL="631908" lvl="1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 Teams:</a:t>
            </a:r>
          </a:p>
          <a:p>
            <a:pPr marL="1089108" lvl="2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Youth tendency to larger teams with more complex issues, competing agendas but focused towards same objective often established by family/caregivers</a:t>
            </a:r>
          </a:p>
          <a:p>
            <a:pPr marL="1089108" lvl="2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Adult tendency to smaller teams with differing levels of consumer motivation and fluctuating focus often established by consumer</a:t>
            </a:r>
          </a:p>
          <a:p>
            <a:pPr marL="174708" lvl="0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Building momentum into CST teaming</a:t>
            </a:r>
          </a:p>
          <a:p>
            <a:pPr marL="631908" lvl="1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Old habits of individualized practice, being the authority/leader, preserving resources, not seeing the priority/benefit of teaming</a:t>
            </a:r>
          </a:p>
          <a:p>
            <a:pPr marL="174708" lvl="0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Collecting Data more frequently than existing method of quarterly/6m review period</a:t>
            </a:r>
          </a:p>
          <a:p>
            <a:pPr marL="631908" lvl="1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Objective data tracking at each monthly team meeting</a:t>
            </a:r>
          </a:p>
          <a:p>
            <a:pPr marL="631908" lvl="1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Revising standard progress note to have clear spot for progress made (yes/no) (# of attempts)</a:t>
            </a:r>
          </a:p>
          <a:p>
            <a:pPr marL="631908" lvl="1" indent="-174708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089108" lvl="2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6B56B-A9BE-4435-86EE-0CE3BB94EB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81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512763"/>
            <a:ext cx="5578475" cy="3138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3965832"/>
            <a:ext cx="5608320" cy="4163113"/>
          </a:xfrm>
        </p:spPr>
        <p:txBody>
          <a:bodyPr/>
          <a:lstStyle/>
          <a:p>
            <a:r>
              <a:rPr lang="en-US" dirty="0" smtClean="0"/>
              <a:t>This process has been more of a fact finding mission.</a:t>
            </a:r>
            <a:r>
              <a:rPr lang="en-US" baseline="0" dirty="0" smtClean="0"/>
              <a:t> We are coming to understand the bigger issues at hand and have a place to start making improvements. </a:t>
            </a:r>
          </a:p>
          <a:p>
            <a:endParaRPr lang="en-US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Something is working: not sure completely what that is (model, personality</a:t>
            </a:r>
            <a:r>
              <a:rPr lang="en-US" baseline="0" dirty="0" smtClean="0"/>
              <a:t> styles, client motivation)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Questions </a:t>
            </a:r>
            <a:r>
              <a:rPr lang="en-US" dirty="0" smtClean="0"/>
              <a:t>drove</a:t>
            </a:r>
            <a:r>
              <a:rPr lang="en-US" baseline="0" dirty="0" smtClean="0"/>
              <a:t> further inquiry to examining data deeper (youth/adult) (ccs/</a:t>
            </a:r>
            <a:r>
              <a:rPr lang="en-US" baseline="0" dirty="0" err="1" smtClean="0"/>
              <a:t>cst</a:t>
            </a:r>
            <a:r>
              <a:rPr lang="en-US" baseline="0" dirty="0" smtClean="0"/>
              <a:t>/combined)(cans)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Theme </a:t>
            </a:r>
            <a:r>
              <a:rPr lang="en-US" baseline="0" dirty="0" smtClean="0"/>
              <a:t>of noticing 1</a:t>
            </a:r>
            <a:r>
              <a:rPr lang="en-US" baseline="30000" dirty="0" smtClean="0"/>
              <a:t>st</a:t>
            </a:r>
            <a:r>
              <a:rPr lang="en-US" baseline="0" dirty="0" smtClean="0"/>
              <a:t> quarter is routinely the lowest quarter of the year for outcomes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Force Field analysis and Nominal Group Technique are helpful tools, especially to</a:t>
            </a:r>
            <a:r>
              <a:rPr lang="en-US" baseline="0" dirty="0" smtClean="0"/>
              <a:t> assist with variety of personality and communication styles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Thank you – 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6B56B-A9BE-4435-86EE-0CE3BB94EB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53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6413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  -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6B56B-A9BE-4435-86EE-0CE3BB94EB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33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33767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55598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947888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2511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96103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66698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896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F0FD78B-DB02-4362-BCDC-98A55456977C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0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91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67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5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205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945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2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197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76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2897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  <p:sldLayoutId id="2147483965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00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Crosse County</a:t>
            </a:r>
            <a:br>
              <a:rPr lang="en-US" dirty="0" smtClean="0"/>
            </a:br>
            <a:r>
              <a:rPr lang="en-US" sz="3600" dirty="0" smtClean="0"/>
              <a:t>Comprehensive Community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2017 NIATx Project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6046" y="5198821"/>
            <a:ext cx="8852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Change Team</a:t>
            </a:r>
          </a:p>
          <a:p>
            <a:r>
              <a:rPr lang="en-US" dirty="0" smtClean="0"/>
              <a:t>Emily McGonigle – Sponsor	</a:t>
            </a:r>
            <a:r>
              <a:rPr lang="en-US" dirty="0"/>
              <a:t>		Steve Burnette			Rob van Nuland</a:t>
            </a:r>
          </a:p>
          <a:p>
            <a:r>
              <a:rPr lang="en-US" dirty="0" smtClean="0"/>
              <a:t>Ryan Ross – Change Leader	              Ingrid Herkin				</a:t>
            </a:r>
          </a:p>
          <a:p>
            <a:r>
              <a:rPr lang="en-US" dirty="0" smtClean="0"/>
              <a:t>Carrie Rein                                     Kristie Bechtel                  Kyra Lollis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2586446"/>
            <a:ext cx="3048000" cy="1645919"/>
          </a:xfrm>
          <a:prstGeom prst="rect">
            <a:avLst/>
          </a:prstGeom>
          <a:solidFill>
            <a:schemeClr val="tx1">
              <a:alpha val="59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9457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CCS consumers’ successful outcomes on treatment plan objectives to 60%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3423290"/>
              </p:ext>
            </p:extLst>
          </p:nvPr>
        </p:nvGraphicFramePr>
        <p:xfrm>
          <a:off x="3629024" y="2790824"/>
          <a:ext cx="7286626" cy="3943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823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1095367" cy="4377437"/>
          </a:xfrm>
        </p:spPr>
        <p:txBody>
          <a:bodyPr>
            <a:normAutofit/>
          </a:bodyPr>
          <a:lstStyle/>
          <a:p>
            <a:r>
              <a:rPr lang="en-US" dirty="0" smtClean="0"/>
              <a:t>2016 – project focused on improving measurability of service plans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2017 – project focused on how to best carry out service plans</a:t>
            </a:r>
          </a:p>
          <a:p>
            <a:pPr lvl="1"/>
            <a:r>
              <a:rPr lang="en-US" sz="2400" dirty="0" smtClean="0"/>
              <a:t>Promising practice of integrating Coordinated Service Teams (CST)</a:t>
            </a:r>
          </a:p>
          <a:p>
            <a:pPr lvl="1"/>
            <a:r>
              <a:rPr lang="en-US" sz="2400" dirty="0" smtClean="0"/>
              <a:t>Change team focused on developing CST with youth and adult consumers</a:t>
            </a:r>
          </a:p>
          <a:p>
            <a:pPr lvl="1"/>
            <a:r>
              <a:rPr lang="en-US" sz="2400" dirty="0" smtClean="0"/>
              <a:t>CST meetings held monthly</a:t>
            </a:r>
          </a:p>
          <a:p>
            <a:pPr lvl="1"/>
            <a:r>
              <a:rPr lang="en-US" sz="2400" dirty="0" smtClean="0"/>
              <a:t>Engaging all team members by having at meetings in person or via phone</a:t>
            </a:r>
          </a:p>
          <a:p>
            <a:pPr lvl="2"/>
            <a:r>
              <a:rPr lang="en-US" sz="2400" dirty="0" smtClean="0"/>
              <a:t>Sending copies of meeting notes to team members</a:t>
            </a:r>
          </a:p>
          <a:p>
            <a:pPr lvl="2"/>
            <a:r>
              <a:rPr lang="en-US" sz="2400" dirty="0" smtClean="0"/>
              <a:t>Assignment of specific tasks to each individual team member</a:t>
            </a:r>
          </a:p>
          <a:p>
            <a:pPr lvl="1"/>
            <a:r>
              <a:rPr lang="en-US" sz="2400" dirty="0" smtClean="0"/>
              <a:t>Revised our data tracking methods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095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964829"/>
              </p:ext>
            </p:extLst>
          </p:nvPr>
        </p:nvGraphicFramePr>
        <p:xfrm>
          <a:off x="680319" y="2230243"/>
          <a:ext cx="7750001" cy="4237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7515225" y="2676525"/>
            <a:ext cx="2839" cy="3214384"/>
          </a:xfrm>
          <a:prstGeom prst="line">
            <a:avLst/>
          </a:prstGeom>
          <a:ln w="19050">
            <a:solidFill>
              <a:sysClr val="windowText" lastClr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680319" y="2230243"/>
          <a:ext cx="9195201" cy="4237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7505177" y="2676525"/>
            <a:ext cx="2839" cy="3214384"/>
          </a:xfrm>
          <a:prstGeom prst="line">
            <a:avLst/>
          </a:prstGeom>
          <a:ln w="19050">
            <a:solidFill>
              <a:sysClr val="windowText" lastClr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7505177" y="2676525"/>
            <a:ext cx="0" cy="321438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608469"/>
              </p:ext>
            </p:extLst>
          </p:nvPr>
        </p:nvGraphicFramePr>
        <p:xfrm>
          <a:off x="680319" y="2230243"/>
          <a:ext cx="10884153" cy="4237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9400316" y="2676525"/>
            <a:ext cx="1868" cy="321438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9400316" y="1834166"/>
            <a:ext cx="0" cy="405674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505177" y="1834167"/>
            <a:ext cx="0" cy="405674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6318627"/>
              </p:ext>
            </p:extLst>
          </p:nvPr>
        </p:nvGraphicFramePr>
        <p:xfrm>
          <a:off x="871368" y="1420008"/>
          <a:ext cx="10693104" cy="5056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Line Callout 1 2"/>
          <p:cNvSpPr/>
          <p:nvPr/>
        </p:nvSpPr>
        <p:spPr>
          <a:xfrm>
            <a:off x="8621367" y="1808497"/>
            <a:ext cx="1064909" cy="471952"/>
          </a:xfrm>
          <a:prstGeom prst="borderCallout1">
            <a:avLst>
              <a:gd name="adj1" fmla="val 38934"/>
              <a:gd name="adj2" fmla="val 99604"/>
              <a:gd name="adj3" fmla="val 108015"/>
              <a:gd name="adj4" fmla="val 1362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Change Team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7205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11" grpId="0">
        <p:bldAsOne/>
      </p:bldGraphic>
      <p:bldGraphic spid="13" grpId="0">
        <p:bldAsOne/>
      </p:bldGraphic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Results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8901688"/>
              </p:ext>
            </p:extLst>
          </p:nvPr>
        </p:nvGraphicFramePr>
        <p:xfrm>
          <a:off x="1237687" y="2134916"/>
          <a:ext cx="9154199" cy="4556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321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998613"/>
          </a:xfrm>
        </p:spPr>
        <p:txBody>
          <a:bodyPr>
            <a:normAutofit/>
          </a:bodyPr>
          <a:lstStyle/>
          <a:p>
            <a:r>
              <a:rPr lang="en-US" dirty="0" smtClean="0"/>
              <a:t>Further explore differences between youth and adult programming</a:t>
            </a:r>
          </a:p>
          <a:p>
            <a:pPr lvl="1"/>
            <a:r>
              <a:rPr lang="en-US" dirty="0" smtClean="0"/>
              <a:t>Differences in range of outcomes, team structure, styles, tracking methods</a:t>
            </a:r>
          </a:p>
          <a:p>
            <a:pPr lvl="1"/>
            <a:r>
              <a:rPr lang="en-US" dirty="0" smtClean="0"/>
              <a:t>Piloting the Adult Needs and Strengths Assessment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dirty="0" smtClean="0"/>
              <a:t>Building momentum for the CCS/CST combined model</a:t>
            </a:r>
          </a:p>
          <a:p>
            <a:pPr lvl="1"/>
            <a:r>
              <a:rPr lang="en-US" dirty="0" smtClean="0"/>
              <a:t>Increased training and technical support for facilitators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dirty="0" smtClean="0"/>
              <a:t>Collecting data more frequently</a:t>
            </a:r>
          </a:p>
          <a:p>
            <a:pPr lvl="1"/>
            <a:r>
              <a:rPr lang="en-US" dirty="0" smtClean="0"/>
              <a:t>Reviewing objective data at each monthly team meeting compared to every quarter or 6-month review period</a:t>
            </a:r>
          </a:p>
          <a:p>
            <a:pPr lvl="1"/>
            <a:r>
              <a:rPr lang="en-US" dirty="0" smtClean="0"/>
              <a:t>Modifying progress notes to have objective data more easily discernable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65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Consumers:</a:t>
            </a:r>
          </a:p>
          <a:p>
            <a:pPr lvl="1"/>
            <a:r>
              <a:rPr lang="en-US" dirty="0" smtClean="0"/>
              <a:t>Higher outcomes for consumers engaged in CST process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igher outcomes for teams that intentionally review measurable progress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Agency:</a:t>
            </a:r>
          </a:p>
          <a:p>
            <a:pPr lvl="1"/>
            <a:r>
              <a:rPr lang="en-US" dirty="0" smtClean="0"/>
              <a:t>Data able to show trends in services to make more informed decisions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Change Team:</a:t>
            </a:r>
          </a:p>
          <a:p>
            <a:pPr lvl="1"/>
            <a:r>
              <a:rPr lang="en-US" dirty="0" smtClean="0"/>
              <a:t>Force Field Analysis and Nominal Group Technique Tools proved helpful</a:t>
            </a:r>
          </a:p>
          <a:p>
            <a:pPr lvl="1"/>
            <a:r>
              <a:rPr lang="en-US" dirty="0" smtClean="0"/>
              <a:t>Process brought out more questions of depth than solutions and outcomes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1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Crosse County</a:t>
            </a:r>
            <a:br>
              <a:rPr lang="en-US" dirty="0" smtClean="0"/>
            </a:br>
            <a:r>
              <a:rPr lang="en-US" sz="3600" dirty="0" smtClean="0"/>
              <a:t>Comprehensive Community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Ryan Ross, MSW, CISW</a:t>
            </a:r>
          </a:p>
          <a:p>
            <a:r>
              <a:rPr lang="en-US" sz="2400" dirty="0" smtClean="0"/>
              <a:t>(608) 785-6048</a:t>
            </a:r>
          </a:p>
          <a:p>
            <a:r>
              <a:rPr lang="en-US" sz="2400" dirty="0" smtClean="0"/>
              <a:t>rross@lacrossecounty.org</a:t>
            </a:r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2586446"/>
            <a:ext cx="3048000" cy="1645919"/>
          </a:xfrm>
          <a:prstGeom prst="rect">
            <a:avLst/>
          </a:prstGeom>
          <a:solidFill>
            <a:schemeClr val="tx1">
              <a:alpha val="59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79033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4455</TotalTime>
  <Words>1115</Words>
  <Application>Microsoft Office PowerPoint</Application>
  <PresentationFormat>Widescreen</PresentationFormat>
  <Paragraphs>141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Berlin</vt:lpstr>
      <vt:lpstr>La Crosse County Comprehensive Community Services</vt:lpstr>
      <vt:lpstr>Project Aim</vt:lpstr>
      <vt:lpstr>Change Process</vt:lpstr>
      <vt:lpstr>Results</vt:lpstr>
      <vt:lpstr>Additional Results</vt:lpstr>
      <vt:lpstr>Next Steps</vt:lpstr>
      <vt:lpstr>Impact</vt:lpstr>
      <vt:lpstr>La Crosse County Comprehensive Community Services</vt:lpstr>
    </vt:vector>
  </TitlesOfParts>
  <Company>County of La Crosse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Crosse County Comprehensive Community Services</dc:title>
  <dc:creator>Ryan Ross</dc:creator>
  <cp:lastModifiedBy>Ryan Ross</cp:lastModifiedBy>
  <cp:revision>63</cp:revision>
  <cp:lastPrinted>2016-10-17T13:43:34Z</cp:lastPrinted>
  <dcterms:created xsi:type="dcterms:W3CDTF">2016-09-21T15:32:24Z</dcterms:created>
  <dcterms:modified xsi:type="dcterms:W3CDTF">2017-10-03T14:14:12Z</dcterms:modified>
</cp:coreProperties>
</file>