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7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-708" y="-1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C:\Users\Ashley.Krueger\AppData\Local\Microsoft\Windows\Temporary%20Internet%20Files\Content.IE5\V54WNMEN\Copy%20of%20ReadmissionAcuteAdult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 Of Individuals Returning To Acute Adult Units Within 30 days </a:t>
            </a:r>
          </a:p>
        </c:rich>
      </c:tx>
      <c:layout>
        <c:manualLayout>
          <c:xMode val="edge"/>
          <c:yMode val="edge"/>
          <c:x val="0.23373485912538278"/>
          <c:y val="4.69897137543270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196454543788282"/>
          <c:y val="0.18047965891141113"/>
          <c:w val="0.85446597118728262"/>
          <c:h val="0.57845725123124447"/>
        </c:manualLayout>
      </c:layout>
      <c:lineChart>
        <c:grouping val="standard"/>
        <c:varyColors val="0"/>
        <c:ser>
          <c:idx val="0"/>
          <c:order val="0"/>
          <c:tx>
            <c:strRef>
              <c:f>'[Copy of ReadmissionAcuteAdult.xlsx]Sheet1'!$A$2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'[Copy of ReadmissionAcuteAdult.xlsx]Sheet1'!$B$1:$E$1</c:f>
              <c:strCache>
                <c:ptCount val="4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</c:strCache>
            </c:strRef>
          </c:cat>
          <c:val>
            <c:numRef>
              <c:f>'[Copy of ReadmissionAcuteAdult.xlsx]Sheet1'!$B$2:$E$2</c:f>
              <c:numCache>
                <c:formatCode>0.0%</c:formatCode>
                <c:ptCount val="4"/>
                <c:pt idx="0">
                  <c:v>0.104</c:v>
                </c:pt>
                <c:pt idx="1">
                  <c:v>0.10299999999999999</c:v>
                </c:pt>
                <c:pt idx="2">
                  <c:v>0.107</c:v>
                </c:pt>
                <c:pt idx="3">
                  <c:v>0.111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F7B-4036-BE5E-ECFB65B1A94A}"/>
            </c:ext>
          </c:extLst>
        </c:ser>
        <c:ser>
          <c:idx val="1"/>
          <c:order val="1"/>
          <c:tx>
            <c:strRef>
              <c:f>'[Copy of ReadmissionAcuteAdult.xlsx]Sheet1'!$A$3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'[Copy of ReadmissionAcuteAdult.xlsx]Sheet1'!$B$1:$E$1</c:f>
              <c:strCache>
                <c:ptCount val="4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</c:strCache>
            </c:strRef>
          </c:cat>
          <c:val>
            <c:numRef>
              <c:f>'[Copy of ReadmissionAcuteAdult.xlsx]Sheet1'!$B$3:$E$3</c:f>
              <c:numCache>
                <c:formatCode>0.0%</c:formatCode>
                <c:ptCount val="4"/>
                <c:pt idx="0">
                  <c:v>0.09</c:v>
                </c:pt>
                <c:pt idx="1">
                  <c:v>8.5999999999999993E-2</c:v>
                </c:pt>
                <c:pt idx="2">
                  <c:v>8.5000000000000006E-2</c:v>
                </c:pt>
                <c:pt idx="3">
                  <c:v>8.3000000000000004E-2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F7B-4036-BE5E-ECFB65B1A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43744"/>
        <c:axId val="44145664"/>
      </c:lineChart>
      <c:catAx>
        <c:axId val="4414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45664"/>
        <c:crosses val="autoZero"/>
        <c:auto val="1"/>
        <c:lblAlgn val="ctr"/>
        <c:lblOffset val="100"/>
        <c:noMultiLvlLbl val="0"/>
      </c:catAx>
      <c:valAx>
        <c:axId val="4414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Rates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437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D3F99C-7C6A-4C61-BE2E-EB2D17855A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7AC64A2-483D-4FDB-90AC-3B1558DCA9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xmlns="" id="{F1757AA8-B274-4CBD-A59F-A0BFDA7A091A}"/>
              </a:ext>
            </a:extLst>
          </p:cNvPr>
          <p:cNvSpPr/>
          <p:nvPr/>
        </p:nvSpPr>
        <p:spPr>
          <a:xfrm rot="10800000" flipH="1">
            <a:off x="2" y="-1"/>
            <a:ext cx="3016121" cy="4320069"/>
          </a:xfrm>
          <a:prstGeom prst="rtTriangle">
            <a:avLst/>
          </a:prstGeom>
          <a:solidFill>
            <a:srgbClr val="008C95"/>
          </a:solidFill>
          <a:ln>
            <a:solidFill>
              <a:srgbClr val="008C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xmlns="" id="{7EF4AE0D-3715-478E-A6C5-F567382C4A61}"/>
              </a:ext>
            </a:extLst>
          </p:cNvPr>
          <p:cNvSpPr/>
          <p:nvPr/>
        </p:nvSpPr>
        <p:spPr>
          <a:xfrm rot="5400000" flipH="1">
            <a:off x="-505938" y="3335947"/>
            <a:ext cx="4027994" cy="3016121"/>
          </a:xfrm>
          <a:prstGeom prst="rtTriangle">
            <a:avLst/>
          </a:prstGeom>
          <a:solidFill>
            <a:srgbClr val="FDDA24"/>
          </a:solidFill>
          <a:ln>
            <a:solidFill>
              <a:srgbClr val="FDDA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xmlns="" id="{7C700C6E-CF4D-435A-8127-73BF7CDCD9B5}"/>
              </a:ext>
            </a:extLst>
          </p:cNvPr>
          <p:cNvSpPr/>
          <p:nvPr/>
        </p:nvSpPr>
        <p:spPr>
          <a:xfrm rot="5400000">
            <a:off x="-558461" y="3276537"/>
            <a:ext cx="1658067" cy="541146"/>
          </a:xfrm>
          <a:prstGeom prst="triangle">
            <a:avLst/>
          </a:prstGeom>
          <a:solidFill>
            <a:srgbClr val="007511"/>
          </a:solidFill>
          <a:ln>
            <a:solidFill>
              <a:srgbClr val="00751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32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C2A963-BB2B-44AF-8504-F8653225DD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59377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CFEBCC-7301-42C3-9D4A-B9C2B30A77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662753"/>
            <a:ext cx="7886700" cy="438785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24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</a:defRPr>
            </a:lvl2pPr>
            <a:lvl3pPr>
              <a:buClr>
                <a:schemeClr val="accent1"/>
              </a:buClr>
              <a:defRPr sz="2400" u="none">
                <a:solidFill>
                  <a:schemeClr val="accent1"/>
                </a:solidFill>
              </a:defRPr>
            </a:lvl3pPr>
          </a:lstStyle>
          <a:p>
            <a:pPr lvl="0"/>
            <a:r>
              <a:rPr lang="en-US" dirty="0"/>
              <a:t>Double tap to add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CADF6EF-F80D-4293-8E8A-4CC3072EF9D3}"/>
              </a:ext>
            </a:extLst>
          </p:cNvPr>
          <p:cNvSpPr/>
          <p:nvPr/>
        </p:nvSpPr>
        <p:spPr>
          <a:xfrm>
            <a:off x="0" y="6254888"/>
            <a:ext cx="9144000" cy="282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8F09790-539F-4CB6-8DBD-31D5C8F3E381}"/>
              </a:ext>
            </a:extLst>
          </p:cNvPr>
          <p:cNvSpPr/>
          <p:nvPr/>
        </p:nvSpPr>
        <p:spPr>
          <a:xfrm>
            <a:off x="0" y="6614813"/>
            <a:ext cx="9144000" cy="1070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F057EE1C-F0F8-4061-8DB0-E378FA997A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735" y="259377"/>
            <a:ext cx="2144514" cy="49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3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D3F99C-7C6A-4C61-BE2E-EB2D17855A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7AC64A2-483D-4FDB-90AC-3B1558DCA9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Double tap to add text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xmlns="" id="{F1757AA8-B274-4CBD-A59F-A0BFDA7A091A}"/>
              </a:ext>
            </a:extLst>
          </p:cNvPr>
          <p:cNvSpPr/>
          <p:nvPr/>
        </p:nvSpPr>
        <p:spPr>
          <a:xfrm rot="10800000" flipH="1">
            <a:off x="2" y="-1"/>
            <a:ext cx="3016121" cy="4320069"/>
          </a:xfrm>
          <a:prstGeom prst="rtTriangle">
            <a:avLst/>
          </a:prstGeom>
          <a:solidFill>
            <a:srgbClr val="008C95"/>
          </a:solidFill>
          <a:ln>
            <a:solidFill>
              <a:srgbClr val="008C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xmlns="" id="{7EF4AE0D-3715-478E-A6C5-F567382C4A61}"/>
              </a:ext>
            </a:extLst>
          </p:cNvPr>
          <p:cNvSpPr/>
          <p:nvPr/>
        </p:nvSpPr>
        <p:spPr>
          <a:xfrm rot="5400000" flipH="1">
            <a:off x="-505938" y="3335947"/>
            <a:ext cx="4027994" cy="3016121"/>
          </a:xfrm>
          <a:prstGeom prst="rtTriangle">
            <a:avLst/>
          </a:prstGeom>
          <a:solidFill>
            <a:srgbClr val="FDDA24"/>
          </a:solidFill>
          <a:ln>
            <a:solidFill>
              <a:srgbClr val="FDDA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xmlns="" id="{7C700C6E-CF4D-435A-8127-73BF7CDCD9B5}"/>
              </a:ext>
            </a:extLst>
          </p:cNvPr>
          <p:cNvSpPr/>
          <p:nvPr/>
        </p:nvSpPr>
        <p:spPr>
          <a:xfrm rot="5400000">
            <a:off x="-558461" y="3276537"/>
            <a:ext cx="1658067" cy="541146"/>
          </a:xfrm>
          <a:prstGeom prst="triangle">
            <a:avLst/>
          </a:prstGeom>
          <a:solidFill>
            <a:srgbClr val="007511"/>
          </a:solidFill>
          <a:ln>
            <a:solidFill>
              <a:srgbClr val="00751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A7E31FD-A776-4DA5-B52B-837F0474EA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735" y="259377"/>
            <a:ext cx="2144514" cy="49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86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C2A963-BB2B-44AF-8504-F8653225DD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59377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CADF6EF-F80D-4293-8E8A-4CC3072EF9D3}"/>
              </a:ext>
            </a:extLst>
          </p:cNvPr>
          <p:cNvSpPr/>
          <p:nvPr/>
        </p:nvSpPr>
        <p:spPr>
          <a:xfrm>
            <a:off x="0" y="6254888"/>
            <a:ext cx="9144000" cy="282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8F09790-539F-4CB6-8DBD-31D5C8F3E381}"/>
              </a:ext>
            </a:extLst>
          </p:cNvPr>
          <p:cNvSpPr/>
          <p:nvPr/>
        </p:nvSpPr>
        <p:spPr>
          <a:xfrm>
            <a:off x="0" y="6614813"/>
            <a:ext cx="9144000" cy="1070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104D70AB-411C-4B73-A0A6-7F89929D8000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53645" y="1662758"/>
            <a:ext cx="3861707" cy="4387848"/>
          </a:xfrm>
        </p:spPr>
        <p:txBody>
          <a:bodyPr>
            <a:normAutofit/>
          </a:bodyPr>
          <a:lstStyle>
            <a:lvl1pPr marL="0" indent="0" rtl="0">
              <a:buFont typeface="Arial" panose="020B0604020202020204" pitchFamily="34" charset="0"/>
              <a:buNone/>
              <a:defRPr lang="en-US" sz="2400" b="0" i="0" u="none" strike="noStrike" smtClean="0">
                <a:solidFill>
                  <a:schemeClr val="accent1"/>
                </a:solidFill>
                <a:effectLst/>
              </a:defRPr>
            </a:lvl1pPr>
            <a:lvl2pPr>
              <a:defRPr>
                <a:solidFill>
                  <a:srgbClr val="BBBCBC"/>
                </a:solidFill>
              </a:defRPr>
            </a:lvl2pPr>
            <a:lvl3pPr>
              <a:defRPr u="sng"/>
            </a:lvl3pPr>
          </a:lstStyle>
          <a:p>
            <a:pPr rtl="0"/>
            <a:r>
              <a:rPr lang="en-US" sz="2400" dirty="0"/>
              <a:t>Double tap to add text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1F61153-75B7-475D-98BB-BC378BB88F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735" y="259377"/>
            <a:ext cx="2144514" cy="491726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14C55BB1-A7D8-432C-A97B-C24C030A3CFA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650" y="1662757"/>
            <a:ext cx="3861707" cy="4387847"/>
          </a:xfrm>
        </p:spPr>
        <p:txBody>
          <a:bodyPr>
            <a:normAutofit/>
          </a:bodyPr>
          <a:lstStyle>
            <a:lvl1pPr marL="0" indent="0" rtl="0">
              <a:buFont typeface="Arial" panose="020B0604020202020204" pitchFamily="34" charset="0"/>
              <a:buNone/>
              <a:defRPr lang="en-US" sz="2400" b="0" i="0" u="none" strike="noStrike" smtClean="0">
                <a:solidFill>
                  <a:schemeClr val="accent1"/>
                </a:solidFill>
                <a:effectLst/>
              </a:defRPr>
            </a:lvl1pPr>
            <a:lvl2pPr>
              <a:defRPr>
                <a:solidFill>
                  <a:srgbClr val="BBBCBC"/>
                </a:solidFill>
              </a:defRPr>
            </a:lvl2pPr>
            <a:lvl3pPr>
              <a:defRPr u="sng"/>
            </a:lvl3pPr>
          </a:lstStyle>
          <a:p>
            <a:pPr rtl="0"/>
            <a:r>
              <a:rPr lang="en-US" sz="2400" dirty="0"/>
              <a:t>Double tap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4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C2A963-BB2B-44AF-8504-F8653225DD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59377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CADF6EF-F80D-4293-8E8A-4CC3072EF9D3}"/>
              </a:ext>
            </a:extLst>
          </p:cNvPr>
          <p:cNvSpPr/>
          <p:nvPr/>
        </p:nvSpPr>
        <p:spPr>
          <a:xfrm>
            <a:off x="0" y="6254888"/>
            <a:ext cx="9144000" cy="282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8F09790-539F-4CB6-8DBD-31D5C8F3E381}"/>
              </a:ext>
            </a:extLst>
          </p:cNvPr>
          <p:cNvSpPr/>
          <p:nvPr/>
        </p:nvSpPr>
        <p:spPr>
          <a:xfrm>
            <a:off x="0" y="6614813"/>
            <a:ext cx="9144000" cy="1070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1518FA4-D2F1-44F4-A650-4355DBDEA6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735" y="259377"/>
            <a:ext cx="2144514" cy="49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79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CADF6EF-F80D-4293-8E8A-4CC3072EF9D3}"/>
              </a:ext>
            </a:extLst>
          </p:cNvPr>
          <p:cNvSpPr/>
          <p:nvPr/>
        </p:nvSpPr>
        <p:spPr>
          <a:xfrm>
            <a:off x="0" y="6254888"/>
            <a:ext cx="9144000" cy="282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8F09790-539F-4CB6-8DBD-31D5C8F3E381}"/>
              </a:ext>
            </a:extLst>
          </p:cNvPr>
          <p:cNvSpPr/>
          <p:nvPr/>
        </p:nvSpPr>
        <p:spPr>
          <a:xfrm>
            <a:off x="0" y="6614813"/>
            <a:ext cx="9144000" cy="1070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62DA22A-3E82-4052-897A-8A5E920F0E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735" y="259377"/>
            <a:ext cx="2144514" cy="49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8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DDBAD0A-A7E0-4B9B-95BF-AA74B3D39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7C51A4-2D0B-4D41-8E0A-CFABABCC7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DB3EE7-1160-4288-BABA-F7DB36AB6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2714C-E118-4B22-BCE6-0A05E91A7376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337A75-9A73-4B10-8B1C-B60935D93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B32F77-0B3C-4664-B89D-5AD0C8F689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47F8-D6E3-4499-969A-546A24BF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4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3" r:id="rId4"/>
    <p:sldLayoutId id="2147483665" r:id="rId5"/>
    <p:sldLayoutId id="2147483666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FF95B5-4D31-426E-9A01-874E9F7A88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TEAM CONNECT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B54A69A-C079-42A5-A6C7-2467E1FEF7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NIATX CHANGE PROJECT 2017</a:t>
            </a:r>
          </a:p>
          <a:p>
            <a:r>
              <a:rPr lang="en-US" dirty="0"/>
              <a:t>Milwaukee County Behavioral Health Division</a:t>
            </a:r>
          </a:p>
        </p:txBody>
      </p:sp>
    </p:spTree>
    <p:extLst>
      <p:ext uri="{BB962C8B-B14F-4D97-AF65-F5344CB8AC3E}">
        <p14:creationId xmlns:p14="http://schemas.microsoft.com/office/powerpoint/2010/main" val="348980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79E7B47-C53A-46A9-853A-10F8F07992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131" y="833718"/>
            <a:ext cx="6965576" cy="522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30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B94D89-E428-48B6-B6B5-94951DCFA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9E4E58-FEE3-4C47-9390-CC959C3A5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Big: Reduce the number of re-admissions to the Acute Adult Inpatient Service at the Milwaukee County BHD.</a:t>
            </a:r>
          </a:p>
          <a:p>
            <a:endParaRPr lang="en-US" dirty="0"/>
          </a:p>
          <a:p>
            <a:r>
              <a:rPr lang="en-US" dirty="0"/>
              <a:t>Little: Reduce the 30 day re-admission rate for the months of August and September 2017 by 25%, as compared to the average monthly 30 day re-admission rate from 2016.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1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55BFFC4-CE15-4DFA-B20F-8B863597A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F2DE52A-F91D-404D-B5E0-3494EBC36A0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28650" y="1662758"/>
            <a:ext cx="8116105" cy="42615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TEAM CONNECT</a:t>
            </a:r>
          </a:p>
          <a:p>
            <a:r>
              <a:rPr lang="en-US" dirty="0"/>
              <a:t>Starting June 19, 2017, Team Connect staff will reach out by telephone, within 1 business day following discharge, to all individuals who are discharged from Acute Adult Inpatient units.</a:t>
            </a:r>
          </a:p>
          <a:p>
            <a:r>
              <a:rPr lang="en-US" dirty="0"/>
              <a:t> The goals of Team Connect are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Reduce the risk of harm to individuals post discharge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Help improve continuity of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Ensure linkages to recovery focused supports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Reduce the incidence of hospital readmission</a:t>
            </a:r>
          </a:p>
          <a:p>
            <a:endParaRPr lang="en-US" dirty="0"/>
          </a:p>
          <a:p>
            <a:r>
              <a:rPr lang="en-US" dirty="0"/>
              <a:t>Team Connect staff includes: mental health clinicians and peer support specialists </a:t>
            </a:r>
          </a:p>
        </p:txBody>
      </p:sp>
    </p:spTree>
    <p:extLst>
      <p:ext uri="{BB962C8B-B14F-4D97-AF65-F5344CB8AC3E}">
        <p14:creationId xmlns:p14="http://schemas.microsoft.com/office/powerpoint/2010/main" val="186580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662113"/>
          <a:ext cx="7886700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775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BBBC15-A84D-4A11-8721-E128A54A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8E2D01-5EC6-402D-945B-5A7930E83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ADOPT, ADAPT, or ABANDON?</a:t>
            </a:r>
          </a:p>
          <a:p>
            <a:r>
              <a:rPr lang="en-US" u="sng" dirty="0"/>
              <a:t>Adopt:</a:t>
            </a:r>
            <a:r>
              <a:rPr lang="en-US" dirty="0"/>
              <a:t> Team connect will continue </a:t>
            </a:r>
          </a:p>
          <a:p>
            <a:r>
              <a:rPr lang="en-US" u="sng" dirty="0"/>
              <a:t>Adapt:</a:t>
            </a:r>
            <a:r>
              <a:rPr lang="en-US" dirty="0"/>
              <a:t> Informing individuals of Team Connect and building rapport before discharge from hospital</a:t>
            </a:r>
          </a:p>
          <a:p>
            <a:r>
              <a:rPr lang="en-US" u="sng" dirty="0"/>
              <a:t>Adapt:</a:t>
            </a:r>
            <a:r>
              <a:rPr lang="en-US" dirty="0"/>
              <a:t> Increase staff to allow more visits in the community by Team Connect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004650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BBBC15-A84D-4A11-8721-E128A54A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8E2D01-5EC6-402D-945B-5A7930E83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Improving communication throughout community programs and with natural supports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Enhancing discharge planning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Having a sole contact that individuals can go to with questions and concerns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Second and subsequent follow ups can be even more impactful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Improving communication within BHD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851308"/>
      </p:ext>
    </p:extLst>
  </p:cSld>
  <p:clrMapOvr>
    <a:masterClrMapping/>
  </p:clrMapOvr>
</p:sld>
</file>

<file path=ppt/theme/theme1.xml><?xml version="1.0" encoding="utf-8"?>
<a:theme xmlns:a="http://schemas.openxmlformats.org/drawingml/2006/main" name="BHD Theme">
  <a:themeElements>
    <a:clrScheme name="BHD Brand">
      <a:dk1>
        <a:srgbClr val="008C95"/>
      </a:dk1>
      <a:lt1>
        <a:srgbClr val="FDDA24"/>
      </a:lt1>
      <a:dk2>
        <a:srgbClr val="53565A"/>
      </a:dk2>
      <a:lt2>
        <a:srgbClr val="FFFFFF"/>
      </a:lt2>
      <a:accent1>
        <a:srgbClr val="000000"/>
      </a:accent1>
      <a:accent2>
        <a:srgbClr val="BBBCBC"/>
      </a:accent2>
      <a:accent3>
        <a:srgbClr val="D9D9D6"/>
      </a:accent3>
      <a:accent4>
        <a:srgbClr val="00A9E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H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HD Theme" id="{E9346192-D24A-4BE0-89AB-48DF91B9443F}" vid="{6CCE125E-6582-449D-A856-F6E3D688877E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_x0020_Type xmlns="67987547-66d4-4517-9f29-78242e768e2d">Template</Doc_x0020_Type>
    <Comment xmlns="67987547-66d4-4517-9f29-78242e768e2d">PPT Slide Template Set</Com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4220549F4F794C8453234ADBC315D2" ma:contentTypeVersion="5" ma:contentTypeDescription="Create a new document." ma:contentTypeScope="" ma:versionID="ce465d703e4184487037ba45d823d67d">
  <xsd:schema xmlns:xsd="http://www.w3.org/2001/XMLSchema" xmlns:xs="http://www.w3.org/2001/XMLSchema" xmlns:p="http://schemas.microsoft.com/office/2006/metadata/properties" xmlns:ns2="67987547-66d4-4517-9f29-78242e768e2d" targetNamespace="http://schemas.microsoft.com/office/2006/metadata/properties" ma:root="true" ma:fieldsID="7ad32415941354e2cad5364a3fddee9b" ns2:_="">
    <xsd:import namespace="67987547-66d4-4517-9f29-78242e768e2d"/>
    <xsd:element name="properties">
      <xsd:complexType>
        <xsd:sequence>
          <xsd:element name="documentManagement">
            <xsd:complexType>
              <xsd:all>
                <xsd:element ref="ns2:Doc_x0020_Type" minOccurs="0"/>
                <xsd:element ref="ns2:Comment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87547-66d4-4517-9f29-78242e768e2d" elementFormDefault="qualified">
    <xsd:import namespace="http://schemas.microsoft.com/office/2006/documentManagement/types"/>
    <xsd:import namespace="http://schemas.microsoft.com/office/infopath/2007/PartnerControls"/>
    <xsd:element name="Doc_x0020_Type" ma:index="8" nillable="true" ma:displayName="Doc Type" ma:internalName="Doc_x0020_Type">
      <xsd:simpleType>
        <xsd:restriction base="dms:Choice">
          <xsd:enumeration value="Template"/>
          <xsd:enumeration value="Logo"/>
          <xsd:enumeration value="Strategy"/>
        </xsd:restriction>
      </xsd:simpleType>
    </xsd:element>
    <xsd:element name="Comment" ma:index="9" nillable="true" ma:displayName="Comment" ma:internalName="Comment">
      <xsd:simpleType>
        <xsd:restriction base="dms:Text">
          <xsd:maxLength value="255"/>
        </xsd:restriction>
      </xsd:simple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89AD0F-310D-4F1F-8CDF-34D4FE818B8D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67987547-66d4-4517-9f29-78242e768e2d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6EC1F06-9A32-415B-BE1C-1336563A9A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87547-66d4-4517-9f29-78242e768e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B5D82F-2ABC-417D-BD2B-65438AFDD7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BHD Theme</Template>
  <TotalTime>328</TotalTime>
  <Words>247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BHD Theme</vt:lpstr>
      <vt:lpstr>TEAM CONNECT</vt:lpstr>
      <vt:lpstr>PowerPoint Presentation</vt:lpstr>
      <vt:lpstr>AIM</vt:lpstr>
      <vt:lpstr>CHANGE</vt:lpstr>
      <vt:lpstr>RESULTS</vt:lpstr>
      <vt:lpstr>NEXT STEPS</vt:lpstr>
      <vt:lpstr>IMPACT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Timmers</dc:creator>
  <cp:lastModifiedBy>jjpulver</cp:lastModifiedBy>
  <cp:revision>27</cp:revision>
  <dcterms:created xsi:type="dcterms:W3CDTF">2017-08-21T19:21:42Z</dcterms:created>
  <dcterms:modified xsi:type="dcterms:W3CDTF">2017-10-23T14:19:23Z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0x010100AB4220549F4F794C8453234ADBC315D2</vt:lpwstr>
  </property>
</Properties>
</file>